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62"/>
  </p:notesMasterIdLst>
  <p:handoutMasterIdLst>
    <p:handoutMasterId r:id="rId63"/>
  </p:handoutMasterIdLst>
  <p:sldIdLst>
    <p:sldId id="278" r:id="rId2"/>
    <p:sldId id="379" r:id="rId3"/>
    <p:sldId id="280" r:id="rId4"/>
    <p:sldId id="383" r:id="rId5"/>
    <p:sldId id="282" r:id="rId6"/>
    <p:sldId id="284" r:id="rId7"/>
    <p:sldId id="285" r:id="rId8"/>
    <p:sldId id="386" r:id="rId9"/>
    <p:sldId id="400" r:id="rId10"/>
    <p:sldId id="397" r:id="rId11"/>
    <p:sldId id="387" r:id="rId12"/>
    <p:sldId id="394" r:id="rId13"/>
    <p:sldId id="390" r:id="rId14"/>
    <p:sldId id="391" r:id="rId15"/>
    <p:sldId id="392" r:id="rId16"/>
    <p:sldId id="398" r:id="rId17"/>
    <p:sldId id="401" r:id="rId18"/>
    <p:sldId id="399" r:id="rId19"/>
    <p:sldId id="405" r:id="rId20"/>
    <p:sldId id="385" r:id="rId21"/>
    <p:sldId id="287" r:id="rId22"/>
    <p:sldId id="288" r:id="rId23"/>
    <p:sldId id="290" r:id="rId24"/>
    <p:sldId id="291" r:id="rId25"/>
    <p:sldId id="292" r:id="rId26"/>
    <p:sldId id="380" r:id="rId27"/>
    <p:sldId id="293" r:id="rId28"/>
    <p:sldId id="294" r:id="rId29"/>
    <p:sldId id="297" r:id="rId30"/>
    <p:sldId id="298" r:id="rId31"/>
    <p:sldId id="301" r:id="rId32"/>
    <p:sldId id="302" r:id="rId33"/>
    <p:sldId id="305" r:id="rId34"/>
    <p:sldId id="307" r:id="rId35"/>
    <p:sldId id="308" r:id="rId36"/>
    <p:sldId id="309" r:id="rId37"/>
    <p:sldId id="311" r:id="rId38"/>
    <p:sldId id="318" r:id="rId39"/>
    <p:sldId id="312" r:id="rId40"/>
    <p:sldId id="319" r:id="rId41"/>
    <p:sldId id="326" r:id="rId42"/>
    <p:sldId id="320" r:id="rId43"/>
    <p:sldId id="323" r:id="rId44"/>
    <p:sldId id="324" r:id="rId45"/>
    <p:sldId id="314" r:id="rId46"/>
    <p:sldId id="327" r:id="rId47"/>
    <p:sldId id="384" r:id="rId48"/>
    <p:sldId id="329" r:id="rId49"/>
    <p:sldId id="330" r:id="rId50"/>
    <p:sldId id="404" r:id="rId51"/>
    <p:sldId id="331" r:id="rId52"/>
    <p:sldId id="350" r:id="rId53"/>
    <p:sldId id="334" r:id="rId54"/>
    <p:sldId id="351" r:id="rId55"/>
    <p:sldId id="335" r:id="rId56"/>
    <p:sldId id="336" r:id="rId57"/>
    <p:sldId id="337" r:id="rId58"/>
    <p:sldId id="338" r:id="rId59"/>
    <p:sldId id="359" r:id="rId60"/>
    <p:sldId id="373" r:id="rId61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46">
          <p15:clr>
            <a:srgbClr val="A4A3A4"/>
          </p15:clr>
        </p15:guide>
        <p15:guide id="3" orient="horz" pos="3974">
          <p15:clr>
            <a:srgbClr val="A4A3A4"/>
          </p15:clr>
        </p15:guide>
        <p15:guide id="4" orient="horz" pos="1026">
          <p15:clr>
            <a:srgbClr val="A4A3A4"/>
          </p15:clr>
        </p15:guide>
        <p15:guide id="5" pos="2880">
          <p15:clr>
            <a:srgbClr val="A4A3A4"/>
          </p15:clr>
        </p15:guide>
        <p15:guide id="6" pos="521">
          <p15:clr>
            <a:srgbClr val="A4A3A4"/>
          </p15:clr>
        </p15:guide>
        <p15:guide id="7" pos="52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703"/>
    <a:srgbClr val="132577"/>
    <a:srgbClr val="F4F4F4"/>
    <a:srgbClr val="D1D2D4"/>
    <a:srgbClr val="B7B9BA"/>
    <a:srgbClr val="AF007C"/>
    <a:srgbClr val="0098D4"/>
    <a:srgbClr val="51A026"/>
    <a:srgbClr val="FFDD00"/>
    <a:srgbClr val="F4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orient="horz" pos="346"/>
        <p:guide orient="horz" pos="3974"/>
        <p:guide orient="horz" pos="1026"/>
        <p:guide pos="2880"/>
        <p:guide pos="521"/>
        <p:guide pos="52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29.wmf"/><Relationship Id="rId4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6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4" Type="http://schemas.openxmlformats.org/officeDocument/2006/relationships/image" Target="../media/image5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image" Target="../media/image7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4E71B-8C79-4423-BD47-A0FEF3256D0D}" type="datetimeFigureOut">
              <a:rPr lang="en-GB" smtClean="0"/>
              <a:t>03/12/2017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672AD-5B6C-4902-A85B-C035756B73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264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680E798-53FF-4C51-A981-953463752515}" type="datetimeFigureOut">
              <a:rPr lang="fr-FR" smtClean="0"/>
              <a:pPr/>
              <a:t>03/12/2017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B06CD8F-B7ED-4A05-9FB1-A01CC0EF02C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8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621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246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949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826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397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806450"/>
            <a:ext cx="5370513" cy="4029075"/>
          </a:xfrm>
          <a:ln/>
        </p:spPr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7588" y="5103093"/>
            <a:ext cx="6057412" cy="4836565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930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8178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806450"/>
            <a:ext cx="5370513" cy="4029075"/>
          </a:xfrm>
          <a:ln/>
        </p:spPr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7588" y="5103093"/>
            <a:ext cx="6057412" cy="4836565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84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806450"/>
            <a:ext cx="5370513" cy="4029075"/>
          </a:xfrm>
          <a:ln/>
        </p:spPr>
      </p:sp>
      <p:sp>
        <p:nvSpPr>
          <p:cNvPr id="602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7588" y="5103093"/>
            <a:ext cx="6057412" cy="4836565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3976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511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806450"/>
            <a:ext cx="5370513" cy="4029075"/>
          </a:xfrm>
          <a:ln/>
        </p:spPr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7588" y="5103093"/>
            <a:ext cx="6057412" cy="4836565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0949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985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58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07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logo_cou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000" y="1990800"/>
            <a:ext cx="7200000" cy="2880000"/>
          </a:xfrm>
          <a:prstGeom prst="rect">
            <a:avLst/>
          </a:prstGeom>
        </p:spPr>
      </p:pic>
      <p:pic>
        <p:nvPicPr>
          <p:cNvPr id="3" name="Image 14" descr="logo_couv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2000" y="1990800"/>
            <a:ext cx="7200000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solidFill>
            <a:schemeClr val="accent1"/>
          </a:solidFill>
        </p:spPr>
        <p:txBody>
          <a:bodyPr lIns="108000" tIns="0" rIns="108000" anchor="ctr" anchorCtr="0"/>
          <a:lstStyle>
            <a:lvl1pPr>
              <a:lnSpc>
                <a:spcPct val="85000"/>
              </a:lnSpc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3351600" y="1098000"/>
            <a:ext cx="5612400" cy="3564000"/>
          </a:xfrm>
          <a:solidFill>
            <a:srgbClr val="4E5B99"/>
          </a:solidFill>
        </p:spPr>
        <p:txBody>
          <a:bodyPr lIns="216000" tIns="252000"/>
          <a:lstStyle>
            <a:lvl1pPr marL="0" indent="0">
              <a:spcAft>
                <a:spcPts val="300"/>
              </a:spcAft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spcAft>
                <a:spcPts val="0"/>
              </a:spcAft>
              <a:buFont typeface="Arial" pitchFamily="34" charset="0"/>
              <a:buNone/>
              <a:defRPr sz="2600" b="1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 sz="22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SzPct val="80000"/>
              <a:buNone/>
              <a:defRPr sz="175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None/>
              <a:defRPr sz="1500" b="1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>
          <a:xfrm>
            <a:off x="727200" y="1098000"/>
            <a:ext cx="2574000" cy="3564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727688" y="764704"/>
            <a:ext cx="8236800" cy="5400000"/>
          </a:xfrm>
        </p:spPr>
        <p:txBody>
          <a:bodyPr/>
          <a:lstStyle>
            <a:lvl1pPr>
              <a:defRPr baseline="0"/>
            </a:lvl1pPr>
            <a:lvl2pPr>
              <a:defRPr>
                <a:solidFill>
                  <a:schemeClr val="tx1"/>
                </a:solidFill>
              </a:defRPr>
            </a:lvl2pPr>
            <a:lvl4pPr>
              <a:spcBef>
                <a:spcPts val="0"/>
              </a:spcBef>
              <a:spcAft>
                <a:spcPts val="300"/>
              </a:spcAft>
              <a:buSzPct val="80000"/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importing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959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ESRF COLOUR PALETTE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751223" y="1016732"/>
            <a:ext cx="6421177" cy="4780955"/>
            <a:chOff x="977503" y="761588"/>
            <a:chExt cx="6421177" cy="4780955"/>
          </a:xfrm>
        </p:grpSpPr>
        <p:sp>
          <p:nvSpPr>
            <p:cNvPr id="6" name="Oval 5"/>
            <p:cNvSpPr/>
            <p:nvPr/>
          </p:nvSpPr>
          <p:spPr>
            <a:xfrm>
              <a:off x="2803893" y="1812730"/>
              <a:ext cx="2628292" cy="26282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4175956" y="1016392"/>
              <a:ext cx="576404" cy="576404"/>
            </a:xfrm>
            <a:prstGeom prst="ellipse">
              <a:avLst/>
            </a:prstGeom>
            <a:solidFill>
              <a:srgbClr val="ED77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/>
            <p:cNvSpPr/>
            <p:nvPr/>
          </p:nvSpPr>
          <p:spPr>
            <a:xfrm>
              <a:off x="5003708" y="1393465"/>
              <a:ext cx="576404" cy="576404"/>
            </a:xfrm>
            <a:prstGeom prst="ellipse">
              <a:avLst/>
            </a:prstGeom>
            <a:solidFill>
              <a:srgbClr val="F4A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5507764" y="1980062"/>
              <a:ext cx="576404" cy="576404"/>
            </a:xfrm>
            <a:prstGeom prst="ellipse">
              <a:avLst/>
            </a:prstGeom>
            <a:solidFill>
              <a:srgbClr val="FFD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5688124" y="2740535"/>
              <a:ext cx="576404" cy="576404"/>
            </a:xfrm>
            <a:prstGeom prst="ellipse">
              <a:avLst/>
            </a:prstGeom>
            <a:solidFill>
              <a:srgbClr val="51A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5580282" y="3501008"/>
              <a:ext cx="576404" cy="576404"/>
            </a:xfrm>
            <a:prstGeom prst="ellipse">
              <a:avLst/>
            </a:prstGeom>
            <a:solidFill>
              <a:srgbClr val="0098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5148064" y="4169035"/>
              <a:ext cx="576404" cy="576404"/>
            </a:xfrm>
            <a:prstGeom prst="ellipse">
              <a:avLst/>
            </a:prstGeom>
            <a:solidFill>
              <a:srgbClr val="AF00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2367594" y="1709154"/>
              <a:ext cx="576404" cy="576404"/>
            </a:xfrm>
            <a:prstGeom prst="ellipse">
              <a:avLst/>
            </a:prstGeom>
            <a:solidFill>
              <a:srgbClr val="132577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2079392" y="2433493"/>
              <a:ext cx="576404" cy="576404"/>
            </a:xfrm>
            <a:prstGeom prst="ellipse">
              <a:avLst/>
            </a:prstGeom>
            <a:solidFill>
              <a:srgbClr val="13257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3491370" y="4689140"/>
              <a:ext cx="576404" cy="576404"/>
            </a:xfrm>
            <a:prstGeom prst="ellipse">
              <a:avLst/>
            </a:prstGeom>
            <a:solidFill>
              <a:srgbClr val="B7B9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/>
            <p:cNvSpPr/>
            <p:nvPr/>
          </p:nvSpPr>
          <p:spPr>
            <a:xfrm>
              <a:off x="2706262" y="4329100"/>
              <a:ext cx="576404" cy="576404"/>
            </a:xfrm>
            <a:prstGeom prst="ellipse">
              <a:avLst/>
            </a:prstGeom>
            <a:solidFill>
              <a:srgbClr val="D1D2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/>
            <p:cNvSpPr/>
            <p:nvPr/>
          </p:nvSpPr>
          <p:spPr>
            <a:xfrm>
              <a:off x="2113415" y="3746995"/>
              <a:ext cx="576404" cy="576404"/>
            </a:xfrm>
            <a:prstGeom prst="ellipse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45461" y="3053707"/>
              <a:ext cx="1260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solidFill>
                    <a:schemeClr val="bg1"/>
                  </a:solidFill>
                </a:rPr>
                <a:t>R019G037B119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39537" y="761588"/>
              <a:ext cx="12609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R237G119B003</a:t>
              </a:r>
              <a:endParaRPr lang="en-GB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73712" y="1162931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R244G163B000</a:t>
              </a:r>
              <a:endParaRPr lang="en-GB" sz="12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95966" y="1756869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R255G221B000</a:t>
              </a:r>
              <a:endParaRPr lang="en-GB" sz="12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84168" y="2570541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R081G160B038</a:t>
              </a:r>
              <a:endParaRPr lang="en-GB" sz="12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84168" y="3409385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R000G152B212</a:t>
              </a:r>
              <a:endParaRPr lang="en-GB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77172" y="4159448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R175G000B124</a:t>
              </a:r>
              <a:endParaRPr lang="en-GB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12568" y="1497250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ESRF </a:t>
              </a:r>
              <a:r>
                <a:rPr lang="fr-FR" sz="1200" dirty="0" err="1" smtClean="0"/>
                <a:t>blue</a:t>
              </a:r>
              <a:r>
                <a:rPr lang="fr-FR" sz="1200" dirty="0" smtClean="0"/>
                <a:t> 75%</a:t>
              </a:r>
              <a:endParaRPr lang="en-GB" sz="12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77503" y="2279467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ESRF </a:t>
              </a:r>
              <a:r>
                <a:rPr lang="fr-FR" sz="1200" dirty="0" err="1" smtClean="0"/>
                <a:t>blue</a:t>
              </a:r>
              <a:r>
                <a:rPr lang="fr-FR" sz="1200" dirty="0" smtClean="0"/>
                <a:t> 50%</a:t>
              </a:r>
              <a:endParaRPr lang="en-GB" sz="1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78263" y="5265544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R183G185B186</a:t>
              </a:r>
              <a:endParaRPr lang="en-GB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68154" y="4899336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R209G210B212</a:t>
              </a:r>
              <a:endParaRPr lang="en-GB" sz="1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238010" y="4311927"/>
              <a:ext cx="13145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R244G244B244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4857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4146550"/>
            <a:ext cx="8637588" cy="649288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4651375"/>
            <a:ext cx="8642350" cy="504825"/>
          </a:xfrm>
        </p:spPr>
        <p:txBody>
          <a:bodyPr/>
          <a:lstStyle>
            <a:lvl1pPr algn="ctr">
              <a:defRPr b="1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152400" y="6672263"/>
            <a:ext cx="21336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en-US" altLang="en-US" sz="800">
                <a:solidFill>
                  <a:schemeClr val="bg1"/>
                </a:solidFill>
                <a:latin typeface="Briem Akademi Std Semibold" pitchFamily="50" charset="0"/>
              </a:rPr>
              <a:t>Slide: </a:t>
            </a:r>
            <a:fld id="{4E6C4A93-485E-466D-872B-0A4EB33DE6B7}" type="slidenum">
              <a:rPr lang="en-US" altLang="en-US" sz="800">
                <a:solidFill>
                  <a:schemeClr val="bg1"/>
                </a:solidFill>
                <a:latin typeface="Briem Akademi Std Semibold" pitchFamily="50" charset="0"/>
              </a:rPr>
              <a:pPr algn="l"/>
              <a:t>‹#›</a:t>
            </a:fld>
            <a:endParaRPr lang="en-US" altLang="en-US" sz="800">
              <a:solidFill>
                <a:schemeClr val="bg1"/>
              </a:solidFill>
              <a:latin typeface="Briem Akademi Std Semibold" pitchFamily="50" charset="0"/>
            </a:endParaRPr>
          </a:p>
        </p:txBody>
      </p:sp>
      <p:sp>
        <p:nvSpPr>
          <p:cNvPr id="91142" name="Text Box 6"/>
          <p:cNvSpPr txBox="1">
            <a:spLocks noChangeArrowheads="1"/>
          </p:cNvSpPr>
          <p:nvPr userDrawn="1"/>
        </p:nvSpPr>
        <p:spPr bwMode="auto">
          <a:xfrm>
            <a:off x="4862513" y="6546850"/>
            <a:ext cx="42386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DA9D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i="1">
                <a:solidFill>
                  <a:schemeClr val="bg1"/>
                </a:solidFill>
                <a:latin typeface="Arial" panose="020B0604020202020204" pitchFamily="34" charset="0"/>
              </a:rPr>
              <a:t>Gordon Leonard, PSB Crystallography Course, March  2014</a:t>
            </a:r>
          </a:p>
        </p:txBody>
      </p:sp>
    </p:spTree>
    <p:extLst>
      <p:ext uri="{BB962C8B-B14F-4D97-AF65-F5344CB8AC3E}">
        <p14:creationId xmlns:p14="http://schemas.microsoft.com/office/powerpoint/2010/main" val="20094858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17613"/>
            <a:ext cx="8642350" cy="566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0825" y="2246313"/>
            <a:ext cx="4244975" cy="3990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2246313"/>
            <a:ext cx="4244975" cy="3990975"/>
          </a:xfr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92138" y="6677025"/>
            <a:ext cx="1512887" cy="203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099908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84718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82642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2246313"/>
            <a:ext cx="4244975" cy="3990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6313"/>
            <a:ext cx="4244975" cy="3990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024258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17613"/>
            <a:ext cx="8642350" cy="566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0825" y="2246313"/>
            <a:ext cx="4244975" cy="3990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6313"/>
            <a:ext cx="4244975" cy="3990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92138" y="6677025"/>
            <a:ext cx="1512887" cy="203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840025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17613"/>
            <a:ext cx="8642350" cy="566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0825" y="2246313"/>
            <a:ext cx="4244975" cy="3990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2246313"/>
            <a:ext cx="4244975" cy="1919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318000"/>
            <a:ext cx="4244975" cy="1919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92138" y="6677025"/>
            <a:ext cx="1512887" cy="203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0672575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17613"/>
            <a:ext cx="8642350" cy="566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2246313"/>
            <a:ext cx="4244975" cy="3990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2246313"/>
            <a:ext cx="4244975" cy="1919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318000"/>
            <a:ext cx="4244975" cy="1919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92138" y="6677025"/>
            <a:ext cx="1512887" cy="203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7528730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>
  <p:cSld name="Title, Media Clip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217613"/>
            <a:ext cx="8642350" cy="566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Media Placeholder 2"/>
          <p:cNvSpPr>
            <a:spLocks noGrp="1"/>
          </p:cNvSpPr>
          <p:nvPr>
            <p:ph type="media" sz="half" idx="1"/>
          </p:nvPr>
        </p:nvSpPr>
        <p:spPr>
          <a:xfrm>
            <a:off x="250825" y="2246313"/>
            <a:ext cx="4244975" cy="399097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246313"/>
            <a:ext cx="4244975" cy="3990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92138" y="6677025"/>
            <a:ext cx="1512887" cy="203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6997817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0825" y="1217613"/>
            <a:ext cx="8642350" cy="566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0825" y="2246313"/>
            <a:ext cx="4244975" cy="1919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2246313"/>
            <a:ext cx="4244975" cy="1919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50825" y="4318000"/>
            <a:ext cx="4244975" cy="1919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318000"/>
            <a:ext cx="4244975" cy="1919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592138" y="6677025"/>
            <a:ext cx="1512887" cy="203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928935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_texte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164000" y="6210000"/>
            <a:ext cx="1975944" cy="64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prstGeom prst="rect">
            <a:avLst/>
          </a:prstGeom>
          <a:solidFill>
            <a:schemeClr val="accent1"/>
          </a:solidFill>
        </p:spPr>
        <p:txBody>
          <a:bodyPr vert="horz" lIns="72000" tIns="0" rIns="72000" bIns="0" rtlCol="0" anchor="ctr" anchorCtr="0">
            <a:noAutofit/>
          </a:bodyPr>
          <a:lstStyle/>
          <a:p>
            <a:r>
              <a:rPr lang="fr-FR" dirty="0" smtClean="0"/>
              <a:t>CLICK TO MODIFY THE STYLE OF THE 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727200" y="764704"/>
            <a:ext cx="8236800" cy="54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dirty="0" smtClean="0"/>
              <a:t>Click to </a:t>
            </a:r>
            <a:r>
              <a:rPr lang="fr-FR" dirty="0" err="1" smtClean="0"/>
              <a:t>modify</a:t>
            </a:r>
            <a:r>
              <a:rPr lang="fr-FR" dirty="0" smtClean="0"/>
              <a:t> </a:t>
            </a:r>
            <a:r>
              <a:rPr lang="fr-FR" dirty="0" err="1" smtClean="0"/>
              <a:t>attributes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Second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2"/>
            <a:r>
              <a:rPr lang="fr-FR" dirty="0" err="1" smtClean="0"/>
              <a:t>Third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3"/>
            <a:r>
              <a:rPr lang="fr-FR" dirty="0" err="1" smtClean="0"/>
              <a:t>Fourth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 smtClean="0"/>
          </a:p>
          <a:p>
            <a:pPr lvl="4"/>
            <a:r>
              <a:rPr lang="fr-FR" dirty="0" err="1" smtClean="0"/>
              <a:t>Fifth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719572" y="6483349"/>
            <a:ext cx="6120000" cy="2124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 cap="none" baseline="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79512" y="6483438"/>
            <a:ext cx="413559" cy="2124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8" descr="logo_texte.jpg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7164000" y="6210000"/>
            <a:ext cx="1975944" cy="64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16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None/>
        <a:defRPr sz="1800" b="1" kern="1200" baseline="0">
          <a:solidFill>
            <a:schemeClr val="accent6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1500"/>
        </a:spcAft>
        <a:buFont typeface="Arial" pitchFamily="34" charset="0"/>
        <a:buNone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174625" algn="l" defTabSz="914400" rtl="0" eaLnBrk="1" latinLnBrk="0" hangingPunct="1">
        <a:lnSpc>
          <a:spcPct val="110000"/>
        </a:lnSpc>
        <a:spcBef>
          <a:spcPts val="0"/>
        </a:spcBef>
        <a:spcAft>
          <a:spcPts val="400"/>
        </a:spcAft>
        <a:buClr>
          <a:schemeClr val="accent6"/>
        </a:buClr>
        <a:buFont typeface="Wingdings" pitchFamily="2" charset="2"/>
        <a:buChar char="l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62050" indent="-174625" algn="l" defTabSz="9144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ITCOfficinaSans LT Book" pitchFamily="2" charset="0"/>
        <a:buChar char="&gt;"/>
        <a:defRPr sz="12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84" userDrawn="1">
          <p15:clr>
            <a:srgbClr val="F26B43"/>
          </p15:clr>
        </p15:guide>
        <p15:guide id="2" pos="113" userDrawn="1">
          <p15:clr>
            <a:srgbClr val="F26B43"/>
          </p15:clr>
        </p15:guide>
        <p15:guide id="3" orient="horz" pos="482" userDrawn="1">
          <p15:clr>
            <a:srgbClr val="F26B43"/>
          </p15:clr>
        </p15:guide>
        <p15:guide id="4" pos="453" userDrawn="1">
          <p15:clr>
            <a:srgbClr val="F26B43"/>
          </p15:clr>
        </p15:guide>
        <p15:guide id="5" pos="56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wmf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5.wmf"/><Relationship Id="rId10" Type="http://schemas.openxmlformats.org/officeDocument/2006/relationships/image" Target="../media/image9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8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4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37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1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40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47.png"/><Relationship Id="rId4" Type="http://schemas.openxmlformats.org/officeDocument/2006/relationships/image" Target="../media/image45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9.png"/><Relationship Id="rId4" Type="http://schemas.openxmlformats.org/officeDocument/2006/relationships/image" Target="../media/image4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52.png"/><Relationship Id="rId4" Type="http://schemas.openxmlformats.org/officeDocument/2006/relationships/image" Target="../media/image45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5.wmf"/><Relationship Id="rId4" Type="http://schemas.openxmlformats.org/officeDocument/2006/relationships/image" Target="../media/image55.png"/><Relationship Id="rId9" Type="http://schemas.openxmlformats.org/officeDocument/2006/relationships/oleObject" Target="../embeddings/oleObject30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oleObject" Target="../embeddings/oleObject33.bin"/><Relationship Id="rId7" Type="http://schemas.openxmlformats.org/officeDocument/2006/relationships/image" Target="../media/image6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66.jpeg"/><Relationship Id="rId5" Type="http://schemas.openxmlformats.org/officeDocument/2006/relationships/image" Target="../media/image64.png"/><Relationship Id="rId10" Type="http://schemas.openxmlformats.org/officeDocument/2006/relationships/image" Target="../media/image65.jpeg"/><Relationship Id="rId4" Type="http://schemas.openxmlformats.org/officeDocument/2006/relationships/image" Target="../media/image62.wmf"/><Relationship Id="rId9" Type="http://schemas.openxmlformats.org/officeDocument/2006/relationships/image" Target="../media/image59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8.wmf"/><Relationship Id="rId12" Type="http://schemas.openxmlformats.org/officeDocument/2006/relationships/image" Target="../media/image70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59.wmf"/><Relationship Id="rId5" Type="http://schemas.openxmlformats.org/officeDocument/2006/relationships/image" Target="../media/image67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69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9.wmf"/><Relationship Id="rId4" Type="http://schemas.openxmlformats.org/officeDocument/2006/relationships/oleObject" Target="../embeddings/oleObject4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59.wmf"/><Relationship Id="rId4" Type="http://schemas.openxmlformats.org/officeDocument/2006/relationships/oleObject" Target="../embeddings/oleObject4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7" Type="http://schemas.openxmlformats.org/officeDocument/2006/relationships/image" Target="../media/image66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4.png"/><Relationship Id="rId5" Type="http://schemas.openxmlformats.org/officeDocument/2006/relationships/oleObject" Target="../embeddings/oleObject43.bin"/><Relationship Id="rId4" Type="http://schemas.openxmlformats.org/officeDocument/2006/relationships/image" Target="../media/image73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83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oleObject" Target="../embeddings/oleObject45.bin"/><Relationship Id="rId7" Type="http://schemas.openxmlformats.org/officeDocument/2006/relationships/image" Target="../media/image85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87.png"/><Relationship Id="rId4" Type="http://schemas.openxmlformats.org/officeDocument/2006/relationships/image" Target="../media/image84.wmf"/><Relationship Id="rId9" Type="http://schemas.openxmlformats.org/officeDocument/2006/relationships/image" Target="../media/image86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88.wmf"/><Relationship Id="rId4" Type="http://schemas.openxmlformats.org/officeDocument/2006/relationships/oleObject" Target="../embeddings/oleObject48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oleObject" Target="../embeddings/oleObject50.bin"/><Relationship Id="rId7" Type="http://schemas.openxmlformats.org/officeDocument/2006/relationships/image" Target="../media/image9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0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89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4.jpeg"/><Relationship Id="rId7" Type="http://schemas.openxmlformats.org/officeDocument/2006/relationships/image" Target="../media/image96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3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95.jpeg"/><Relationship Id="rId9" Type="http://schemas.openxmlformats.org/officeDocument/2006/relationships/image" Target="../media/image9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1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10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07504" y="6483350"/>
            <a:ext cx="6119813" cy="212725"/>
          </a:xfrm>
        </p:spPr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93071" y="2492896"/>
            <a:ext cx="8236800" cy="1720936"/>
          </a:xfrm>
          <a:noFill/>
        </p:spPr>
        <p:txBody>
          <a:bodyPr/>
          <a:lstStyle/>
          <a:p>
            <a:pPr algn="ctr"/>
            <a:r>
              <a:rPr lang="en-US" altLang="en-US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Solving THE PHASE PROBLEM – A </a:t>
            </a:r>
            <a:r>
              <a:rPr lang="en-US" altLang="en-US" sz="24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very</a:t>
            </a:r>
            <a:r>
              <a:rPr lang="en-US" altLang="en-US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 brief (but not very rigorous) introduction </a:t>
            </a: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en-US" altLang="en-US" sz="2000" b="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b="0" dirty="0">
                <a:solidFill>
                  <a:schemeClr val="tx1"/>
                </a:solidFill>
                <a:latin typeface="Arial" panose="020B0604020202020204" pitchFamily="34" charset="0"/>
              </a:rPr>
              <a:t>Gordon Leonard</a:t>
            </a:r>
            <a:br>
              <a:rPr lang="en-US" altLang="en-US" b="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altLang="en-US" b="0" dirty="0">
                <a:solidFill>
                  <a:schemeClr val="tx1"/>
                </a:solidFill>
                <a:latin typeface="Arial" panose="020B0604020202020204" pitchFamily="34" charset="0"/>
              </a:rPr>
              <a:t>ESRF Structural Biology Group</a:t>
            </a:r>
            <a:endParaRPr lang="en-GB" altLang="en-US" b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344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571395" name="Rectangle 3"/>
          <p:cNvSpPr>
            <a:spLocks noGrp="1" noChangeArrowheads="1"/>
          </p:cNvSpPr>
          <p:nvPr>
            <p:ph idx="1"/>
          </p:nvPr>
        </p:nvSpPr>
        <p:spPr>
          <a:xfrm>
            <a:off x="734207" y="1484784"/>
            <a:ext cx="8236800" cy="431988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</a:rPr>
              <a:t>The Phase </a:t>
            </a:r>
            <a:r>
              <a:rPr lang="en-US" altLang="en-US" sz="2000" dirty="0" smtClean="0">
                <a:solidFill>
                  <a:schemeClr val="tx1"/>
                </a:solidFill>
              </a:rPr>
              <a:t>Problem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000" dirty="0" smtClean="0">
                <a:solidFill>
                  <a:schemeClr val="tx1"/>
                </a:solidFill>
              </a:rPr>
              <a:t>Molecular Replacement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en-US" sz="2000" dirty="0" smtClean="0">
                <a:solidFill>
                  <a:schemeClr val="tx1"/>
                </a:solidFill>
              </a:rPr>
              <a:t>Isomorphous Replacement</a:t>
            </a:r>
          </a:p>
          <a:p>
            <a:pPr marL="1619250" lvl="4" indent="-457200">
              <a:buFont typeface="+mj-lt"/>
              <a:buAutoNum type="arabicPeriod"/>
            </a:pPr>
            <a:r>
              <a:rPr lang="en-US" altLang="en-US" sz="1700" dirty="0" smtClean="0"/>
              <a:t>SIR/MIR</a:t>
            </a:r>
            <a:endParaRPr lang="en-US" altLang="en-US" sz="1700" dirty="0"/>
          </a:p>
          <a:p>
            <a:pPr marL="457200" indent="-457200">
              <a:buFont typeface="+mj-lt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</a:rPr>
              <a:t>Anomalous </a:t>
            </a:r>
            <a:r>
              <a:rPr lang="en-US" altLang="en-US" sz="2000" dirty="0" smtClean="0">
                <a:solidFill>
                  <a:schemeClr val="tx1"/>
                </a:solidFill>
              </a:rPr>
              <a:t>Scattering</a:t>
            </a:r>
          </a:p>
          <a:p>
            <a:pPr marL="814388" lvl="3" indent="-457200">
              <a:buFont typeface="+mj-lt"/>
              <a:buAutoNum type="arabicPeriod"/>
            </a:pPr>
            <a:r>
              <a:rPr lang="en-US" altLang="en-US" sz="2000" dirty="0" smtClean="0"/>
              <a:t>What </a:t>
            </a:r>
            <a:r>
              <a:rPr lang="en-US" altLang="en-US" sz="2000" dirty="0"/>
              <a:t>is </a:t>
            </a:r>
            <a:r>
              <a:rPr lang="en-US" altLang="en-US" sz="2000" dirty="0" smtClean="0"/>
              <a:t>it?</a:t>
            </a:r>
          </a:p>
          <a:p>
            <a:pPr marL="814388" lvl="3" indent="-457200">
              <a:buFont typeface="+mj-lt"/>
              <a:buAutoNum type="arabicPeriod"/>
            </a:pPr>
            <a:r>
              <a:rPr lang="en-US" altLang="en-US" sz="2000" dirty="0" smtClean="0"/>
              <a:t>How </a:t>
            </a:r>
            <a:r>
              <a:rPr lang="en-US" altLang="en-US" sz="2000" dirty="0"/>
              <a:t>can we exploit it</a:t>
            </a:r>
            <a:r>
              <a:rPr lang="en-US" altLang="en-US" sz="2000" dirty="0" smtClean="0"/>
              <a:t>?</a:t>
            </a:r>
          </a:p>
          <a:p>
            <a:pPr marL="1619250" lvl="4" indent="-457200">
              <a:buFont typeface="+mj-lt"/>
              <a:buAutoNum type="arabicPeriod"/>
            </a:pPr>
            <a:r>
              <a:rPr lang="en-US" altLang="en-US" sz="1700" dirty="0" smtClean="0"/>
              <a:t>SIRAS</a:t>
            </a:r>
          </a:p>
          <a:p>
            <a:pPr marL="1619250" lvl="4" indent="-457200">
              <a:buFont typeface="+mj-lt"/>
              <a:buAutoNum type="arabicPeriod"/>
            </a:pPr>
            <a:r>
              <a:rPr lang="en-US" altLang="en-US" sz="1700" dirty="0" smtClean="0"/>
              <a:t>MAD</a:t>
            </a:r>
          </a:p>
          <a:p>
            <a:pPr marL="1619250" lvl="4" indent="-457200">
              <a:buFont typeface="+mj-lt"/>
              <a:buAutoNum type="arabicPeriod"/>
            </a:pPr>
            <a:r>
              <a:rPr lang="en-US" altLang="en-US" sz="1700" dirty="0" smtClean="0"/>
              <a:t>SAD</a:t>
            </a:r>
            <a:endParaRPr lang="en-US" altLang="en-US" sz="17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Structure </a:t>
            </a:r>
            <a:r>
              <a:rPr lang="en-US" altLang="en-US" dirty="0" smtClean="0"/>
              <a:t>Determination: from intensities to electron density</a:t>
            </a: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323528" y="1481931"/>
            <a:ext cx="8448675" cy="4259997"/>
            <a:chOff x="323528" y="1481931"/>
            <a:chExt cx="8448675" cy="4259997"/>
          </a:xfrm>
        </p:grpSpPr>
        <p:pic>
          <p:nvPicPr>
            <p:cNvPr id="441347" name="Picture 3" descr="nrsn_im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481931"/>
              <a:ext cx="3352800" cy="3325813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41348" name="Text Box 4"/>
            <p:cNvSpPr txBox="1">
              <a:spLocks noChangeArrowheads="1"/>
            </p:cNvSpPr>
            <p:nvPr/>
          </p:nvSpPr>
          <p:spPr bwMode="auto">
            <a:xfrm>
              <a:off x="628328" y="4910931"/>
              <a:ext cx="274478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en-US" sz="2400">
                  <a:latin typeface="Times New Roman" panose="02020603050405020304" pitchFamily="18" charset="0"/>
                </a:rPr>
                <a:t>Integrated Intensities</a:t>
              </a:r>
            </a:p>
          </p:txBody>
        </p:sp>
        <p:pic>
          <p:nvPicPr>
            <p:cNvPr id="441349" name="Picture 5" descr="nrsn_den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8928" y="1481931"/>
              <a:ext cx="3343275" cy="33528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41350" name="Text Box 6"/>
            <p:cNvSpPr txBox="1">
              <a:spLocks noChangeArrowheads="1"/>
            </p:cNvSpPr>
            <p:nvPr/>
          </p:nvSpPr>
          <p:spPr bwMode="auto">
            <a:xfrm>
              <a:off x="5581328" y="4910931"/>
              <a:ext cx="3063875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en-US" sz="2400" dirty="0">
                  <a:latin typeface="Times New Roman" panose="02020603050405020304" pitchFamily="18" charset="0"/>
                </a:rPr>
                <a:t>Electron density </a:t>
              </a:r>
            </a:p>
            <a:p>
              <a:pPr algn="ctr" eaLnBrk="0" hangingPunct="0"/>
              <a:r>
                <a:rPr lang="en-US" altLang="en-US" sz="2400" dirty="0">
                  <a:latin typeface="Times New Roman" panose="02020603050405020304" pitchFamily="18" charset="0"/>
                </a:rPr>
                <a:t>(= protein structure</a:t>
              </a:r>
              <a:r>
                <a:rPr lang="en-US" altLang="en-US" sz="2400" dirty="0" smtClean="0">
                  <a:latin typeface="Times New Roman" panose="02020603050405020304" pitchFamily="18" charset="0"/>
                </a:rPr>
                <a:t>)</a:t>
              </a:r>
              <a:endParaRPr lang="en-US" altLang="en-US" sz="2400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41351" name="Line 7"/>
          <p:cNvSpPr>
            <a:spLocks noChangeShapeType="1"/>
          </p:cNvSpPr>
          <p:nvPr/>
        </p:nvSpPr>
        <p:spPr bwMode="auto">
          <a:xfrm>
            <a:off x="3752528" y="3158331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01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</a:rPr>
              <a:t>The Electron Density Equation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sp>
        <p:nvSpPr>
          <p:cNvPr id="442377" name="Text Box 9"/>
          <p:cNvSpPr txBox="1">
            <a:spLocks noChangeArrowheads="1"/>
          </p:cNvSpPr>
          <p:nvPr/>
        </p:nvSpPr>
        <p:spPr bwMode="auto">
          <a:xfrm>
            <a:off x="3172594" y="4411960"/>
            <a:ext cx="89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400" dirty="0">
                <a:latin typeface="Times New Roman" panose="02020603050405020304" pitchFamily="18" charset="0"/>
              </a:rPr>
              <a:t>Phase</a:t>
            </a:r>
          </a:p>
        </p:txBody>
      </p:sp>
      <p:graphicFrame>
        <p:nvGraphicFramePr>
          <p:cNvPr id="4423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949644"/>
              </p:ext>
            </p:extLst>
          </p:nvPr>
        </p:nvGraphicFramePr>
        <p:xfrm>
          <a:off x="323528" y="2274168"/>
          <a:ext cx="39401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9" name="Equation" r:id="rId4" imgW="2247840" imgH="355320" progId="Equation.3">
                  <p:embed/>
                </p:oleObj>
              </mc:Choice>
              <mc:Fallback>
                <p:oleObj name="Equation" r:id="rId4" imgW="224784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274168"/>
                        <a:ext cx="394017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2372" name="Object 4"/>
          <p:cNvGraphicFramePr>
            <a:graphicFrameLocks noChangeAspect="1"/>
          </p:cNvGraphicFramePr>
          <p:nvPr/>
        </p:nvGraphicFramePr>
        <p:xfrm>
          <a:off x="1314128" y="919336"/>
          <a:ext cx="63246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0" name="Equation" r:id="rId6" imgW="2895480" imgH="431640" progId="Equation.3">
                  <p:embed/>
                </p:oleObj>
              </mc:Choice>
              <mc:Fallback>
                <p:oleObj name="Equation" r:id="rId6" imgW="28954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4128" y="919336"/>
                        <a:ext cx="632460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23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8134197"/>
              </p:ext>
            </p:extLst>
          </p:nvPr>
        </p:nvGraphicFramePr>
        <p:xfrm>
          <a:off x="856928" y="3112368"/>
          <a:ext cx="29368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" name="Equation" r:id="rId8" imgW="1676160" imgH="355320" progId="Equation.3">
                  <p:embed/>
                </p:oleObj>
              </mc:Choice>
              <mc:Fallback>
                <p:oleObj name="Equation" r:id="rId8" imgW="167616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6928" y="3112368"/>
                        <a:ext cx="293687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2374" name="AutoShape 6"/>
          <p:cNvSpPr>
            <a:spLocks noChangeArrowheads="1"/>
          </p:cNvSpPr>
          <p:nvPr/>
        </p:nvSpPr>
        <p:spPr bwMode="auto">
          <a:xfrm>
            <a:off x="2076128" y="3721968"/>
            <a:ext cx="76200" cy="685800"/>
          </a:xfrm>
          <a:prstGeom prst="upArrow">
            <a:avLst>
              <a:gd name="adj1" fmla="val 50000"/>
              <a:gd name="adj2" fmla="val 2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2375" name="AutoShape 7"/>
          <p:cNvSpPr>
            <a:spLocks noChangeArrowheads="1"/>
          </p:cNvSpPr>
          <p:nvPr/>
        </p:nvSpPr>
        <p:spPr bwMode="auto">
          <a:xfrm>
            <a:off x="3523928" y="3645768"/>
            <a:ext cx="76200" cy="609600"/>
          </a:xfrm>
          <a:prstGeom prst="upArrow">
            <a:avLst>
              <a:gd name="adj1" fmla="val 50000"/>
              <a:gd name="adj2" fmla="val 2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2376" name="Text Box 8"/>
          <p:cNvSpPr txBox="1">
            <a:spLocks noChangeArrowheads="1"/>
          </p:cNvSpPr>
          <p:nvPr/>
        </p:nvSpPr>
        <p:spPr bwMode="auto">
          <a:xfrm>
            <a:off x="1390328" y="4483968"/>
            <a:ext cx="1485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en-US" sz="2400">
                <a:latin typeface="Times New Roman" panose="02020603050405020304" pitchFamily="18" charset="0"/>
              </a:rPr>
              <a:t>Amplitude</a:t>
            </a:r>
          </a:p>
        </p:txBody>
      </p:sp>
      <p:pic>
        <p:nvPicPr>
          <p:cNvPr id="442379" name="Picture 11" descr="arga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54501"/>
            <a:ext cx="3015850" cy="219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</p:pic>
      <p:sp>
        <p:nvSpPr>
          <p:cNvPr id="442381" name="Freeform 13"/>
          <p:cNvSpPr>
            <a:spLocks/>
          </p:cNvSpPr>
          <p:nvPr/>
        </p:nvSpPr>
        <p:spPr bwMode="auto">
          <a:xfrm>
            <a:off x="4101778" y="987599"/>
            <a:ext cx="669925" cy="939800"/>
          </a:xfrm>
          <a:custGeom>
            <a:avLst/>
            <a:gdLst>
              <a:gd name="T0" fmla="*/ 121 w 422"/>
              <a:gd name="T1" fmla="*/ 25 h 592"/>
              <a:gd name="T2" fmla="*/ 40 w 422"/>
              <a:gd name="T3" fmla="*/ 90 h 592"/>
              <a:gd name="T4" fmla="*/ 24 w 422"/>
              <a:gd name="T5" fmla="*/ 138 h 592"/>
              <a:gd name="T6" fmla="*/ 16 w 422"/>
              <a:gd name="T7" fmla="*/ 163 h 592"/>
              <a:gd name="T8" fmla="*/ 8 w 422"/>
              <a:gd name="T9" fmla="*/ 187 h 592"/>
              <a:gd name="T10" fmla="*/ 73 w 422"/>
              <a:gd name="T11" fmla="*/ 495 h 592"/>
              <a:gd name="T12" fmla="*/ 178 w 422"/>
              <a:gd name="T13" fmla="*/ 568 h 592"/>
              <a:gd name="T14" fmla="*/ 243 w 422"/>
              <a:gd name="T15" fmla="*/ 584 h 592"/>
              <a:gd name="T16" fmla="*/ 276 w 422"/>
              <a:gd name="T17" fmla="*/ 592 h 592"/>
              <a:gd name="T18" fmla="*/ 389 w 422"/>
              <a:gd name="T19" fmla="*/ 536 h 592"/>
              <a:gd name="T20" fmla="*/ 348 w 422"/>
              <a:gd name="T21" fmla="*/ 381 h 592"/>
              <a:gd name="T22" fmla="*/ 267 w 422"/>
              <a:gd name="T23" fmla="*/ 171 h 592"/>
              <a:gd name="T24" fmla="*/ 235 w 422"/>
              <a:gd name="T25" fmla="*/ 33 h 592"/>
              <a:gd name="T26" fmla="*/ 162 w 422"/>
              <a:gd name="T27" fmla="*/ 0 h 592"/>
              <a:gd name="T28" fmla="*/ 138 w 422"/>
              <a:gd name="T29" fmla="*/ 9 h 592"/>
              <a:gd name="T30" fmla="*/ 121 w 422"/>
              <a:gd name="T31" fmla="*/ 25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2" h="592">
                <a:moveTo>
                  <a:pt x="121" y="25"/>
                </a:moveTo>
                <a:cubicBezTo>
                  <a:pt x="80" y="35"/>
                  <a:pt x="64" y="55"/>
                  <a:pt x="40" y="90"/>
                </a:cubicBezTo>
                <a:cubicBezTo>
                  <a:pt x="35" y="106"/>
                  <a:pt x="29" y="122"/>
                  <a:pt x="24" y="138"/>
                </a:cubicBezTo>
                <a:cubicBezTo>
                  <a:pt x="21" y="146"/>
                  <a:pt x="19" y="155"/>
                  <a:pt x="16" y="163"/>
                </a:cubicBezTo>
                <a:cubicBezTo>
                  <a:pt x="13" y="171"/>
                  <a:pt x="8" y="187"/>
                  <a:pt x="8" y="187"/>
                </a:cubicBezTo>
                <a:cubicBezTo>
                  <a:pt x="13" y="289"/>
                  <a:pt x="0" y="411"/>
                  <a:pt x="73" y="495"/>
                </a:cubicBezTo>
                <a:cubicBezTo>
                  <a:pt x="107" y="534"/>
                  <a:pt x="127" y="555"/>
                  <a:pt x="178" y="568"/>
                </a:cubicBezTo>
                <a:cubicBezTo>
                  <a:pt x="200" y="573"/>
                  <a:pt x="221" y="579"/>
                  <a:pt x="243" y="584"/>
                </a:cubicBezTo>
                <a:cubicBezTo>
                  <a:pt x="254" y="587"/>
                  <a:pt x="276" y="592"/>
                  <a:pt x="276" y="592"/>
                </a:cubicBezTo>
                <a:cubicBezTo>
                  <a:pt x="339" y="582"/>
                  <a:pt x="341" y="568"/>
                  <a:pt x="389" y="536"/>
                </a:cubicBezTo>
                <a:cubicBezTo>
                  <a:pt x="422" y="484"/>
                  <a:pt x="388" y="421"/>
                  <a:pt x="348" y="381"/>
                </a:cubicBezTo>
                <a:cubicBezTo>
                  <a:pt x="325" y="311"/>
                  <a:pt x="302" y="237"/>
                  <a:pt x="267" y="171"/>
                </a:cubicBezTo>
                <a:cubicBezTo>
                  <a:pt x="258" y="133"/>
                  <a:pt x="260" y="65"/>
                  <a:pt x="235" y="33"/>
                </a:cubicBezTo>
                <a:cubicBezTo>
                  <a:pt x="219" y="13"/>
                  <a:pt x="184" y="8"/>
                  <a:pt x="162" y="0"/>
                </a:cubicBezTo>
                <a:cubicBezTo>
                  <a:pt x="154" y="3"/>
                  <a:pt x="146" y="6"/>
                  <a:pt x="138" y="9"/>
                </a:cubicBezTo>
                <a:cubicBezTo>
                  <a:pt x="82" y="28"/>
                  <a:pt x="70" y="25"/>
                  <a:pt x="121" y="25"/>
                </a:cubicBezTo>
                <a:close/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0757" y="5335884"/>
            <a:ext cx="91332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dirty="0" smtClean="0">
                <a:latin typeface="Arial" panose="020B0604020202020204" pitchFamily="34" charset="0"/>
              </a:rPr>
              <a:t>From </a:t>
            </a:r>
            <a:r>
              <a:rPr lang="en-US" altLang="en-US" dirty="0">
                <a:latin typeface="Arial" panose="020B0604020202020204" pitchFamily="34" charset="0"/>
              </a:rPr>
              <a:t>an x-ray diffraction experiment we can ‘measure’ the </a:t>
            </a:r>
            <a:r>
              <a:rPr lang="en-US" altLang="en-US" dirty="0" smtClean="0">
                <a:latin typeface="Arial" panose="020B0604020202020204" pitchFamily="34" charset="0"/>
              </a:rPr>
              <a:t>amplitude (            ) </a:t>
            </a:r>
            <a:r>
              <a:rPr lang="en-US" altLang="en-US" dirty="0">
                <a:latin typeface="Arial" panose="020B0604020202020204" pitchFamily="34" charset="0"/>
              </a:rPr>
              <a:t>but get </a:t>
            </a:r>
            <a:r>
              <a:rPr lang="en-US" altLang="en-US" i="1" dirty="0">
                <a:solidFill>
                  <a:srgbClr val="FF0000"/>
                </a:solidFill>
                <a:latin typeface="Arial" panose="020B0604020202020204" pitchFamily="34" charset="0"/>
              </a:rPr>
              <a:t>no information</a:t>
            </a:r>
            <a:r>
              <a:rPr lang="en-US" altLang="en-US" dirty="0">
                <a:solidFill>
                  <a:srgbClr val="FF0000"/>
                </a:solidFill>
                <a:latin typeface="Arial" panose="020B0604020202020204" pitchFamily="34" charset="0"/>
              </a:rPr>
              <a:t> about the phase.</a:t>
            </a:r>
            <a:r>
              <a:rPr lang="fr-FR" altLang="en-US" dirty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Deriving the phase is known as </a:t>
            </a:r>
            <a:r>
              <a:rPr lang="en-US" altLang="en-US" b="1" dirty="0">
                <a:latin typeface="Arial" panose="020B0604020202020204" pitchFamily="34" charset="0"/>
              </a:rPr>
              <a:t>‘the phase problem’</a:t>
            </a:r>
            <a:r>
              <a:rPr lang="en-US" altLang="en-US" dirty="0">
                <a:latin typeface="Arial" panose="020B0604020202020204" pitchFamily="34" charset="0"/>
              </a:rPr>
              <a:t>  </a:t>
            </a:r>
            <a:r>
              <a:rPr lang="fr-FR" altLang="en-US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4447606" y="3244334"/>
            <a:ext cx="9164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latin typeface="Arial" panose="020B0604020202020204" pitchFamily="34" charset="0"/>
              </a:rPr>
              <a:t> </a:t>
            </a:r>
            <a:endParaRPr lang="en-GB" dirty="0"/>
          </a:p>
        </p:txBody>
      </p:sp>
      <p:graphicFrame>
        <p:nvGraphicFramePr>
          <p:cNvPr id="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252098"/>
              </p:ext>
            </p:extLst>
          </p:nvPr>
        </p:nvGraphicFramePr>
        <p:xfrm>
          <a:off x="7164288" y="5328500"/>
          <a:ext cx="805060" cy="33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2" name="Equation" r:id="rId11" imgW="583920" imgH="241200" progId="Equation.3">
                  <p:embed/>
                </p:oleObj>
              </mc:Choice>
              <mc:Fallback>
                <p:oleObj name="Equation" r:id="rId11" imgW="5839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5328500"/>
                        <a:ext cx="805060" cy="33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/>
          <p:cNvSpPr>
            <a:spLocks noChangeArrowheads="1"/>
          </p:cNvSpPr>
          <p:nvPr/>
        </p:nvSpPr>
        <p:spPr bwMode="auto">
          <a:xfrm>
            <a:off x="250825" y="3709988"/>
            <a:ext cx="5842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en-US" sz="15400">
                <a:latin typeface="Arial" panose="020B0604020202020204" pitchFamily="34" charset="0"/>
              </a:rPr>
              <a:t> </a:t>
            </a:r>
            <a:r>
              <a:rPr lang="fr-FR" altLang="en-US" sz="1800">
                <a:latin typeface="Arial" panose="020B0604020202020204" pitchFamily="34" charset="0"/>
              </a:rPr>
              <a:t>                                       </a:t>
            </a:r>
            <a:r>
              <a:rPr lang="fr-FR" altLang="en-US" sz="15400">
                <a:latin typeface="Arial" panose="020B0604020202020204" pitchFamily="34" charset="0"/>
              </a:rPr>
              <a:t> </a:t>
            </a:r>
            <a:r>
              <a:rPr lang="fr-FR" altLang="en-US" sz="1800">
                <a:latin typeface="Arial" panose="020B0604020202020204" pitchFamily="34" charset="0"/>
              </a:rPr>
              <a:t>                                 </a:t>
            </a:r>
          </a:p>
        </p:txBody>
      </p:sp>
      <p:grpSp>
        <p:nvGrpSpPr>
          <p:cNvPr id="586755" name="Group 3"/>
          <p:cNvGrpSpPr>
            <a:grpSpLocks/>
          </p:cNvGrpSpPr>
          <p:nvPr/>
        </p:nvGrpSpPr>
        <p:grpSpPr bwMode="auto">
          <a:xfrm>
            <a:off x="288925" y="1555750"/>
            <a:ext cx="3890963" cy="1728788"/>
            <a:chOff x="998" y="1440"/>
            <a:chExt cx="3450" cy="1548"/>
          </a:xfrm>
        </p:grpSpPr>
        <p:pic>
          <p:nvPicPr>
            <p:cNvPr id="586756" name="Picture 4" descr="picduc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" y="1440"/>
              <a:ext cx="1548" cy="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6757" name="Picture 5" descr="picduckff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0" y="1440"/>
              <a:ext cx="1548" cy="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86758" name="Text Box 6"/>
          <p:cNvSpPr txBox="1">
            <a:spLocks noChangeArrowheads="1"/>
          </p:cNvSpPr>
          <p:nvPr/>
        </p:nvSpPr>
        <p:spPr bwMode="auto">
          <a:xfrm>
            <a:off x="231775" y="-14288"/>
            <a:ext cx="184150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3600">
              <a:latin typeface="Arial" panose="020B0604020202020204" pitchFamily="34" charset="0"/>
            </a:endParaRPr>
          </a:p>
        </p:txBody>
      </p:sp>
      <p:grpSp>
        <p:nvGrpSpPr>
          <p:cNvPr id="586760" name="Group 8"/>
          <p:cNvGrpSpPr>
            <a:grpSpLocks/>
          </p:cNvGrpSpPr>
          <p:nvPr/>
        </p:nvGrpSpPr>
        <p:grpSpPr bwMode="auto">
          <a:xfrm>
            <a:off x="287338" y="4365625"/>
            <a:ext cx="3894137" cy="1727200"/>
            <a:chOff x="760" y="1487"/>
            <a:chExt cx="3450" cy="1548"/>
          </a:xfrm>
        </p:grpSpPr>
        <p:pic>
          <p:nvPicPr>
            <p:cNvPr id="586761" name="Picture 9" descr="picca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" y="1487"/>
              <a:ext cx="1548" cy="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6762" name="Picture 10" descr="piccatfft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2" y="1487"/>
              <a:ext cx="1548" cy="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6763" name="Picture 12" descr="piccatduckff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38" y="2924175"/>
            <a:ext cx="1922462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0749" name="Picture 13" descr="piccatduck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713" y="2924175"/>
            <a:ext cx="1922462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6765" name="Text Box 14"/>
          <p:cNvSpPr txBox="1">
            <a:spLocks noChangeArrowheads="1"/>
          </p:cNvSpPr>
          <p:nvPr/>
        </p:nvSpPr>
        <p:spPr bwMode="auto">
          <a:xfrm>
            <a:off x="5219700" y="1844675"/>
            <a:ext cx="32607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latin typeface="Arial" panose="020B0604020202020204" pitchFamily="34" charset="0"/>
              </a:rPr>
              <a:t>Amplitudes (colours) from duck transform</a:t>
            </a:r>
          </a:p>
        </p:txBody>
      </p:sp>
      <p:sp>
        <p:nvSpPr>
          <p:cNvPr id="586766" name="AutoShape 15"/>
          <p:cNvSpPr>
            <a:spLocks noChangeArrowheads="1"/>
          </p:cNvSpPr>
          <p:nvPr/>
        </p:nvSpPr>
        <p:spPr bwMode="auto">
          <a:xfrm rot="-3834110">
            <a:off x="4741069" y="1604169"/>
            <a:ext cx="733425" cy="1214437"/>
          </a:xfrm>
          <a:prstGeom prst="curvedLeft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fr-FR" altLang="en-US" sz="1800">
              <a:latin typeface="Comic Sans MS" panose="030F0702030302020204" pitchFamily="66" charset="0"/>
            </a:endParaRPr>
          </a:p>
        </p:txBody>
      </p:sp>
      <p:sp>
        <p:nvSpPr>
          <p:cNvPr id="586767" name="AutoShape 16"/>
          <p:cNvSpPr>
            <a:spLocks noChangeArrowheads="1"/>
          </p:cNvSpPr>
          <p:nvPr/>
        </p:nvSpPr>
        <p:spPr bwMode="auto">
          <a:xfrm rot="-7806317">
            <a:off x="4883944" y="4701382"/>
            <a:ext cx="733425" cy="1214437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fr-FR" altLang="en-US" sz="1800">
              <a:latin typeface="Comic Sans MS" panose="030F0702030302020204" pitchFamily="66" charset="0"/>
            </a:endParaRPr>
          </a:p>
        </p:txBody>
      </p:sp>
      <p:sp>
        <p:nvSpPr>
          <p:cNvPr id="586768" name="Rectangle 17"/>
          <p:cNvSpPr>
            <a:spLocks noChangeArrowheads="1"/>
          </p:cNvSpPr>
          <p:nvPr/>
        </p:nvSpPr>
        <p:spPr bwMode="auto">
          <a:xfrm>
            <a:off x="5508625" y="5013325"/>
            <a:ext cx="28797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latin typeface="Arial" panose="020B0604020202020204" pitchFamily="34" charset="0"/>
              </a:rPr>
              <a:t>Phases (brightness) from cat transform</a:t>
            </a:r>
          </a:p>
        </p:txBody>
      </p:sp>
      <p:sp>
        <p:nvSpPr>
          <p:cNvPr id="586769" name="Rectangle 18"/>
          <p:cNvSpPr>
            <a:spLocks noChangeArrowheads="1"/>
          </p:cNvSpPr>
          <p:nvPr/>
        </p:nvSpPr>
        <p:spPr bwMode="auto">
          <a:xfrm>
            <a:off x="4702175" y="6021288"/>
            <a:ext cx="4406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fr-FR" altLang="en-US" sz="1400" dirty="0">
                <a:latin typeface="Arial" panose="020B0604020202020204" pitchFamily="34" charset="0"/>
              </a:rPr>
              <a:t>http://www.ysbl.york.ac.uk/~cowtan/fourier/magic.html</a:t>
            </a: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omic Sans MS" panose="030F0702030302020204" pitchFamily="66" charset="0"/>
              </a:rPr>
              <a:t>‘</a:t>
            </a:r>
            <a:r>
              <a:rPr lang="en-US" altLang="en-US" dirty="0">
                <a:latin typeface="+mn-lt"/>
              </a:rPr>
              <a:t>Good’ phases are more important than ‘good’ amplitudes</a:t>
            </a:r>
            <a:endParaRPr lang="en-GB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</a:rPr>
              <a:t>Methods for Resolving the Phase Problem in </a:t>
            </a:r>
            <a:r>
              <a:rPr lang="en-US" altLang="en-US" dirty="0" smtClean="0">
                <a:latin typeface="+mn-lt"/>
              </a:rPr>
              <a:t>MX</a:t>
            </a:r>
            <a:endParaRPr lang="en-US" altLang="en-US" dirty="0">
              <a:latin typeface="+mn-lt"/>
            </a:endParaRPr>
          </a:p>
        </p:txBody>
      </p:sp>
      <p:sp>
        <p:nvSpPr>
          <p:cNvPr id="550915" name="Rectangle 3"/>
          <p:cNvSpPr>
            <a:spLocks noGrp="1" noChangeArrowheads="1"/>
          </p:cNvSpPr>
          <p:nvPr>
            <p:ph idx="1"/>
          </p:nvPr>
        </p:nvSpPr>
        <p:spPr>
          <a:xfrm>
            <a:off x="593071" y="1644862"/>
            <a:ext cx="8236800" cy="3816424"/>
          </a:xfrm>
        </p:spPr>
        <p:txBody>
          <a:bodyPr/>
          <a:lstStyle/>
          <a:p>
            <a:pPr marL="304800" indent="-304800">
              <a:buFontTx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Direct Methods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requires </a:t>
            </a:r>
            <a:r>
              <a:rPr lang="en-US" altLang="en-US" sz="2000" dirty="0"/>
              <a:t>high (near atomic; </a:t>
            </a:r>
            <a:r>
              <a:rPr lang="en-US" altLang="en-US" sz="2000" dirty="0" err="1"/>
              <a:t>d</a:t>
            </a:r>
            <a:r>
              <a:rPr lang="en-US" altLang="en-US" sz="2000" baseline="-25000" dirty="0" err="1"/>
              <a:t>min</a:t>
            </a:r>
            <a:r>
              <a:rPr lang="en-US" altLang="en-US" sz="2000" dirty="0"/>
              <a:t> ~1.2 Å) resolution data, still quite </a:t>
            </a:r>
            <a:r>
              <a:rPr lang="en-US" altLang="en-US" sz="2000" dirty="0" smtClean="0"/>
              <a:t>rare</a:t>
            </a:r>
            <a:endParaRPr lang="en-US" altLang="en-US" sz="2000" dirty="0">
              <a:solidFill>
                <a:srgbClr val="FF0000"/>
              </a:solidFill>
            </a:endParaRPr>
          </a:p>
          <a:p>
            <a:pPr marL="304800" indent="-304800">
              <a:buFontTx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</a:rPr>
              <a:t>Molecular Replacement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requires </a:t>
            </a:r>
            <a:r>
              <a:rPr lang="en-US" altLang="en-US" sz="2000" dirty="0"/>
              <a:t>some prior knowledge of the </a:t>
            </a:r>
            <a:r>
              <a:rPr lang="en-US" altLang="en-US" sz="2000" dirty="0" smtClean="0"/>
              <a:t>crystal structure you want to solve (homologous protein, etc.)	</a:t>
            </a:r>
          </a:p>
          <a:p>
            <a:pPr marL="304800" indent="-304800">
              <a:buFontTx/>
              <a:buAutoNum type="arabicPeriod"/>
            </a:pPr>
            <a:r>
              <a:rPr lang="en-US" altLang="en-US" sz="2400" dirty="0" smtClean="0">
                <a:solidFill>
                  <a:schemeClr val="folHlink"/>
                </a:solidFill>
              </a:rPr>
              <a:t>Experimental Phasing </a:t>
            </a:r>
          </a:p>
          <a:p>
            <a:pPr marL="661988" lvl="3" indent="-304800">
              <a:buFontTx/>
              <a:buAutoNum type="arabicPeriod"/>
            </a:pPr>
            <a:r>
              <a:rPr lang="en-US" altLang="en-US" sz="2100" dirty="0" smtClean="0">
                <a:solidFill>
                  <a:schemeClr val="folHlink"/>
                </a:solidFill>
              </a:rPr>
              <a:t>Isomorphous Replacement</a:t>
            </a:r>
          </a:p>
          <a:p>
            <a:pPr marL="661988" lvl="3" indent="-304800">
              <a:buFontTx/>
              <a:buAutoNum type="arabicPeriod"/>
            </a:pPr>
            <a:r>
              <a:rPr lang="en-US" altLang="en-US" sz="2100" dirty="0" smtClean="0">
                <a:solidFill>
                  <a:schemeClr val="folHlink"/>
                </a:solidFill>
              </a:rPr>
              <a:t>Anomalous </a:t>
            </a:r>
            <a:r>
              <a:rPr lang="en-US" altLang="en-US" sz="2100" dirty="0">
                <a:solidFill>
                  <a:schemeClr val="folHlink"/>
                </a:solidFill>
              </a:rPr>
              <a:t>Dispersion Methods</a:t>
            </a:r>
            <a:endParaRPr lang="en-US" altLang="en-US" sz="2100" dirty="0">
              <a:solidFill>
                <a:srgbClr val="FFFF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2486333" y="2968299"/>
            <a:ext cx="44887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Molecular Replacement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7686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molecular replacement?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27584" y="1567915"/>
            <a:ext cx="7723345" cy="413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‘</a:t>
            </a:r>
            <a:r>
              <a:rPr lang="en-GB" b="1" dirty="0" smtClean="0"/>
              <a:t>The </a:t>
            </a:r>
            <a:r>
              <a:rPr lang="en-GB" b="1" dirty="0"/>
              <a:t>term ‘molecular replacement’ (MR) is generally used to describe the use of a known molecular model to solve the unknown crystal structure of a related molecule. </a:t>
            </a:r>
            <a:r>
              <a:rPr lang="en-GB" dirty="0"/>
              <a:t>MR enables the solution of the crystallographic phase problem by providing initial estimates of the phases of the new structure from a previously known structure, as opposed to the other two main methods for solving the phase problem, i.e. experimental methods (which measure the phase from isomorphous or anomalous differences) or direct </a:t>
            </a:r>
            <a:r>
              <a:rPr lang="en-GB" dirty="0" smtClean="0"/>
              <a:t>methods….’ </a:t>
            </a:r>
          </a:p>
          <a:p>
            <a:endParaRPr lang="en-GB" dirty="0"/>
          </a:p>
          <a:p>
            <a:r>
              <a:rPr lang="en-GB" dirty="0" smtClean="0"/>
              <a:t>‘….The </a:t>
            </a:r>
            <a:r>
              <a:rPr lang="en-GB" dirty="0"/>
              <a:t>use of MR has naturally become more common as the database of known structures expands</a:t>
            </a:r>
            <a:r>
              <a:rPr lang="en-GB" b="1" dirty="0"/>
              <a:t>. MR is currently used to solve up to </a:t>
            </a:r>
            <a:r>
              <a:rPr lang="en-GB" b="1" dirty="0" smtClean="0"/>
              <a:t>[80%] </a:t>
            </a:r>
            <a:r>
              <a:rPr lang="en-GB" b="1" dirty="0"/>
              <a:t>of deposited macromolecular </a:t>
            </a:r>
            <a:r>
              <a:rPr lang="en-GB" b="1" dirty="0" smtClean="0"/>
              <a:t>structures….</a:t>
            </a:r>
            <a:r>
              <a:rPr lang="en-GB" dirty="0" smtClean="0"/>
              <a:t>’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GB" sz="1100" dirty="0"/>
              <a:t>Philip </a:t>
            </a:r>
            <a:r>
              <a:rPr lang="en-GB" sz="1100" dirty="0" smtClean="0"/>
              <a:t>Evans and </a:t>
            </a:r>
            <a:r>
              <a:rPr lang="en-GB" sz="1100" dirty="0"/>
              <a:t>Airlie </a:t>
            </a:r>
            <a:r>
              <a:rPr lang="en-GB" sz="1100" dirty="0" smtClean="0"/>
              <a:t>McCoy (2008). </a:t>
            </a:r>
            <a:r>
              <a:rPr lang="en-GB" sz="1100" dirty="0"/>
              <a:t>An introduction to molecular </a:t>
            </a:r>
            <a:r>
              <a:rPr lang="en-GB" sz="1100" dirty="0" smtClean="0"/>
              <a:t>replacement. </a:t>
            </a:r>
            <a:r>
              <a:rPr lang="en-GB" sz="1100" i="1" dirty="0" err="1" smtClean="0"/>
              <a:t>Acta</a:t>
            </a:r>
            <a:r>
              <a:rPr lang="en-GB" sz="1100" i="1" dirty="0" smtClean="0"/>
              <a:t> </a:t>
            </a:r>
            <a:r>
              <a:rPr lang="en-GB" sz="1100" i="1" dirty="0" err="1" smtClean="0"/>
              <a:t>Crystallogr</a:t>
            </a:r>
            <a:r>
              <a:rPr lang="en-GB" sz="1100" i="1" dirty="0" smtClean="0"/>
              <a:t> </a:t>
            </a:r>
            <a:r>
              <a:rPr lang="en-GB" sz="1100" b="1" dirty="0" smtClean="0"/>
              <a:t>D64</a:t>
            </a:r>
            <a:r>
              <a:rPr lang="en-GB" sz="1100" dirty="0" smtClean="0"/>
              <a:t>, 1–10.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49484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molecular replacement (MR)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3263815" y="1910780"/>
            <a:ext cx="43204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4883995" y="3275906"/>
            <a:ext cx="180020" cy="291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199919" y="2342828"/>
            <a:ext cx="2880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/>
          <p:cNvGrpSpPr/>
          <p:nvPr/>
        </p:nvGrpSpPr>
        <p:grpSpPr>
          <a:xfrm>
            <a:off x="1391607" y="1700808"/>
            <a:ext cx="6510411" cy="3162300"/>
            <a:chOff x="1259632" y="2010742"/>
            <a:chExt cx="6510411" cy="31623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9632" y="2010742"/>
              <a:ext cx="6486525" cy="31623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4211960" y="2034712"/>
              <a:ext cx="355808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800" dirty="0"/>
                <a:t>http://www.xray.bioc.cam.ac.uk/xray_resources/whitepapers/mr-in-action/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422079" y="2292522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Rotation</a:t>
            </a:r>
            <a:endParaRPr lang="en-GB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80240" y="3275906"/>
            <a:ext cx="1062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Translation</a:t>
            </a:r>
            <a:endParaRPr lang="en-GB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5208031" y="2896475"/>
            <a:ext cx="2066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Rotation + Translation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64925" y="1916985"/>
            <a:ext cx="1707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 smtClean="0"/>
              <a:t>Known </a:t>
            </a:r>
            <a:r>
              <a:rPr lang="en-US" sz="1400" u="sng" dirty="0"/>
              <a:t>c</a:t>
            </a:r>
            <a:r>
              <a:rPr lang="en-US" sz="1400" u="sng" dirty="0" smtClean="0"/>
              <a:t>rystal form</a:t>
            </a:r>
            <a:endParaRPr lang="en-GB" sz="1400" u="sng" dirty="0"/>
          </a:p>
        </p:txBody>
      </p:sp>
      <p:sp>
        <p:nvSpPr>
          <p:cNvPr id="21" name="TextBox 20"/>
          <p:cNvSpPr txBox="1"/>
          <p:nvPr/>
        </p:nvSpPr>
        <p:spPr>
          <a:xfrm>
            <a:off x="5220185" y="2454175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 smtClean="0"/>
              <a:t>New (unknown) </a:t>
            </a:r>
            <a:r>
              <a:rPr lang="en-US" sz="1400" u="sng" dirty="0"/>
              <a:t>c</a:t>
            </a:r>
            <a:r>
              <a:rPr lang="en-US" sz="1400" u="sng" dirty="0" smtClean="0"/>
              <a:t>rystal form</a:t>
            </a:r>
            <a:endParaRPr lang="en-GB" sz="14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1157485" y="5497242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How can we do this?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8002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PATTERSON FUNCTION is IMPORTANT in MR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pSp>
        <p:nvGrpSpPr>
          <p:cNvPr id="10" name="Group 9"/>
          <p:cNvGrpSpPr/>
          <p:nvPr/>
        </p:nvGrpSpPr>
        <p:grpSpPr>
          <a:xfrm>
            <a:off x="405063" y="647914"/>
            <a:ext cx="8152581" cy="1694849"/>
            <a:chOff x="426269" y="1238806"/>
            <a:chExt cx="8152581" cy="1694849"/>
          </a:xfrm>
        </p:grpSpPr>
        <p:graphicFrame>
          <p:nvGraphicFramePr>
            <p:cNvPr id="6" name="Object 4"/>
            <p:cNvGraphicFramePr>
              <a:graphicFrameLocks noChangeAspect="1"/>
            </p:cNvGraphicFramePr>
            <p:nvPr>
              <p:extLst/>
            </p:nvPr>
          </p:nvGraphicFramePr>
          <p:xfrm>
            <a:off x="525463" y="1685752"/>
            <a:ext cx="3443287" cy="519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53" name="Equation" r:id="rId3" imgW="2869920" imgH="431640" progId="Equation.3">
                    <p:embed/>
                  </p:oleObj>
                </mc:Choice>
                <mc:Fallback>
                  <p:oleObj name="Equation" r:id="rId3" imgW="286992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5463" y="1685752"/>
                          <a:ext cx="3443287" cy="519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4"/>
            <p:cNvGraphicFramePr>
              <a:graphicFrameLocks noChangeAspect="1"/>
            </p:cNvGraphicFramePr>
            <p:nvPr>
              <p:extLst/>
            </p:nvPr>
          </p:nvGraphicFramePr>
          <p:xfrm>
            <a:off x="4554538" y="1685752"/>
            <a:ext cx="4024312" cy="519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54" name="Equation" r:id="rId5" imgW="3352680" imgH="431640" progId="Equation.3">
                    <p:embed/>
                  </p:oleObj>
                </mc:Choice>
                <mc:Fallback>
                  <p:oleObj name="Equation" r:id="rId5" imgW="335268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4538" y="1685752"/>
                          <a:ext cx="4024312" cy="519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4067944" y="176913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</a:t>
              </a:r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26269" y="1238806"/>
              <a:ext cx="34634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1. </a:t>
              </a:r>
              <a:r>
                <a:rPr lang="en-US" u="sng" dirty="0" smtClean="0"/>
                <a:t>The electron density equation</a:t>
              </a:r>
              <a:endParaRPr lang="en-GB" u="sng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9552" y="2348880"/>
              <a:ext cx="767389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Real space positions of atoms in unit cell. Electron density </a:t>
              </a:r>
              <a:r>
                <a:rPr lang="en-US" sz="1600" dirty="0" smtClean="0">
                  <a:latin typeface="Symbol" panose="05050102010706020507" pitchFamily="18" charset="2"/>
                </a:rPr>
                <a:t>a</a:t>
              </a:r>
              <a:r>
                <a:rPr lang="en-US" sz="1600" dirty="0" smtClean="0"/>
                <a:t> to atomic number (Z).</a:t>
              </a:r>
            </a:p>
            <a:p>
              <a:r>
                <a:rPr lang="en-US" sz="1600" dirty="0" smtClean="0"/>
                <a:t>Need to know both amplitude (|</a:t>
              </a:r>
              <a:r>
                <a:rPr lang="en-US" sz="1600" dirty="0" err="1" smtClean="0"/>
                <a:t>F</a:t>
              </a:r>
              <a:r>
                <a:rPr lang="en-US" sz="1600" baseline="-25000" dirty="0" err="1" smtClean="0"/>
                <a:t>hkl</a:t>
              </a:r>
              <a:r>
                <a:rPr lang="en-US" sz="1600" dirty="0" smtClean="0"/>
                <a:t>|) and phase (</a:t>
              </a:r>
              <a:r>
                <a:rPr lang="en-US" sz="1600" dirty="0" err="1" smtClean="0">
                  <a:latin typeface="Symbol" panose="05050102010706020507" pitchFamily="18" charset="2"/>
                </a:rPr>
                <a:t>a</a:t>
              </a:r>
              <a:r>
                <a:rPr lang="en-US" sz="1600" baseline="-25000" dirty="0" err="1" smtClean="0"/>
                <a:t>hkl</a:t>
              </a:r>
              <a:r>
                <a:rPr lang="en-US" sz="1600" dirty="0" smtClean="0"/>
                <a:t>) of reflections.  </a:t>
              </a:r>
              <a:endParaRPr lang="en-GB" sz="16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19028" y="2553181"/>
            <a:ext cx="8473781" cy="3684340"/>
            <a:chOff x="428682" y="3573016"/>
            <a:chExt cx="8473781" cy="3684340"/>
          </a:xfrm>
        </p:grpSpPr>
        <p:graphicFrame>
          <p:nvGraphicFramePr>
            <p:cNvPr id="13" name="Object 4"/>
            <p:cNvGraphicFramePr>
              <a:graphicFrameLocks noChangeAspect="1"/>
            </p:cNvGraphicFramePr>
            <p:nvPr>
              <p:extLst/>
            </p:nvPr>
          </p:nvGraphicFramePr>
          <p:xfrm>
            <a:off x="550863" y="4019550"/>
            <a:ext cx="3398837" cy="519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255" name="Equation" r:id="rId7" imgW="2831760" imgH="431640" progId="Equation.3">
                    <p:embed/>
                  </p:oleObj>
                </mc:Choice>
                <mc:Fallback>
                  <p:oleObj name="Equation" r:id="rId7" imgW="283176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863" y="4019550"/>
                          <a:ext cx="3398837" cy="519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428682" y="3573016"/>
              <a:ext cx="28350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  <a:r>
                <a:rPr lang="en-US" dirty="0" smtClean="0"/>
                <a:t>. </a:t>
              </a:r>
              <a:r>
                <a:rPr lang="en-US" u="sng" dirty="0" smtClean="0"/>
                <a:t>The Patterson Function</a:t>
              </a:r>
              <a:endParaRPr lang="en-GB" u="sng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0428" y="4538663"/>
              <a:ext cx="8422035" cy="2718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M</a:t>
              </a:r>
              <a:r>
                <a:rPr lang="en-GB" sz="1600" b="1" dirty="0" smtClean="0"/>
                <a:t>ap </a:t>
              </a:r>
              <a:r>
                <a:rPr lang="en-GB" sz="1600" b="1" dirty="0"/>
                <a:t>of position vectors </a:t>
              </a:r>
              <a:r>
                <a:rPr lang="en-GB" sz="1600" b="1" dirty="0" smtClean="0"/>
                <a:t>between </a:t>
              </a:r>
              <a:r>
                <a:rPr lang="en-GB" sz="1600" b="1" dirty="0"/>
                <a:t>each pair of atoms in </a:t>
              </a:r>
              <a:r>
                <a:rPr lang="en-GB" sz="1600" b="1" dirty="0" smtClean="0"/>
                <a:t>the unit cell.</a:t>
              </a:r>
              <a:r>
                <a:rPr lang="en-GB" sz="1600" dirty="0" smtClean="0"/>
                <a:t> The </a:t>
              </a:r>
              <a:r>
                <a:rPr lang="en-GB" sz="1600" dirty="0"/>
                <a:t>value of the function at </a:t>
              </a:r>
              <a:r>
                <a:rPr lang="en-GB" sz="1600" dirty="0" smtClean="0"/>
                <a:t>maxima </a:t>
              </a:r>
              <a:r>
                <a:rPr lang="en-GB" sz="1600" dirty="0" smtClean="0">
                  <a:latin typeface="Symbol" panose="05050102010706020507" pitchFamily="18" charset="2"/>
                </a:rPr>
                <a:t>a</a:t>
              </a:r>
              <a:r>
                <a:rPr lang="en-GB" sz="1600" dirty="0" smtClean="0"/>
                <a:t> </a:t>
              </a:r>
              <a:r>
                <a:rPr lang="en-GB" sz="1600" dirty="0" err="1" smtClean="0"/>
                <a:t>Z</a:t>
              </a:r>
              <a:r>
                <a:rPr lang="en-GB" sz="1600" i="1" baseline="-25000" dirty="0" err="1" smtClean="0"/>
                <a:t>i</a:t>
              </a:r>
              <a:r>
                <a:rPr lang="en-GB" sz="1600" dirty="0" err="1" smtClean="0"/>
                <a:t>Z</a:t>
              </a:r>
              <a:r>
                <a:rPr lang="en-GB" sz="1600" baseline="-25000" dirty="0" err="1" smtClean="0"/>
                <a:t>j</a:t>
              </a:r>
              <a:r>
                <a:rPr lang="en-GB" sz="1600" dirty="0" smtClean="0"/>
                <a:t> (i.e. product </a:t>
              </a:r>
              <a:r>
                <a:rPr lang="en-GB" sz="1600" dirty="0"/>
                <a:t>of </a:t>
              </a:r>
              <a:r>
                <a:rPr lang="en-GB" sz="1600" dirty="0" smtClean="0"/>
                <a:t>atomic numbers of the two atoms involved in the position vector). </a:t>
              </a:r>
            </a:p>
            <a:p>
              <a:endParaRPr lang="en-GB" sz="1600" dirty="0"/>
            </a:p>
            <a:p>
              <a:r>
                <a:rPr lang="en-GB" sz="1600" dirty="0" smtClean="0"/>
                <a:t>Patterson </a:t>
              </a:r>
              <a:r>
                <a:rPr lang="en-GB" sz="1600" dirty="0"/>
                <a:t>space </a:t>
              </a:r>
              <a:r>
                <a:rPr lang="en-GB" sz="1600" dirty="0" smtClean="0"/>
                <a:t>(defined </a:t>
              </a:r>
              <a:r>
                <a:rPr lang="en-GB" sz="1600" dirty="0"/>
                <a:t>by a unit cell identical to the crystal unit cell) is defined by generic coordinates u, v, w, in such a way that </a:t>
              </a:r>
              <a:r>
                <a:rPr lang="en-GB" sz="1600" dirty="0" smtClean="0"/>
                <a:t>a vector between a pair </a:t>
              </a:r>
              <a:r>
                <a:rPr lang="en-GB" sz="1600" dirty="0"/>
                <a:t>of atoms in the </a:t>
              </a:r>
              <a:r>
                <a:rPr lang="en-GB" sz="1600" dirty="0" smtClean="0"/>
                <a:t>unit cell, </a:t>
              </a:r>
              <a:r>
                <a:rPr lang="en-GB" sz="1600" dirty="0"/>
                <a:t>located at (x</a:t>
              </a:r>
              <a:r>
                <a:rPr lang="en-GB" sz="1600" baseline="-25000" dirty="0"/>
                <a:t>1</a:t>
              </a:r>
              <a:r>
                <a:rPr lang="en-GB" sz="1600" dirty="0"/>
                <a:t>, y</a:t>
              </a:r>
              <a:r>
                <a:rPr lang="en-GB" sz="1600" baseline="-25000" dirty="0"/>
                <a:t>1</a:t>
              </a:r>
              <a:r>
                <a:rPr lang="en-GB" sz="1600" dirty="0"/>
                <a:t>, z</a:t>
              </a:r>
              <a:r>
                <a:rPr lang="en-GB" sz="1600" baseline="-25000" dirty="0"/>
                <a:t>1</a:t>
              </a:r>
              <a:r>
                <a:rPr lang="en-GB" sz="1600" dirty="0"/>
                <a:t>) and (x</a:t>
              </a:r>
              <a:r>
                <a:rPr lang="en-GB" sz="1600" baseline="-25000" dirty="0"/>
                <a:t>2</a:t>
              </a:r>
              <a:r>
                <a:rPr lang="en-GB" sz="1600" dirty="0"/>
                <a:t>, y</a:t>
              </a:r>
              <a:r>
                <a:rPr lang="en-GB" sz="1600" baseline="-25000" dirty="0"/>
                <a:t>2</a:t>
              </a:r>
              <a:r>
                <a:rPr lang="en-GB" sz="1600" dirty="0"/>
                <a:t>, z</a:t>
              </a:r>
              <a:r>
                <a:rPr lang="en-GB" sz="1600" baseline="-25000" dirty="0"/>
                <a:t>2</a:t>
              </a:r>
              <a:r>
                <a:rPr lang="en-GB" sz="1600" dirty="0"/>
                <a:t>), will be shown in the Patterson map by a maximum with coordinates:</a:t>
              </a:r>
            </a:p>
            <a:p>
              <a:pPr algn="ctr"/>
              <a:r>
                <a:rPr lang="en-GB" sz="1600" dirty="0" smtClean="0"/>
                <a:t>u </a:t>
              </a:r>
              <a:r>
                <a:rPr lang="en-GB" sz="1600" dirty="0"/>
                <a:t>= x</a:t>
              </a:r>
              <a:r>
                <a:rPr lang="en-GB" sz="1600" baseline="-25000" dirty="0"/>
                <a:t>1</a:t>
              </a:r>
              <a:r>
                <a:rPr lang="en-GB" sz="1600" dirty="0"/>
                <a:t> - x</a:t>
              </a:r>
              <a:r>
                <a:rPr lang="en-GB" sz="1600" baseline="-25000" dirty="0"/>
                <a:t>2</a:t>
              </a:r>
              <a:r>
                <a:rPr lang="en-GB" sz="1600" dirty="0"/>
                <a:t> ;  v= y</a:t>
              </a:r>
              <a:r>
                <a:rPr lang="en-GB" sz="1600" baseline="-25000" dirty="0"/>
                <a:t>1</a:t>
              </a:r>
              <a:r>
                <a:rPr lang="en-GB" sz="1600" dirty="0"/>
                <a:t> - y</a:t>
              </a:r>
              <a:r>
                <a:rPr lang="en-GB" sz="1600" baseline="-25000" dirty="0"/>
                <a:t>2</a:t>
              </a:r>
              <a:r>
                <a:rPr lang="en-GB" sz="1600" dirty="0"/>
                <a:t> ;   w = z</a:t>
              </a:r>
              <a:r>
                <a:rPr lang="en-GB" sz="1600" baseline="-25000" dirty="0"/>
                <a:t>1</a:t>
              </a:r>
              <a:r>
                <a:rPr lang="en-GB" sz="1600" dirty="0"/>
                <a:t> - </a:t>
              </a:r>
              <a:r>
                <a:rPr lang="en-GB" sz="1600" dirty="0" smtClean="0"/>
                <a:t>z</a:t>
              </a:r>
              <a:r>
                <a:rPr lang="en-GB" sz="1600" baseline="-25000" dirty="0" smtClean="0"/>
                <a:t>2</a:t>
              </a:r>
            </a:p>
            <a:p>
              <a:pPr algn="ctr"/>
              <a:endParaRPr lang="en-GB" sz="1600" baseline="-25000" dirty="0"/>
            </a:p>
            <a:p>
              <a:r>
                <a:rPr lang="en-GB" sz="1600" b="1" dirty="0" smtClean="0"/>
                <a:t>Only need to know structure factor amplitudes |</a:t>
              </a:r>
              <a:r>
                <a:rPr lang="en-GB" sz="1600" b="1" dirty="0" err="1" smtClean="0"/>
                <a:t>F</a:t>
              </a:r>
              <a:r>
                <a:rPr lang="en-GB" sz="1600" b="1" baseline="-25000" dirty="0" err="1" smtClean="0"/>
                <a:t>hkl</a:t>
              </a:r>
              <a:r>
                <a:rPr lang="en-GB" sz="1600" b="1" dirty="0" smtClean="0"/>
                <a:t>|</a:t>
              </a:r>
              <a:r>
                <a:rPr lang="en-GB" sz="1600" b="1" baseline="-25000" dirty="0" smtClean="0"/>
                <a:t> </a:t>
              </a:r>
              <a:r>
                <a:rPr lang="en-GB" sz="1600" b="1" dirty="0" smtClean="0"/>
                <a:t>(or intensities, </a:t>
              </a:r>
              <a:r>
                <a:rPr lang="en-GB" sz="1600" b="1" dirty="0" err="1" smtClean="0"/>
                <a:t>I</a:t>
              </a:r>
              <a:r>
                <a:rPr lang="en-GB" sz="1600" b="1" baseline="-25000" dirty="0" err="1" smtClean="0"/>
                <a:t>hkl</a:t>
              </a:r>
              <a:r>
                <a:rPr lang="en-GB" sz="1600" b="1" dirty="0" smtClean="0"/>
                <a:t>) </a:t>
              </a:r>
              <a:r>
                <a:rPr lang="en-US" sz="1600" b="1" dirty="0" smtClean="0"/>
                <a:t>to calculate it. </a:t>
              </a:r>
              <a:endParaRPr lang="en-GB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1914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Simple Patterson Map (P1)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 dirty="0"/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539552" y="2996952"/>
            <a:ext cx="8208912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n-US" altLang="en-US" sz="1600" dirty="0" smtClean="0"/>
              <a:t>The </a:t>
            </a:r>
            <a:r>
              <a:rPr lang="en-US" altLang="en-US" sz="1600" dirty="0"/>
              <a:t>Patterson function is </a:t>
            </a:r>
            <a:r>
              <a:rPr lang="en-US" altLang="en-US" sz="1600" dirty="0" err="1"/>
              <a:t>centrosymmetric</a:t>
            </a:r>
            <a:r>
              <a:rPr lang="en-US" altLang="en-US" sz="1600" dirty="0"/>
              <a:t> even if original structure is not</a:t>
            </a:r>
            <a:r>
              <a:rPr lang="en-US" altLang="en-US" sz="1600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en-GB" altLang="en-US" sz="1600" b="1" dirty="0" smtClean="0"/>
              <a:t>For </a:t>
            </a:r>
            <a:r>
              <a:rPr lang="en-GB" altLang="en-US" sz="1600" b="1" dirty="0"/>
              <a:t>a structure with N atoms in the unit cell the  Patterson map contains N</a:t>
            </a:r>
            <a:r>
              <a:rPr lang="en-GB" altLang="en-US" sz="1600" b="1" baseline="30000" dirty="0"/>
              <a:t>2</a:t>
            </a:r>
            <a:r>
              <a:rPr lang="en-GB" altLang="en-US" sz="1600" b="1" dirty="0"/>
              <a:t> peaks.</a:t>
            </a:r>
          </a:p>
          <a:p>
            <a:pPr algn="just"/>
            <a:endParaRPr lang="en-GB" altLang="en-US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altLang="en-US" sz="1600" b="1" dirty="0" smtClean="0"/>
              <a:t>N fall </a:t>
            </a:r>
            <a:r>
              <a:rPr lang="en-GB" altLang="en-US" sz="1600" b="1" dirty="0"/>
              <a:t>at the origin (get a (very) large peak at </a:t>
            </a:r>
            <a:r>
              <a:rPr lang="en-GB" altLang="en-US" sz="1600" b="1" dirty="0" err="1"/>
              <a:t>u,v,w</a:t>
            </a:r>
            <a:r>
              <a:rPr lang="en-GB" altLang="en-US" sz="1600" b="1" dirty="0"/>
              <a:t> = 0,0,0)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altLang="en-US" sz="1600" dirty="0" smtClean="0"/>
              <a:t>N(N-1</a:t>
            </a:r>
            <a:r>
              <a:rPr lang="en-GB" altLang="en-US" sz="1600" dirty="0"/>
              <a:t>) do not</a:t>
            </a:r>
          </a:p>
          <a:p>
            <a:pPr marL="342900" indent="-342900" algn="just">
              <a:buAutoNum type="arabicPeriod"/>
            </a:pPr>
            <a:endParaRPr lang="en-GB" altLang="en-US" sz="1600" dirty="0"/>
          </a:p>
          <a:p>
            <a:pPr marL="342900" indent="-342900" algn="just">
              <a:buFont typeface="+mj-lt"/>
              <a:buAutoNum type="arabicPeriod" startAt="3"/>
            </a:pPr>
            <a:r>
              <a:rPr lang="en-GB" altLang="en-US" sz="1600" dirty="0"/>
              <a:t>For crystals containing large </a:t>
            </a:r>
            <a:r>
              <a:rPr lang="en-GB" altLang="en-US" sz="1600" dirty="0" smtClean="0"/>
              <a:t>molecules, </a:t>
            </a:r>
            <a:r>
              <a:rPr lang="en-GB" altLang="en-US" sz="1600" dirty="0"/>
              <a:t>Patterson </a:t>
            </a:r>
            <a:r>
              <a:rPr lang="en-GB" altLang="en-US" sz="1600" dirty="0" smtClean="0"/>
              <a:t>Function </a:t>
            </a:r>
            <a:r>
              <a:rPr lang="en-GB" altLang="en-US" sz="1600" dirty="0"/>
              <a:t>is very crowded leading to lots of </a:t>
            </a:r>
            <a:r>
              <a:rPr lang="en-GB" altLang="en-US" sz="1600" dirty="0" smtClean="0"/>
              <a:t>overlap.</a:t>
            </a:r>
          </a:p>
          <a:p>
            <a:pPr marL="342900" indent="-342900" algn="just">
              <a:buFont typeface="+mj-lt"/>
              <a:buAutoNum type="arabicPeriod" startAt="3"/>
            </a:pPr>
            <a:endParaRPr lang="en-US" altLang="en-US" sz="1600" dirty="0"/>
          </a:p>
          <a:p>
            <a:pPr marL="342900" indent="-342900" algn="just">
              <a:buFont typeface="+mj-lt"/>
              <a:buAutoNum type="arabicPeriod" startAt="3"/>
            </a:pPr>
            <a:r>
              <a:rPr lang="en-US" altLang="en-US" sz="1600" dirty="0" smtClean="0"/>
              <a:t>For crystals of macromolecules intramolecular vectors are found ‘close’ to the origin</a:t>
            </a:r>
          </a:p>
          <a:p>
            <a:pPr marL="342900" indent="-342900" algn="just">
              <a:buFont typeface="+mj-lt"/>
              <a:buAutoNum type="arabicPeriod" startAt="3"/>
            </a:pPr>
            <a:endParaRPr lang="en-US" altLang="en-US" sz="1600" b="1" dirty="0" smtClean="0"/>
          </a:p>
          <a:p>
            <a:pPr marL="342900" indent="-342900" algn="just">
              <a:buFont typeface="+mj-lt"/>
              <a:buAutoNum type="arabicPeriod" startAt="3"/>
            </a:pPr>
            <a:r>
              <a:rPr lang="en-US" altLang="en-US" sz="1600" b="1" dirty="0" smtClean="0"/>
              <a:t>Individual </a:t>
            </a:r>
            <a:r>
              <a:rPr lang="en-US" altLang="en-US" sz="1600" b="1" dirty="0"/>
              <a:t>molecules of similar 3-D structure will have produce similar Patterson functions (intramolecular vectors</a:t>
            </a:r>
            <a:r>
              <a:rPr lang="en-US" altLang="en-US" sz="1600" b="1" dirty="0" smtClean="0"/>
              <a:t>)</a:t>
            </a:r>
            <a:endParaRPr lang="en-US" altLang="en-US" sz="1600" b="1" dirty="0"/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636693" y="620688"/>
            <a:ext cx="7953739" cy="2264202"/>
            <a:chOff x="179512" y="781549"/>
            <a:chExt cx="8837488" cy="2515780"/>
          </a:xfrm>
        </p:grpSpPr>
        <p:grpSp>
          <p:nvGrpSpPr>
            <p:cNvPr id="7" name="Group 6"/>
            <p:cNvGrpSpPr/>
            <p:nvPr/>
          </p:nvGrpSpPr>
          <p:grpSpPr>
            <a:xfrm>
              <a:off x="179512" y="889679"/>
              <a:ext cx="3800475" cy="2379010"/>
              <a:chOff x="380770" y="865936"/>
              <a:chExt cx="3800475" cy="2379010"/>
            </a:xfrm>
          </p:grpSpPr>
          <p:sp>
            <p:nvSpPr>
              <p:cNvPr id="72711" name="Text Box 7"/>
              <p:cNvSpPr txBox="1">
                <a:spLocks noChangeArrowheads="1"/>
              </p:cNvSpPr>
              <p:nvPr/>
            </p:nvSpPr>
            <p:spPr bwMode="auto">
              <a:xfrm>
                <a:off x="1015457" y="2834577"/>
                <a:ext cx="2233899" cy="4103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altLang="en-US" dirty="0"/>
                  <a:t>Atomic Structure</a:t>
                </a: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0770" y="865936"/>
                <a:ext cx="3800475" cy="1971675"/>
              </a:xfrm>
              <a:prstGeom prst="rect">
                <a:avLst/>
              </a:prstGeom>
            </p:spPr>
          </p:pic>
        </p:grpSp>
        <p:grpSp>
          <p:nvGrpSpPr>
            <p:cNvPr id="10" name="Group 9"/>
            <p:cNvGrpSpPr/>
            <p:nvPr/>
          </p:nvGrpSpPr>
          <p:grpSpPr>
            <a:xfrm>
              <a:off x="4330700" y="781549"/>
              <a:ext cx="4686300" cy="2515780"/>
              <a:chOff x="4330700" y="781549"/>
              <a:chExt cx="4686300" cy="2515780"/>
            </a:xfrm>
          </p:grpSpPr>
          <p:sp>
            <p:nvSpPr>
              <p:cNvPr id="72714" name="Text Box 10"/>
              <p:cNvSpPr txBox="1">
                <a:spLocks noChangeArrowheads="1"/>
              </p:cNvSpPr>
              <p:nvPr/>
            </p:nvSpPr>
            <p:spPr bwMode="auto">
              <a:xfrm>
                <a:off x="6011053" y="2927997"/>
                <a:ext cx="2121093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dirty="0"/>
                  <a:t>Patterson </a:t>
                </a:r>
                <a:r>
                  <a:rPr lang="en-US" altLang="en-US" dirty="0" smtClean="0"/>
                  <a:t>Function</a:t>
                </a:r>
                <a:endParaRPr lang="en-US" altLang="en-US" dirty="0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30700" y="781549"/>
                <a:ext cx="4686300" cy="223837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3710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How does Patterson-based MR work? </a:t>
            </a:r>
            <a:endParaRPr lang="en-US" altLang="en-US" dirty="0"/>
          </a:p>
        </p:txBody>
      </p:sp>
      <p:sp>
        <p:nvSpPr>
          <p:cNvPr id="248835" name="Text Box 3"/>
          <p:cNvSpPr txBox="1">
            <a:spLocks noChangeArrowheads="1"/>
          </p:cNvSpPr>
          <p:nvPr/>
        </p:nvSpPr>
        <p:spPr bwMode="auto">
          <a:xfrm>
            <a:off x="1043608" y="1556792"/>
            <a:ext cx="75247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en-US" sz="1600" dirty="0"/>
              <a:t>For MR calculations need two </a:t>
            </a:r>
            <a:r>
              <a:rPr lang="en-US" altLang="en-US" sz="1600" dirty="0" smtClean="0"/>
              <a:t>Patterson </a:t>
            </a:r>
            <a:r>
              <a:rPr lang="en-US" altLang="en-US" sz="1600" dirty="0"/>
              <a:t>functions: </a:t>
            </a:r>
            <a:endParaRPr lang="en-US" altLang="en-US" sz="1600" dirty="0" smtClean="0"/>
          </a:p>
          <a:p>
            <a:pPr marL="285750" indent="-285750" eaLnBrk="0" hangingPunct="0">
              <a:buFont typeface="Arial" panose="020B0604020202020204" pitchFamily="34" charset="0"/>
              <a:buChar char="•"/>
            </a:pPr>
            <a:r>
              <a:rPr lang="en-US" altLang="en-US" sz="1600" u="sng" dirty="0" smtClean="0"/>
              <a:t>Calculated</a:t>
            </a:r>
            <a:r>
              <a:rPr lang="en-US" altLang="en-US" sz="1600" dirty="0" smtClean="0"/>
              <a:t> </a:t>
            </a:r>
            <a:r>
              <a:rPr lang="en-US" altLang="en-US" sz="1600" dirty="0"/>
              <a:t>(from atomic positions of </a:t>
            </a:r>
            <a:r>
              <a:rPr lang="en-US" altLang="en-US" sz="1600" dirty="0" smtClean="0"/>
              <a:t>known structure)</a:t>
            </a:r>
          </a:p>
          <a:p>
            <a:pPr marL="285750" indent="-285750" eaLnBrk="0" hangingPunct="0">
              <a:buFont typeface="Arial" panose="020B0604020202020204" pitchFamily="34" charset="0"/>
              <a:buChar char="•"/>
            </a:pPr>
            <a:r>
              <a:rPr lang="en-US" altLang="en-US" sz="1600" u="sng" dirty="0" smtClean="0"/>
              <a:t>Observed</a:t>
            </a:r>
            <a:r>
              <a:rPr lang="en-US" altLang="en-US" sz="1600" dirty="0" smtClean="0"/>
              <a:t> </a:t>
            </a:r>
            <a:r>
              <a:rPr lang="en-US" altLang="en-US" sz="1600" dirty="0"/>
              <a:t>(|</a:t>
            </a:r>
            <a:r>
              <a:rPr lang="en-US" altLang="en-US" sz="1600" dirty="0" smtClean="0"/>
              <a:t>F|</a:t>
            </a:r>
            <a:r>
              <a:rPr lang="en-US" altLang="en-US" sz="1600" baseline="30000" dirty="0" smtClean="0"/>
              <a:t>2</a:t>
            </a:r>
            <a:r>
              <a:rPr lang="en-US" altLang="en-US" sz="1600" dirty="0" smtClean="0"/>
              <a:t> </a:t>
            </a:r>
            <a:r>
              <a:rPr lang="en-US" altLang="en-US" sz="1600" dirty="0"/>
              <a:t>from diffraction data from </a:t>
            </a:r>
            <a:r>
              <a:rPr lang="en-US" altLang="en-US" sz="1600" dirty="0" smtClean="0"/>
              <a:t>crystals of </a:t>
            </a:r>
            <a:r>
              <a:rPr lang="en-US" altLang="en-US" sz="1600" dirty="0"/>
              <a:t>unknown structure)  </a:t>
            </a:r>
          </a:p>
        </p:txBody>
      </p:sp>
      <p:sp>
        <p:nvSpPr>
          <p:cNvPr id="248836" name="Rectangle 4"/>
          <p:cNvSpPr>
            <a:spLocks noChangeArrowheads="1"/>
          </p:cNvSpPr>
          <p:nvPr/>
        </p:nvSpPr>
        <p:spPr bwMode="auto">
          <a:xfrm>
            <a:off x="1271838" y="3299392"/>
            <a:ext cx="1676400" cy="1600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en-US" sz="2400" baseline="-25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calc</a:t>
            </a: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8837" name="Rectangle 5"/>
          <p:cNvSpPr>
            <a:spLocks noChangeArrowheads="1"/>
          </p:cNvSpPr>
          <p:nvPr/>
        </p:nvSpPr>
        <p:spPr bwMode="auto">
          <a:xfrm rot="2118937">
            <a:off x="6332642" y="3046232"/>
            <a:ext cx="1676400" cy="1600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2400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en-US" sz="240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obs</a:t>
            </a:r>
            <a:endParaRPr lang="en-US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8840" name="Line 8"/>
          <p:cNvSpPr>
            <a:spLocks noChangeShapeType="1"/>
          </p:cNvSpPr>
          <p:nvPr/>
        </p:nvSpPr>
        <p:spPr bwMode="auto">
          <a:xfrm>
            <a:off x="3000030" y="4005065"/>
            <a:ext cx="29523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grpSp>
        <p:nvGrpSpPr>
          <p:cNvPr id="3" name="Group 2"/>
          <p:cNvGrpSpPr/>
          <p:nvPr/>
        </p:nvGrpSpPr>
        <p:grpSpPr>
          <a:xfrm>
            <a:off x="3029072" y="3335073"/>
            <a:ext cx="3070235" cy="1586246"/>
            <a:chOff x="3029072" y="3335073"/>
            <a:chExt cx="3070235" cy="1586246"/>
          </a:xfrm>
        </p:grpSpPr>
        <p:sp>
          <p:nvSpPr>
            <p:cNvPr id="248839" name="Text Box 7"/>
            <p:cNvSpPr txBox="1">
              <a:spLocks noChangeArrowheads="1"/>
            </p:cNvSpPr>
            <p:nvPr/>
          </p:nvSpPr>
          <p:spPr bwMode="auto">
            <a:xfrm>
              <a:off x="3064007" y="4098994"/>
              <a:ext cx="3035300" cy="822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400" dirty="0">
                  <a:latin typeface="Times New Roman" panose="02020603050405020304" pitchFamily="18" charset="0"/>
                </a:rPr>
                <a:t>[C] = Rotation Matrix</a:t>
              </a:r>
            </a:p>
            <a:p>
              <a:pPr eaLnBrk="0" hangingPunct="0"/>
              <a:r>
                <a:rPr lang="en-US" altLang="en-US" sz="2400" dirty="0">
                  <a:latin typeface="Times New Roman" panose="02020603050405020304" pitchFamily="18" charset="0"/>
                </a:rPr>
                <a:t> </a:t>
              </a:r>
              <a:r>
                <a:rPr lang="en-US" altLang="en-US" sz="2400" i="1" dirty="0">
                  <a:latin typeface="Times New Roman" panose="02020603050405020304" pitchFamily="18" charset="0"/>
                </a:rPr>
                <a:t>t</a:t>
              </a:r>
              <a:r>
                <a:rPr lang="en-US" altLang="en-US" sz="2400" dirty="0">
                  <a:latin typeface="Times New Roman" panose="02020603050405020304" pitchFamily="18" charset="0"/>
                </a:rPr>
                <a:t> =  Translation Vector</a:t>
              </a:r>
            </a:p>
          </p:txBody>
        </p:sp>
        <p:graphicFrame>
          <p:nvGraphicFramePr>
            <p:cNvPr id="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66404199"/>
                </p:ext>
              </p:extLst>
            </p:nvPr>
          </p:nvGraphicFramePr>
          <p:xfrm>
            <a:off x="3029072" y="3335073"/>
            <a:ext cx="2880321" cy="5760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204" name="Equation" r:id="rId3" imgW="952200" imgH="190440" progId="Equation.3">
                    <p:embed/>
                  </p:oleObj>
                </mc:Choice>
                <mc:Fallback>
                  <p:oleObj name="Equation" r:id="rId3" imgW="95220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9072" y="3335073"/>
                          <a:ext cx="2880321" cy="5760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5589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Rotation Function</a:t>
            </a:r>
            <a:endParaRPr lang="en-US" altLang="en-US" dirty="0"/>
          </a:p>
        </p:txBody>
      </p:sp>
      <p:sp>
        <p:nvSpPr>
          <p:cNvPr id="249859" name="Text Box 3"/>
          <p:cNvSpPr txBox="1">
            <a:spLocks noChangeArrowheads="1"/>
          </p:cNvSpPr>
          <p:nvPr/>
        </p:nvSpPr>
        <p:spPr bwMode="auto">
          <a:xfrm>
            <a:off x="727201" y="834497"/>
            <a:ext cx="81652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600" dirty="0"/>
              <a:t>Rotation Function: finds rotation which gives best </a:t>
            </a:r>
            <a:r>
              <a:rPr lang="en-US" altLang="en-US" sz="1600" dirty="0" smtClean="0"/>
              <a:t>superposition (</a:t>
            </a:r>
            <a:r>
              <a:rPr lang="en-US" altLang="en-US" sz="1600" b="1" u="sng" dirty="0" smtClean="0"/>
              <a:t>intramolecular vectors only</a:t>
            </a:r>
            <a:r>
              <a:rPr lang="en-US" altLang="en-US" sz="1600" dirty="0" smtClean="0"/>
              <a:t>) </a:t>
            </a:r>
            <a:endParaRPr lang="en-US" altLang="en-US" sz="1600" dirty="0"/>
          </a:p>
        </p:txBody>
      </p:sp>
      <p:graphicFrame>
        <p:nvGraphicFramePr>
          <p:cNvPr id="2498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200767"/>
              </p:ext>
            </p:extLst>
          </p:nvPr>
        </p:nvGraphicFramePr>
        <p:xfrm>
          <a:off x="2340903" y="1452865"/>
          <a:ext cx="4498669" cy="798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9" name="Equation" r:id="rId3" imgW="2145960" imgH="380880" progId="Equation.3">
                  <p:embed/>
                </p:oleObj>
              </mc:Choice>
              <mc:Fallback>
                <p:oleObj name="Equation" r:id="rId3" imgW="214596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0903" y="1452865"/>
                        <a:ext cx="4498669" cy="7984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9861" name="Text Box 5"/>
          <p:cNvSpPr txBox="1">
            <a:spLocks noChangeArrowheads="1"/>
          </p:cNvSpPr>
          <p:nvPr/>
        </p:nvSpPr>
        <p:spPr bwMode="auto">
          <a:xfrm>
            <a:off x="880554" y="5700417"/>
            <a:ext cx="793009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600" dirty="0"/>
              <a:t>Once the best rotation has been found, then need to find best translational component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027510" y="2448769"/>
            <a:ext cx="7088981" cy="2391429"/>
            <a:chOff x="454092" y="2644065"/>
            <a:chExt cx="7876646" cy="26571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4092" y="2644065"/>
              <a:ext cx="4191429" cy="2657143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64088" y="2644236"/>
              <a:ext cx="2966650" cy="2656800"/>
            </a:xfrm>
            <a:prstGeom prst="rect">
              <a:avLst/>
            </a:prstGeom>
          </p:spPr>
        </p:pic>
      </p:grp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22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TRANSLATION Function</a:t>
            </a:r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7200" y="1124744"/>
            <a:ext cx="773323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 smtClean="0"/>
              <a:t>Place the correctly oriented model (see previous slide) in the unit cell of the unknown structure. For one molecule in P1 only correct orientation is needed.</a:t>
            </a:r>
          </a:p>
          <a:p>
            <a:pPr marL="342900" indent="-342900">
              <a:buAutoNum type="arabicPeriod"/>
            </a:pPr>
            <a:endParaRPr lang="en-US" sz="1600" dirty="0" smtClean="0"/>
          </a:p>
          <a:p>
            <a:pPr marL="342900" indent="-342900">
              <a:buAutoNum type="arabicPeriod" startAt="2"/>
            </a:pPr>
            <a:r>
              <a:rPr lang="en-GB" sz="1600" dirty="0" smtClean="0"/>
              <a:t>When there is more than one molecule in unit cell then we translate rotated model, calculate intermolecular </a:t>
            </a:r>
            <a:r>
              <a:rPr lang="en-GB" sz="1600" dirty="0"/>
              <a:t>vectors </a:t>
            </a:r>
            <a:r>
              <a:rPr lang="en-GB" sz="1600" dirty="0" smtClean="0"/>
              <a:t>and compare these to those in the </a:t>
            </a:r>
            <a:r>
              <a:rPr lang="en-GB" sz="1600" dirty="0"/>
              <a:t>observed Patterson map and </a:t>
            </a:r>
            <a:r>
              <a:rPr lang="en-GB" sz="1600" dirty="0" smtClean="0"/>
              <a:t>compute </a:t>
            </a:r>
            <a:r>
              <a:rPr lang="en-GB" sz="1600" dirty="0"/>
              <a:t>a </a:t>
            </a:r>
            <a:r>
              <a:rPr lang="en-GB" sz="1600" dirty="0" smtClean="0"/>
              <a:t>translation function:</a:t>
            </a:r>
          </a:p>
          <a:p>
            <a:endParaRPr lang="en-US" sz="1600" dirty="0"/>
          </a:p>
          <a:p>
            <a:endParaRPr lang="en-GB" sz="1600" dirty="0" smtClean="0"/>
          </a:p>
          <a:p>
            <a:endParaRPr lang="en-GB" sz="1600" dirty="0"/>
          </a:p>
          <a:p>
            <a:endParaRPr lang="en-GB" sz="1600" dirty="0" smtClean="0"/>
          </a:p>
          <a:p>
            <a:endParaRPr lang="en-GB" sz="1600" dirty="0"/>
          </a:p>
          <a:p>
            <a:endParaRPr lang="en-GB" sz="1600" dirty="0" smtClean="0"/>
          </a:p>
          <a:p>
            <a:pPr marL="342900" indent="-342900">
              <a:buFont typeface="+mj-lt"/>
              <a:buAutoNum type="arabicPeriod" startAt="3"/>
            </a:pPr>
            <a:r>
              <a:rPr lang="en-GB" sz="1600" dirty="0" smtClean="0"/>
              <a:t> </a:t>
            </a:r>
            <a:r>
              <a:rPr lang="en-US" sz="1600" dirty="0" smtClean="0"/>
              <a:t> Can also calculate a Translation Correlation Function (</a:t>
            </a:r>
            <a:r>
              <a:rPr lang="en-GB" sz="1600" dirty="0" smtClean="0"/>
              <a:t>better </a:t>
            </a:r>
            <a:r>
              <a:rPr lang="en-GB" sz="1600" dirty="0"/>
              <a:t>signal to noise than the product function</a:t>
            </a:r>
            <a:r>
              <a:rPr lang="en-GB" sz="1600" dirty="0" smtClean="0"/>
              <a:t>.) </a:t>
            </a:r>
          </a:p>
          <a:p>
            <a:pPr marL="342900" indent="-342900">
              <a:buFont typeface="+mj-lt"/>
              <a:buAutoNum type="arabicPeriod" startAt="3"/>
            </a:pPr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 smtClean="0"/>
          </a:p>
          <a:p>
            <a:endParaRPr lang="en-US" sz="1600" dirty="0"/>
          </a:p>
          <a:p>
            <a:pPr marL="342900" indent="-342900">
              <a:buFont typeface="+mj-lt"/>
              <a:buAutoNum type="arabicPeriod" startAt="3"/>
            </a:pPr>
            <a:endParaRPr lang="en-US" sz="1600" dirty="0" smtClean="0"/>
          </a:p>
          <a:p>
            <a:endParaRPr lang="en-GB" sz="16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569426"/>
              </p:ext>
            </p:extLst>
          </p:nvPr>
        </p:nvGraphicFramePr>
        <p:xfrm>
          <a:off x="2339752" y="2887738"/>
          <a:ext cx="4284805" cy="924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2" name="Equation" r:id="rId3" imgW="1765080" imgH="380880" progId="Equation.3">
                  <p:embed/>
                </p:oleObj>
              </mc:Choice>
              <mc:Fallback>
                <p:oleObj name="Equation" r:id="rId3" imgW="1765080" imgH="3808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39752" y="2887738"/>
                        <a:ext cx="4284805" cy="9247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058343"/>
              </p:ext>
            </p:extLst>
          </p:nvPr>
        </p:nvGraphicFramePr>
        <p:xfrm>
          <a:off x="1365557" y="4824289"/>
          <a:ext cx="6233193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3" name="Equation" r:id="rId5" imgW="3517560" imgH="609480" progId="Equation.3">
                  <p:embed/>
                </p:oleObj>
              </mc:Choice>
              <mc:Fallback>
                <p:oleObj name="Equation" r:id="rId5" imgW="351756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65557" y="4824289"/>
                        <a:ext cx="6233193" cy="1080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799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 Appears straightforward, But not always easy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727200" y="764704"/>
            <a:ext cx="824442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MR works best when there is a high similarity (minimum of ~30% sequence identity) between target &amp; probe</a:t>
            </a:r>
          </a:p>
          <a:p>
            <a:endParaRPr lang="en-GB" sz="1600" dirty="0"/>
          </a:p>
          <a:p>
            <a:r>
              <a:rPr lang="en-GB" sz="1600" dirty="0" smtClean="0"/>
              <a:t>MR works best when one is searching for only one molecule of the </a:t>
            </a:r>
            <a:r>
              <a:rPr lang="en-GB" sz="1600" dirty="0" err="1" smtClean="0"/>
              <a:t>a.u</a:t>
            </a:r>
            <a:r>
              <a:rPr lang="en-GB" sz="1600" dirty="0" smtClean="0"/>
              <a:t>. of the target crystal. </a:t>
            </a:r>
          </a:p>
          <a:p>
            <a:endParaRPr lang="en-GB" sz="1600" dirty="0"/>
          </a:p>
          <a:p>
            <a:r>
              <a:rPr lang="en-GB" sz="1600" b="1" dirty="0" smtClean="0"/>
              <a:t>As with all MX experiments and phasing protocols important </a:t>
            </a:r>
            <a:r>
              <a:rPr lang="en-GB" sz="1600" b="1" dirty="0"/>
              <a:t>that the experimental data </a:t>
            </a:r>
            <a:r>
              <a:rPr lang="en-GB" sz="1600" b="1" dirty="0" smtClean="0"/>
              <a:t>from the target crystal are very complete (ideally </a:t>
            </a:r>
            <a:r>
              <a:rPr lang="en-GB" sz="1600" b="1" dirty="0"/>
              <a:t>100</a:t>
            </a:r>
            <a:r>
              <a:rPr lang="en-GB" sz="1600" b="1" dirty="0" smtClean="0"/>
              <a:t>%). Systematically </a:t>
            </a:r>
            <a:r>
              <a:rPr lang="en-GB" sz="1600" b="1" dirty="0"/>
              <a:t>missing </a:t>
            </a:r>
            <a:r>
              <a:rPr lang="en-GB" sz="1600" b="1" dirty="0" smtClean="0"/>
              <a:t>regions (ice rings, </a:t>
            </a:r>
            <a:r>
              <a:rPr lang="en-GB" sz="1600" b="1" dirty="0"/>
              <a:t>detector overloads, </a:t>
            </a:r>
            <a:r>
              <a:rPr lang="en-GB" sz="1600" b="1" dirty="0" smtClean="0"/>
              <a:t>blind regions) can cause problems.</a:t>
            </a:r>
          </a:p>
          <a:p>
            <a:r>
              <a:rPr lang="en-GB" sz="1600" dirty="0" smtClean="0"/>
              <a:t> </a:t>
            </a:r>
            <a:endParaRPr lang="en-GB" sz="1600" dirty="0"/>
          </a:p>
          <a:p>
            <a:r>
              <a:rPr lang="en-GB" sz="1600" dirty="0" smtClean="0"/>
              <a:t>The calculation of the </a:t>
            </a:r>
            <a:r>
              <a:rPr lang="en-GB" sz="1600" b="1" dirty="0" smtClean="0"/>
              <a:t>rotation function </a:t>
            </a:r>
            <a:r>
              <a:rPr lang="en-GB" sz="1600" dirty="0" smtClean="0"/>
              <a:t>should be based only on intra-molecular </a:t>
            </a:r>
            <a:r>
              <a:rPr lang="en-GB" sz="1600" dirty="0"/>
              <a:t>vectors </a:t>
            </a:r>
            <a:r>
              <a:rPr lang="en-GB" sz="1600" dirty="0" smtClean="0"/>
              <a:t>in the experimental Patterson function so a correct choice of integration </a:t>
            </a:r>
            <a:r>
              <a:rPr lang="en-GB" sz="1600" dirty="0"/>
              <a:t>radius is </a:t>
            </a:r>
            <a:r>
              <a:rPr lang="en-GB" sz="1600" dirty="0" smtClean="0"/>
              <a:t>crucial.</a:t>
            </a:r>
          </a:p>
          <a:p>
            <a:endParaRPr lang="en-GB" sz="1600" dirty="0"/>
          </a:p>
          <a:p>
            <a:endParaRPr lang="en-GB" sz="1600" dirty="0" smtClean="0"/>
          </a:p>
          <a:p>
            <a:endParaRPr lang="en-GB" sz="1600" dirty="0" smtClean="0"/>
          </a:p>
          <a:p>
            <a:endParaRPr lang="en-GB" sz="140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Don’t include origin region</a:t>
            </a:r>
            <a:endParaRPr lang="en-GB" sz="160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600" dirty="0" smtClean="0"/>
              <a:t>For </a:t>
            </a:r>
            <a:r>
              <a:rPr lang="en-GB" sz="1600" dirty="0"/>
              <a:t>a spherical molecule, a value of ~75% of the minimum diameter should be </a:t>
            </a:r>
            <a:r>
              <a:rPr lang="en-GB" sz="1600" dirty="0" smtClean="0"/>
              <a:t>used</a:t>
            </a:r>
            <a:endParaRPr lang="en-US" sz="140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For </a:t>
            </a:r>
            <a:r>
              <a:rPr lang="en-GB" sz="1600" dirty="0"/>
              <a:t>elongated molecules, the average of the three semi-axes of the corresponding ellipsoid would be the value of choice.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600" dirty="0"/>
              <a:t>Should try several values to see which gives best S/N ratio. </a:t>
            </a: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23939"/>
              </p:ext>
            </p:extLst>
          </p:nvPr>
        </p:nvGraphicFramePr>
        <p:xfrm>
          <a:off x="2339752" y="3861048"/>
          <a:ext cx="4633533" cy="1050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7" name="Equation" r:id="rId3" imgW="2184120" imgH="495000" progId="Equation.3">
                  <p:embed/>
                </p:oleObj>
              </mc:Choice>
              <mc:Fallback>
                <p:oleObj name="Equation" r:id="rId3" imgW="218412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861048"/>
                        <a:ext cx="4633533" cy="10506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615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search model should I use?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467544" y="1412776"/>
            <a:ext cx="835938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/>
              <a:t>Don’t use search models </a:t>
            </a:r>
            <a:r>
              <a:rPr lang="en-GB" sz="1600" b="1" dirty="0" smtClean="0"/>
              <a:t>blindly: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The </a:t>
            </a:r>
            <a:r>
              <a:rPr lang="en-GB" sz="1600" dirty="0"/>
              <a:t>higher the sequence identity the easier </a:t>
            </a:r>
            <a:r>
              <a:rPr lang="en-GB" sz="1600" dirty="0" smtClean="0"/>
              <a:t>MR (inverse </a:t>
            </a:r>
            <a:r>
              <a:rPr lang="en-GB" sz="1600" dirty="0"/>
              <a:t>correlation between the </a:t>
            </a:r>
            <a:r>
              <a:rPr lang="en-GB" sz="1600" dirty="0" err="1" smtClean="0"/>
              <a:t>r.m.s</a:t>
            </a:r>
            <a:r>
              <a:rPr lang="en-GB" sz="1600" dirty="0" smtClean="0"/>
              <a:t>. </a:t>
            </a:r>
            <a:r>
              <a:rPr lang="en-GB" sz="1600" dirty="0"/>
              <a:t>deviation of </a:t>
            </a:r>
            <a:r>
              <a:rPr lang="en-GB" sz="1600" dirty="0" smtClean="0"/>
              <a:t>probe/target atomic </a:t>
            </a:r>
            <a:r>
              <a:rPr lang="en-GB" sz="1600" dirty="0"/>
              <a:t>positions and the </a:t>
            </a:r>
            <a:r>
              <a:rPr lang="en-GB" sz="1600" dirty="0" smtClean="0"/>
              <a:t>% </a:t>
            </a:r>
            <a:r>
              <a:rPr lang="en-GB" sz="1600" dirty="0"/>
              <a:t>sequence </a:t>
            </a:r>
            <a:r>
              <a:rPr lang="en-GB" sz="1600" dirty="0" smtClean="0"/>
              <a:t>identity).</a:t>
            </a:r>
          </a:p>
          <a:p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If </a:t>
            </a:r>
            <a:r>
              <a:rPr lang="en-GB" sz="1600" dirty="0"/>
              <a:t>there are particular regions of low sequence identity trim side-chains to </a:t>
            </a:r>
            <a:r>
              <a:rPr lang="en-GB" sz="1600" dirty="0" err="1" smtClean="0"/>
              <a:t>Ala</a:t>
            </a:r>
            <a:r>
              <a:rPr lang="en-GB" sz="1600" dirty="0" smtClean="0"/>
              <a:t>/</a:t>
            </a:r>
            <a:r>
              <a:rPr lang="en-GB" sz="1600" dirty="0" err="1" smtClean="0"/>
              <a:t>Gly</a:t>
            </a:r>
            <a:r>
              <a:rPr lang="en-GB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If </a:t>
            </a:r>
            <a:r>
              <a:rPr lang="en-GB" sz="1600" dirty="0"/>
              <a:t>a domain in the probe does not exist in the target, delete this </a:t>
            </a:r>
            <a:r>
              <a:rPr lang="en-GB" sz="1600" dirty="0" smtClean="0"/>
              <a:t>from </a:t>
            </a:r>
            <a:r>
              <a:rPr lang="en-GB" sz="1600" dirty="0"/>
              <a:t>the search </a:t>
            </a:r>
            <a:r>
              <a:rPr lang="en-GB" sz="1600" dirty="0" smtClean="0"/>
              <a:t>model.</a:t>
            </a:r>
          </a:p>
          <a:p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If a domain in the probe </a:t>
            </a:r>
            <a:r>
              <a:rPr lang="en-GB" sz="1600" dirty="0" smtClean="0"/>
              <a:t>is flexible, </a:t>
            </a:r>
            <a:r>
              <a:rPr lang="en-GB" sz="1600" dirty="0"/>
              <a:t>delete this from the search </a:t>
            </a:r>
            <a:r>
              <a:rPr lang="en-GB" sz="1600" dirty="0" smtClean="0"/>
              <a:t>model</a:t>
            </a:r>
            <a:r>
              <a:rPr lang="en-GB" sz="1600" dirty="0"/>
              <a:t> </a:t>
            </a:r>
            <a:r>
              <a:rPr lang="en-GB" sz="1600" dirty="0" smtClean="0"/>
              <a:t>or (better) use the two domains as separate search models in the same MR protocol.</a:t>
            </a:r>
          </a:p>
          <a:p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If </a:t>
            </a:r>
            <a:r>
              <a:rPr lang="en-GB" sz="1600" dirty="0" smtClean="0"/>
              <a:t>several models are available, combine </a:t>
            </a:r>
            <a:r>
              <a:rPr lang="en-GB" sz="1600" dirty="0"/>
              <a:t>them for use in </a:t>
            </a:r>
            <a:r>
              <a:rPr lang="en-GB" sz="1600" dirty="0" smtClean="0"/>
              <a:t>MR using ‘</a:t>
            </a:r>
            <a:r>
              <a:rPr lang="en-GB" sz="1600" dirty="0" err="1" smtClean="0"/>
              <a:t>ensembling</a:t>
            </a:r>
            <a:r>
              <a:rPr lang="en-GB" sz="1600" dirty="0" smtClean="0"/>
              <a:t>’ </a:t>
            </a:r>
            <a:r>
              <a:rPr lang="en-GB" sz="1600" dirty="0"/>
              <a:t>(</a:t>
            </a:r>
            <a:r>
              <a:rPr lang="en-GB" sz="1600" dirty="0" err="1"/>
              <a:t>Phaser</a:t>
            </a:r>
            <a:r>
              <a:rPr lang="en-GB" sz="1600" dirty="0" smtClean="0"/>
              <a:t>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179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 in MR (</a:t>
            </a:r>
            <a:r>
              <a:rPr lang="en-US" dirty="0" err="1" smtClean="0"/>
              <a:t>phaser</a:t>
            </a:r>
            <a:r>
              <a:rPr lang="en-US" dirty="0" smtClean="0"/>
              <a:t>)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719572" y="1052736"/>
            <a:ext cx="812871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Patterson-based MR methods </a:t>
            </a:r>
            <a:r>
              <a:rPr lang="en-GB" sz="1600" dirty="0"/>
              <a:t>assume there are no </a:t>
            </a:r>
            <a:r>
              <a:rPr lang="en-GB" sz="1600" dirty="0" smtClean="0"/>
              <a:t>errors in the data (clearly </a:t>
            </a:r>
            <a:r>
              <a:rPr lang="en-GB" sz="1600" dirty="0"/>
              <a:t>not </a:t>
            </a:r>
            <a:r>
              <a:rPr lang="en-GB" sz="1600" dirty="0" smtClean="0"/>
              <a:t>true). Likelihood-based methods </a:t>
            </a:r>
            <a:r>
              <a:rPr lang="en-GB" sz="1600" dirty="0"/>
              <a:t>explicitly </a:t>
            </a:r>
            <a:r>
              <a:rPr lang="en-GB" sz="1600" dirty="0" smtClean="0"/>
              <a:t>model </a:t>
            </a:r>
            <a:r>
              <a:rPr lang="en-GB" sz="1600" dirty="0"/>
              <a:t>errors, both experimental (</a:t>
            </a:r>
            <a:r>
              <a:rPr lang="en-GB" sz="1600" dirty="0">
                <a:latin typeface="Symbol" panose="05050102010706020507" pitchFamily="18" charset="2"/>
              </a:rPr>
              <a:t>s(</a:t>
            </a:r>
            <a:r>
              <a:rPr lang="en-GB" sz="1600" dirty="0"/>
              <a:t>F)) and of the model (</a:t>
            </a:r>
            <a:r>
              <a:rPr lang="en-GB" sz="1600" dirty="0" err="1"/>
              <a:t>r.m.s</a:t>
            </a:r>
            <a:r>
              <a:rPr lang="en-GB" sz="1600" dirty="0"/>
              <a:t>. coordinate error</a:t>
            </a:r>
            <a:r>
              <a:rPr lang="en-GB" sz="1600" dirty="0" smtClean="0"/>
              <a:t>).</a:t>
            </a:r>
            <a:endParaRPr lang="en-GB" sz="1600" dirty="0"/>
          </a:p>
          <a:p>
            <a:pPr marL="342900" indent="-342900">
              <a:buFont typeface="+mj-lt"/>
              <a:buAutoNum type="arabicPeriod"/>
            </a:pPr>
            <a:endParaRPr lang="en-GB" sz="1600" dirty="0"/>
          </a:p>
          <a:p>
            <a:r>
              <a:rPr lang="en-GB" sz="1600" dirty="0" smtClean="0"/>
              <a:t> </a:t>
            </a:r>
            <a:r>
              <a:rPr lang="en-GB" sz="1600" dirty="0"/>
              <a:t>Maximum likelihood: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/>
              <a:t>The best model is the one that is most consistent with the </a:t>
            </a:r>
            <a:r>
              <a:rPr lang="en-GB" sz="1600" dirty="0" smtClean="0"/>
              <a:t>data.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GB" sz="1600" dirty="0"/>
              <a:t>C</a:t>
            </a:r>
            <a:r>
              <a:rPr lang="en-GB" sz="1600" dirty="0" smtClean="0"/>
              <a:t>onsistency of a model with </a:t>
            </a:r>
            <a:r>
              <a:rPr lang="en-GB" sz="1600" dirty="0"/>
              <a:t>the data can be measured by the probability that the data would be measured given the model that is being tested</a:t>
            </a:r>
            <a:r>
              <a:rPr lang="en-GB" sz="1600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Use </a:t>
            </a:r>
            <a:r>
              <a:rPr lang="en-GB" sz="1600" dirty="0"/>
              <a:t>of likelihood </a:t>
            </a:r>
            <a:r>
              <a:rPr lang="en-GB" sz="1600" dirty="0" smtClean="0"/>
              <a:t>in MR is straightforward for translation </a:t>
            </a:r>
            <a:r>
              <a:rPr lang="en-GB" sz="1600" dirty="0"/>
              <a:t>search using a model in a </a:t>
            </a:r>
            <a:r>
              <a:rPr lang="en-GB" sz="1600" dirty="0" smtClean="0"/>
              <a:t>‘correct’ orientation. Each </a:t>
            </a:r>
            <a:r>
              <a:rPr lang="en-GB" sz="1600" dirty="0"/>
              <a:t>possible translation generates an atomic model with, for the correct translation, all the atoms in about the right place. </a:t>
            </a:r>
            <a:r>
              <a:rPr lang="en-GB" sz="1600" dirty="0" smtClean="0"/>
              <a:t>So, easy to test whether possible translations are </a:t>
            </a:r>
            <a:r>
              <a:rPr lang="en-GB" sz="1600" dirty="0"/>
              <a:t>consistent </a:t>
            </a:r>
            <a:r>
              <a:rPr lang="en-GB" sz="1600" dirty="0" smtClean="0"/>
              <a:t>with/predict </a:t>
            </a:r>
            <a:r>
              <a:rPr lang="en-GB" sz="1600" dirty="0"/>
              <a:t>the </a:t>
            </a:r>
            <a:r>
              <a:rPr lang="en-GB" sz="1600" dirty="0" smtClean="0"/>
              <a:t>‘observed’ data.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More difficult for a rotation search. For each orientation tried we still do not position </a:t>
            </a:r>
            <a:r>
              <a:rPr lang="en-GB" sz="1600" dirty="0"/>
              <a:t>in the unit </a:t>
            </a:r>
            <a:r>
              <a:rPr lang="en-GB" sz="1600" dirty="0" smtClean="0"/>
              <a:t>cell. </a:t>
            </a:r>
            <a:r>
              <a:rPr lang="en-GB" sz="1600" dirty="0"/>
              <a:t>T</a:t>
            </a:r>
            <a:r>
              <a:rPr lang="en-GB" sz="1600" dirty="0" smtClean="0"/>
              <a:t>his introduces </a:t>
            </a:r>
            <a:r>
              <a:rPr lang="en-GB" sz="1600" dirty="0"/>
              <a:t>new errors into the prediction of the data</a:t>
            </a:r>
            <a:r>
              <a:rPr lang="en-GB" sz="1600" dirty="0" smtClean="0"/>
              <a:t>. But, </a:t>
            </a:r>
          </a:p>
          <a:p>
            <a:pPr marL="342900" indent="-342900">
              <a:buFont typeface="+mj-lt"/>
              <a:buAutoNum type="arabicPeriod"/>
            </a:pPr>
            <a:endParaRPr lang="en-GB" sz="1600" dirty="0"/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Likelihood </a:t>
            </a:r>
            <a:r>
              <a:rPr lang="en-GB" sz="1600" dirty="0"/>
              <a:t>methods are more robust and generally give clearer solutions in difficult </a:t>
            </a:r>
            <a:r>
              <a:rPr lang="en-GB" sz="1600" dirty="0" smtClean="0"/>
              <a:t>cases than do Patterson-based MR methods. </a:t>
            </a:r>
          </a:p>
        </p:txBody>
      </p:sp>
    </p:spTree>
    <p:extLst>
      <p:ext uri="{BB962C8B-B14F-4D97-AF65-F5344CB8AC3E}">
        <p14:creationId xmlns:p14="http://schemas.microsoft.com/office/powerpoint/2010/main" val="400531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3145586"/>
            <a:ext cx="8552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For a lot more about MR, make sure you are here on Monday (and Tuesday)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6829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</a:t>
            </a:r>
            <a:r>
              <a:rPr lang="en-GB" dirty="0" err="1" smtClean="0"/>
              <a:t>mr</a:t>
            </a:r>
            <a:r>
              <a:rPr lang="en-GB" dirty="0" smtClean="0"/>
              <a:t> doesn’t work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2759932" y="3260687"/>
            <a:ext cx="4171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Experimental Phasing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2673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827" name="Picture 7" descr="vector sum of scatter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416" y="933431"/>
            <a:ext cx="6120000" cy="21077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33467" y="3181573"/>
            <a:ext cx="8082949" cy="3271699"/>
            <a:chOff x="233467" y="3181573"/>
            <a:chExt cx="8082949" cy="3271699"/>
          </a:xfrm>
        </p:grpSpPr>
        <p:grpSp>
          <p:nvGrpSpPr>
            <p:cNvPr id="6" name="Group 5"/>
            <p:cNvGrpSpPr/>
            <p:nvPr/>
          </p:nvGrpSpPr>
          <p:grpSpPr>
            <a:xfrm>
              <a:off x="233467" y="3181573"/>
              <a:ext cx="8082949" cy="3271699"/>
              <a:chOff x="233467" y="3181573"/>
              <a:chExt cx="8082949" cy="3271699"/>
            </a:xfrm>
          </p:grpSpPr>
          <p:pic>
            <p:nvPicPr>
              <p:cNvPr id="589828" name="Picture 2" descr="heavy atom derivative structure factor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95016" y="3181573"/>
                <a:ext cx="6121400" cy="247967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89830" name="Group 17"/>
              <p:cNvGrpSpPr>
                <a:grpSpLocks/>
              </p:cNvGrpSpPr>
              <p:nvPr/>
            </p:nvGrpSpPr>
            <p:grpSpPr bwMode="auto">
              <a:xfrm>
                <a:off x="467544" y="5588084"/>
                <a:ext cx="7581701" cy="865188"/>
                <a:chOff x="735" y="2976"/>
                <a:chExt cx="4413" cy="545"/>
              </a:xfrm>
            </p:grpSpPr>
            <p:sp>
              <p:nvSpPr>
                <p:cNvPr id="589831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735" y="3199"/>
                  <a:ext cx="2512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en-US" altLang="en-US" sz="1800" dirty="0">
                      <a:latin typeface="Arial" panose="020B0604020202020204" pitchFamily="34" charset="0"/>
                    </a:rPr>
                    <a:t>Get a </a:t>
                  </a:r>
                  <a:r>
                    <a:rPr lang="en-US" altLang="en-US" sz="1800" b="1" dirty="0">
                      <a:latin typeface="Arial" panose="020B0604020202020204" pitchFamily="34" charset="0"/>
                    </a:rPr>
                    <a:t>different structure factor</a:t>
                  </a:r>
                  <a:r>
                    <a:rPr lang="en-US" altLang="en-US" sz="1800" dirty="0">
                      <a:latin typeface="Arial" panose="020B0604020202020204" pitchFamily="34" charset="0"/>
                    </a:rPr>
                    <a:t>, F</a:t>
                  </a:r>
                  <a:r>
                    <a:rPr lang="en-US" altLang="en-US" sz="1800" baseline="-25000" dirty="0">
                      <a:latin typeface="Arial" panose="020B0604020202020204" pitchFamily="34" charset="0"/>
                    </a:rPr>
                    <a:t>PH</a:t>
                  </a:r>
                  <a:endParaRPr lang="en-US" altLang="en-US" sz="1800" dirty="0">
                    <a:latin typeface="Arial" panose="020B0604020202020204" pitchFamily="34" charset="0"/>
                  </a:endParaRPr>
                </a:p>
              </p:txBody>
            </p:sp>
            <p:graphicFrame>
              <p:nvGraphicFramePr>
                <p:cNvPr id="589832" name="Object 6"/>
                <p:cNvGraphicFramePr>
                  <a:graphicFrameLocks noChangeAspect="1"/>
                </p:cNvGraphicFramePr>
                <p:nvPr/>
              </p:nvGraphicFramePr>
              <p:xfrm>
                <a:off x="3288" y="3067"/>
                <a:ext cx="1632" cy="44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278" name="Equation" r:id="rId5" imgW="749160" imgH="203040" progId="Equation.3">
                        <p:embed/>
                      </p:oleObj>
                    </mc:Choice>
                    <mc:Fallback>
                      <p:oleObj name="Equation" r:id="rId5" imgW="749160" imgH="203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288" y="3067"/>
                              <a:ext cx="1632" cy="44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tx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89833" name="Oval 10"/>
                <p:cNvSpPr>
                  <a:spLocks noChangeArrowheads="1"/>
                </p:cNvSpPr>
                <p:nvPr/>
              </p:nvSpPr>
              <p:spPr bwMode="auto">
                <a:xfrm>
                  <a:off x="3152" y="2976"/>
                  <a:ext cx="1996" cy="545"/>
                </a:xfrm>
                <a:prstGeom prst="ellipse">
                  <a:avLst/>
                </a:prstGeom>
                <a:noFill/>
                <a:ln w="9525" algn="ctr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/>
                  <a:endParaRPr lang="fr-FR" altLang="en-US" sz="180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3" name="TextBox 12"/>
              <p:cNvSpPr txBox="1"/>
              <p:nvPr/>
            </p:nvSpPr>
            <p:spPr>
              <a:xfrm>
                <a:off x="233467" y="3789040"/>
                <a:ext cx="189026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dirty="0" smtClean="0"/>
                  <a:t>(protein) Crystal </a:t>
                </a:r>
              </a:p>
              <a:p>
                <a:pPr algn="ctr"/>
                <a:r>
                  <a:rPr lang="en-GB" dirty="0" smtClean="0"/>
                  <a:t>+ </a:t>
                </a:r>
              </a:p>
              <a:p>
                <a:pPr algn="ctr"/>
                <a:r>
                  <a:rPr lang="en-GB" dirty="0" smtClean="0"/>
                  <a:t>(heavy) atom</a:t>
                </a:r>
                <a:endParaRPr lang="en-GB" dirty="0"/>
              </a:p>
            </p:txBody>
          </p:sp>
        </p:grpSp>
        <p:sp>
          <p:nvSpPr>
            <p:cNvPr id="589829" name="Oval 8"/>
            <p:cNvSpPr>
              <a:spLocks noChangeArrowheads="1"/>
            </p:cNvSpPr>
            <p:nvPr/>
          </p:nvSpPr>
          <p:spPr bwMode="auto">
            <a:xfrm>
              <a:off x="3131840" y="4077072"/>
              <a:ext cx="431800" cy="534925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fr-FR" altLang="en-US" sz="1800">
                <a:latin typeface="Comic Sans MS" panose="030F0702030302020204" pitchFamily="66" charset="0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400" dirty="0" smtClean="0"/>
              <a:t> </a:t>
            </a:r>
            <a:r>
              <a:rPr lang="en-US" altLang="en-US" dirty="0" smtClean="0"/>
              <a:t>introducing a </a:t>
            </a:r>
            <a:r>
              <a:rPr lang="en-US" altLang="en-US" dirty="0"/>
              <a:t>new (heavy) atom into a </a:t>
            </a:r>
            <a:r>
              <a:rPr lang="en-US" altLang="en-US" dirty="0" smtClean="0"/>
              <a:t>crystal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79512" y="1763524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(protein) Crystal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012160" y="176352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Fp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347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764704"/>
            <a:ext cx="4392612" cy="417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9348" name="Rectangle 17"/>
          <p:cNvSpPr>
            <a:spLocks noChangeArrowheads="1"/>
          </p:cNvSpPr>
          <p:nvPr/>
        </p:nvSpPr>
        <p:spPr bwMode="auto">
          <a:xfrm>
            <a:off x="142875" y="4983559"/>
            <a:ext cx="4429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200" dirty="0">
                <a:latin typeface="Comic Sans MS" panose="030F0702030302020204" pitchFamily="66" charset="0"/>
              </a:rPr>
              <a:t>Taylor, G. L. (2010). Introduction to phasing. </a:t>
            </a:r>
            <a:r>
              <a:rPr lang="en-US" altLang="en-US" sz="1200" i="1" dirty="0" err="1">
                <a:latin typeface="Comic Sans MS" panose="030F0702030302020204" pitchFamily="66" charset="0"/>
              </a:rPr>
              <a:t>Acta</a:t>
            </a:r>
            <a:r>
              <a:rPr lang="en-US" altLang="en-US" sz="1200" i="1" dirty="0">
                <a:latin typeface="Comic Sans MS" panose="030F0702030302020204" pitchFamily="66" charset="0"/>
              </a:rPr>
              <a:t> </a:t>
            </a:r>
            <a:r>
              <a:rPr lang="en-US" altLang="en-US" sz="1200" i="1" dirty="0" err="1">
                <a:latin typeface="Comic Sans MS" panose="030F0702030302020204" pitchFamily="66" charset="0"/>
              </a:rPr>
              <a:t>Cryst</a:t>
            </a:r>
            <a:r>
              <a:rPr lang="en-US" altLang="en-US" sz="1200" i="1" dirty="0">
                <a:latin typeface="Comic Sans MS" panose="030F0702030302020204" pitchFamily="66" charset="0"/>
              </a:rPr>
              <a:t>.</a:t>
            </a:r>
            <a:r>
              <a:rPr lang="en-US" altLang="en-US" sz="1200" dirty="0">
                <a:latin typeface="Comic Sans MS" panose="030F0702030302020204" pitchFamily="66" charset="0"/>
              </a:rPr>
              <a:t> </a:t>
            </a:r>
            <a:r>
              <a:rPr lang="en-US" altLang="en-US" sz="1200" b="1" dirty="0">
                <a:latin typeface="Comic Sans MS" panose="030F0702030302020204" pitchFamily="66" charset="0"/>
              </a:rPr>
              <a:t>D66</a:t>
            </a:r>
            <a:r>
              <a:rPr lang="en-US" altLang="en-US" sz="1200" dirty="0">
                <a:latin typeface="Comic Sans MS" panose="030F0702030302020204" pitchFamily="66" charset="0"/>
              </a:rPr>
              <a:t>, 325-338.</a:t>
            </a:r>
          </a:p>
        </p:txBody>
      </p:sp>
      <p:sp>
        <p:nvSpPr>
          <p:cNvPr id="569349" name="Rectangle 20"/>
          <p:cNvSpPr>
            <a:spLocks noChangeArrowheads="1"/>
          </p:cNvSpPr>
          <p:nvPr/>
        </p:nvSpPr>
        <p:spPr bwMode="auto">
          <a:xfrm>
            <a:off x="4716016" y="764704"/>
            <a:ext cx="424798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 dirty="0">
                <a:latin typeface="+mj-lt"/>
              </a:rPr>
              <a:t>Two protein diffraction patterns shifted vertically relative to one another. One is from native bovine </a:t>
            </a:r>
            <a:r>
              <a:rPr lang="en-US" altLang="en-US" sz="1600" dirty="0">
                <a:latin typeface="Symbol" panose="05050102010706020507" pitchFamily="18" charset="2"/>
              </a:rPr>
              <a:t>b</a:t>
            </a:r>
            <a:r>
              <a:rPr lang="en-US" altLang="en-US" sz="1600" dirty="0">
                <a:latin typeface="+mj-lt"/>
              </a:rPr>
              <a:t>-</a:t>
            </a:r>
            <a:r>
              <a:rPr lang="en-US" altLang="en-US" sz="1600" dirty="0" err="1">
                <a:latin typeface="+mj-lt"/>
              </a:rPr>
              <a:t>lactoglobulin</a:t>
            </a:r>
            <a:r>
              <a:rPr lang="en-US" altLang="en-US" sz="1600" dirty="0">
                <a:latin typeface="+mj-lt"/>
              </a:rPr>
              <a:t>, the other from a crystal soaked in a mercury-salt solution. Note: 1) </a:t>
            </a:r>
            <a:r>
              <a:rPr lang="en-US" altLang="en-US" sz="1600" u="sng" dirty="0">
                <a:latin typeface="+mj-lt"/>
              </a:rPr>
              <a:t>intensity changes</a:t>
            </a:r>
            <a:r>
              <a:rPr lang="en-US" altLang="en-US" sz="1600" dirty="0">
                <a:latin typeface="+mj-lt"/>
              </a:rPr>
              <a:t> for reflections in the latter; 2) identical unit cells suggesting </a:t>
            </a:r>
            <a:r>
              <a:rPr lang="en-US" altLang="en-US" sz="1600" u="sng" dirty="0">
                <a:latin typeface="+mj-lt"/>
              </a:rPr>
              <a:t>isomorphism</a:t>
            </a:r>
            <a:r>
              <a:rPr lang="en-US" altLang="en-US" sz="1600" dirty="0">
                <a:latin typeface="+mj-lt"/>
              </a:rPr>
              <a:t>.</a:t>
            </a:r>
          </a:p>
        </p:txBody>
      </p:sp>
      <p:sp>
        <p:nvSpPr>
          <p:cNvPr id="569351" name="Text Box 7"/>
          <p:cNvSpPr txBox="1">
            <a:spLocks noChangeArrowheads="1"/>
          </p:cNvSpPr>
          <p:nvPr/>
        </p:nvSpPr>
        <p:spPr bwMode="auto">
          <a:xfrm>
            <a:off x="539796" y="6035517"/>
            <a:ext cx="835244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DA9DA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400" b="1" dirty="0" smtClean="0"/>
              <a:t>We can use isomorphous differences to derive phase information via </a:t>
            </a:r>
            <a:r>
              <a:rPr lang="en-US" altLang="en-US" sz="1400" b="1" u="sng" dirty="0" smtClean="0"/>
              <a:t>isomorphous replacement</a:t>
            </a:r>
            <a:endParaRPr lang="en-US" altLang="en-US" sz="1400" b="1" u="sng" dirty="0"/>
          </a:p>
        </p:txBody>
      </p:sp>
      <p:grpSp>
        <p:nvGrpSpPr>
          <p:cNvPr id="10" name="Group 18"/>
          <p:cNvGrpSpPr>
            <a:grpSpLocks/>
          </p:cNvGrpSpPr>
          <p:nvPr/>
        </p:nvGrpSpPr>
        <p:grpSpPr bwMode="auto">
          <a:xfrm>
            <a:off x="4845600" y="2772313"/>
            <a:ext cx="3730870" cy="865187"/>
            <a:chOff x="3065" y="3565"/>
            <a:chExt cx="2083" cy="545"/>
          </a:xfrm>
        </p:grpSpPr>
        <p:graphicFrame>
          <p:nvGraphicFramePr>
            <p:cNvPr id="14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03012596"/>
                </p:ext>
              </p:extLst>
            </p:nvPr>
          </p:nvGraphicFramePr>
          <p:xfrm>
            <a:off x="3065" y="3632"/>
            <a:ext cx="1914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261" name="Equation" r:id="rId4" imgW="1066680" imgH="241200" progId="Equation.3">
                    <p:embed/>
                  </p:oleObj>
                </mc:Choice>
                <mc:Fallback>
                  <p:oleObj name="Equation" r:id="rId4" imgW="106668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5" y="3632"/>
                          <a:ext cx="1914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Oval 16"/>
            <p:cNvSpPr>
              <a:spLocks noChangeArrowheads="1"/>
            </p:cNvSpPr>
            <p:nvPr/>
          </p:nvSpPr>
          <p:spPr bwMode="auto">
            <a:xfrm>
              <a:off x="3065" y="3565"/>
              <a:ext cx="2083" cy="545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fr-FR" altLang="en-US" sz="1800">
                <a:latin typeface="Comic Sans MS" panose="030F0702030302020204" pitchFamily="66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400" dirty="0"/>
              <a:t>introducing a new (heavy) atom into a </a:t>
            </a:r>
            <a:r>
              <a:rPr lang="en-US" altLang="en-US" sz="1400" dirty="0" smtClean="0"/>
              <a:t>crystal: isomorphous differences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 smtClean="0"/>
              <a:t>l CCP4-DLS Workshop December 2017l Solving the Phase Problem l Gordon Leonard</a:t>
            </a:r>
            <a:endParaRPr lang="fr-FR" dirty="0"/>
          </a:p>
        </p:txBody>
      </p:sp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853671"/>
              </p:ext>
            </p:extLst>
          </p:nvPr>
        </p:nvGraphicFramePr>
        <p:xfrm>
          <a:off x="5824506" y="5197244"/>
          <a:ext cx="2160588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62" name="Equation" r:id="rId6" imgW="1422360" imgH="495000" progId="Equation.3">
                  <p:embed/>
                </p:oleObj>
              </mc:Choice>
              <mc:Fallback>
                <p:oleObj name="Equation" r:id="rId6" imgW="142236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4506" y="5197244"/>
                        <a:ext cx="2160588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4845600" y="3846387"/>
            <a:ext cx="4118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 dirty="0">
                <a:latin typeface="+mn-lt"/>
              </a:rPr>
              <a:t>Addition of 1 Hg atom to a protein of 1000 atoms will produce an average fractional change of intensity of ~25% so differences should be easy to </a:t>
            </a:r>
            <a:r>
              <a:rPr lang="en-US" altLang="en-US" sz="1600" dirty="0" smtClean="0">
                <a:latin typeface="+mn-lt"/>
              </a:rPr>
              <a:t>measure </a:t>
            </a:r>
            <a:endParaRPr lang="en-US" altLang="en-US" sz="16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>
          <a:xfrm>
            <a:off x="713589" y="116632"/>
            <a:ext cx="8236800" cy="496800"/>
          </a:xfrm>
        </p:spPr>
        <p:txBody>
          <a:bodyPr/>
          <a:lstStyle/>
          <a:p>
            <a:r>
              <a:rPr lang="en-US" altLang="en-US" sz="1800" dirty="0" smtClean="0">
                <a:latin typeface="+mn-lt"/>
              </a:rPr>
              <a:t>How is Isomorphous Replacement </a:t>
            </a:r>
            <a:r>
              <a:rPr lang="en-US" altLang="en-US" sz="1800" dirty="0" err="1" smtClean="0">
                <a:latin typeface="+mn-lt"/>
              </a:rPr>
              <a:t>DonE</a:t>
            </a:r>
            <a:r>
              <a:rPr lang="en-US" altLang="en-US" sz="1800" dirty="0" smtClean="0">
                <a:latin typeface="+mn-lt"/>
              </a:rPr>
              <a:t>?</a:t>
            </a:r>
            <a:endParaRPr lang="en-US" altLang="en-US" sz="1800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37627" y="1844824"/>
            <a:ext cx="8770877" cy="3455987"/>
          </a:xfrm>
        </p:spPr>
        <p:txBody>
          <a:bodyPr/>
          <a:lstStyle/>
          <a:p>
            <a:pPr marL="304800" indent="-304800">
              <a:buFontTx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Collect data set from </a:t>
            </a:r>
            <a:r>
              <a:rPr lang="en-US" altLang="en-US" sz="2400" dirty="0">
                <a:solidFill>
                  <a:schemeClr val="tx1"/>
                </a:solidFill>
              </a:rPr>
              <a:t>native</a:t>
            </a:r>
            <a:r>
              <a:rPr lang="en-US" altLang="en-US" sz="2400" b="0" dirty="0">
                <a:solidFill>
                  <a:schemeClr val="tx1"/>
                </a:solidFill>
              </a:rPr>
              <a:t> crystal (structure factors, </a:t>
            </a:r>
            <a:r>
              <a:rPr lang="en-US" altLang="en-US" sz="2400" i="1" dirty="0" err="1">
                <a:solidFill>
                  <a:schemeClr val="tx1"/>
                </a:solidFill>
              </a:rPr>
              <a:t>F</a:t>
            </a:r>
            <a:r>
              <a:rPr lang="en-US" altLang="en-US" sz="2400" i="1" baseline="-25000" dirty="0" err="1">
                <a:solidFill>
                  <a:schemeClr val="tx1"/>
                </a:solidFill>
              </a:rPr>
              <a:t>p</a:t>
            </a:r>
            <a:r>
              <a:rPr lang="en-US" altLang="en-US" sz="2400" b="0" dirty="0">
                <a:solidFill>
                  <a:schemeClr val="tx1"/>
                </a:solidFill>
              </a:rPr>
              <a:t>)</a:t>
            </a:r>
          </a:p>
          <a:p>
            <a:pPr marL="304800" indent="-304800">
              <a:buFontTx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Introduce a small number of heavy atoms (Pt, </a:t>
            </a:r>
            <a:r>
              <a:rPr lang="en-US" altLang="en-US" sz="2400" b="0" dirty="0" smtClean="0">
                <a:solidFill>
                  <a:schemeClr val="tx1"/>
                </a:solidFill>
              </a:rPr>
              <a:t>Hg, Br, I) </a:t>
            </a:r>
            <a:r>
              <a:rPr lang="en-US" altLang="en-US" sz="2400" b="0" dirty="0">
                <a:solidFill>
                  <a:schemeClr val="tx1"/>
                </a:solidFill>
              </a:rPr>
              <a:t>into another crystal of the same protein</a:t>
            </a:r>
          </a:p>
          <a:p>
            <a:pPr marL="304800" indent="-304800">
              <a:buFontTx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Collect data set from </a:t>
            </a:r>
            <a:r>
              <a:rPr lang="en-US" altLang="en-US" sz="2400" dirty="0">
                <a:solidFill>
                  <a:schemeClr val="tx1"/>
                </a:solidFill>
              </a:rPr>
              <a:t>derivative</a:t>
            </a:r>
            <a:r>
              <a:rPr lang="en-US" altLang="en-US" sz="2400" b="0" dirty="0">
                <a:solidFill>
                  <a:schemeClr val="tx1"/>
                </a:solidFill>
              </a:rPr>
              <a:t> crystal (structure factors, </a:t>
            </a:r>
            <a:r>
              <a:rPr lang="en-US" altLang="en-US" sz="2400" i="1" dirty="0" err="1">
                <a:solidFill>
                  <a:schemeClr val="tx1"/>
                </a:solidFill>
              </a:rPr>
              <a:t>F</a:t>
            </a:r>
            <a:r>
              <a:rPr lang="en-US" altLang="en-US" sz="2400" i="1" baseline="-25000" dirty="0" err="1">
                <a:solidFill>
                  <a:schemeClr val="tx1"/>
                </a:solidFill>
              </a:rPr>
              <a:t>ph</a:t>
            </a:r>
            <a:r>
              <a:rPr lang="en-US" altLang="en-US" sz="2400" b="0" dirty="0">
                <a:solidFill>
                  <a:schemeClr val="tx1"/>
                </a:solidFill>
              </a:rPr>
              <a:t>)</a:t>
            </a:r>
          </a:p>
          <a:p>
            <a:pPr marL="304800" indent="-304800">
              <a:buFontTx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Use  differences </a:t>
            </a:r>
            <a:r>
              <a:rPr lang="en-US" altLang="en-US" sz="2400" b="0" dirty="0" smtClean="0">
                <a:solidFill>
                  <a:schemeClr val="tx1"/>
                </a:solidFill>
              </a:rPr>
              <a:t>(</a:t>
            </a:r>
            <a:r>
              <a:rPr lang="en-US" altLang="en-US" sz="2400" dirty="0" err="1" smtClean="0">
                <a:solidFill>
                  <a:schemeClr val="tx1"/>
                </a:solidFill>
              </a:rPr>
              <a:t>isomorphous</a:t>
            </a:r>
            <a:r>
              <a:rPr lang="en-US" altLang="en-US" sz="2400" dirty="0" smtClean="0">
                <a:solidFill>
                  <a:schemeClr val="tx1"/>
                </a:solidFill>
              </a:rPr>
              <a:t> </a:t>
            </a:r>
            <a:r>
              <a:rPr lang="en-US" altLang="en-US" sz="2400" dirty="0">
                <a:solidFill>
                  <a:schemeClr val="tx1"/>
                </a:solidFill>
              </a:rPr>
              <a:t>differences</a:t>
            </a:r>
            <a:r>
              <a:rPr lang="en-US" altLang="en-US" sz="2400" b="0" dirty="0">
                <a:solidFill>
                  <a:schemeClr val="tx1"/>
                </a:solidFill>
              </a:rPr>
              <a:t>) to find heavy atom positions in unit cells</a:t>
            </a:r>
          </a:p>
          <a:p>
            <a:pPr marL="304800" indent="-304800">
              <a:buFontTx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Use these positions to initiate phase calculations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800" dirty="0"/>
              <a:t>Single Isomorphous Replacement</a:t>
            </a:r>
            <a:endParaRPr lang="en-US" altLang="en-US" dirty="0"/>
          </a:p>
        </p:txBody>
      </p:sp>
      <p:graphicFrame>
        <p:nvGraphicFramePr>
          <p:cNvPr id="444419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5968142"/>
              </p:ext>
            </p:extLst>
          </p:nvPr>
        </p:nvGraphicFramePr>
        <p:xfrm>
          <a:off x="1459691" y="873209"/>
          <a:ext cx="2618701" cy="710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70" name="Equation" r:id="rId3" imgW="749160" imgH="203040" progId="Equation.3">
                  <p:embed/>
                </p:oleObj>
              </mc:Choice>
              <mc:Fallback>
                <p:oleObj name="Equation" r:id="rId3" imgW="7491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9691" y="873209"/>
                        <a:ext cx="2618701" cy="71015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aphicFrame>
        <p:nvGraphicFramePr>
          <p:cNvPr id="444438" name="Object 2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70068378"/>
              </p:ext>
            </p:extLst>
          </p:nvPr>
        </p:nvGraphicFramePr>
        <p:xfrm>
          <a:off x="1257300" y="5022600"/>
          <a:ext cx="3059112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71" name="Equation" r:id="rId5" imgW="1168200" imgH="241200" progId="Equation.3">
                  <p:embed/>
                </p:oleObj>
              </mc:Choice>
              <mc:Fallback>
                <p:oleObj name="Equation" r:id="rId5" imgW="11682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5022600"/>
                        <a:ext cx="3059112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4426" name="Arc 10"/>
          <p:cNvSpPr>
            <a:spLocks/>
          </p:cNvSpPr>
          <p:nvPr/>
        </p:nvSpPr>
        <p:spPr bwMode="auto">
          <a:xfrm>
            <a:off x="1905000" y="3962400"/>
            <a:ext cx="76200" cy="304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4428" name="Arc 12"/>
          <p:cNvSpPr>
            <a:spLocks/>
          </p:cNvSpPr>
          <p:nvPr/>
        </p:nvSpPr>
        <p:spPr bwMode="auto">
          <a:xfrm>
            <a:off x="3276600" y="3124200"/>
            <a:ext cx="76200" cy="304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444443" name="Group 27"/>
          <p:cNvGrpSpPr>
            <a:grpSpLocks/>
          </p:cNvGrpSpPr>
          <p:nvPr/>
        </p:nvGrpSpPr>
        <p:grpSpPr bwMode="auto">
          <a:xfrm>
            <a:off x="136525" y="1828800"/>
            <a:ext cx="4130675" cy="2906713"/>
            <a:chOff x="86" y="1152"/>
            <a:chExt cx="2602" cy="1831"/>
          </a:xfrm>
        </p:grpSpPr>
        <p:sp>
          <p:nvSpPr>
            <p:cNvPr id="444420" name="Line 4"/>
            <p:cNvSpPr>
              <a:spLocks noChangeShapeType="1"/>
            </p:cNvSpPr>
            <p:nvPr/>
          </p:nvSpPr>
          <p:spPr bwMode="auto">
            <a:xfrm>
              <a:off x="768" y="2688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4421" name="Line 5"/>
            <p:cNvSpPr>
              <a:spLocks noChangeShapeType="1"/>
            </p:cNvSpPr>
            <p:nvPr/>
          </p:nvSpPr>
          <p:spPr bwMode="auto">
            <a:xfrm flipV="1">
              <a:off x="768" y="2160"/>
              <a:ext cx="1248" cy="5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4422" name="Line 6"/>
            <p:cNvSpPr>
              <a:spLocks noChangeShapeType="1"/>
            </p:cNvSpPr>
            <p:nvPr/>
          </p:nvSpPr>
          <p:spPr bwMode="auto">
            <a:xfrm flipV="1">
              <a:off x="1968" y="1296"/>
              <a:ext cx="384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4423" name="Line 7"/>
            <p:cNvSpPr>
              <a:spLocks noChangeShapeType="1"/>
            </p:cNvSpPr>
            <p:nvPr/>
          </p:nvSpPr>
          <p:spPr bwMode="auto">
            <a:xfrm>
              <a:off x="2016" y="216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4424" name="Text Box 8"/>
            <p:cNvSpPr txBox="1">
              <a:spLocks noChangeArrowheads="1"/>
            </p:cNvSpPr>
            <p:nvPr/>
          </p:nvSpPr>
          <p:spPr bwMode="auto">
            <a:xfrm>
              <a:off x="86" y="1274"/>
              <a:ext cx="6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>
                  <a:latin typeface="Times New Roman" panose="02020603050405020304" pitchFamily="18" charset="0"/>
                </a:rPr>
                <a:t>Imaginary</a:t>
              </a:r>
            </a:p>
          </p:txBody>
        </p:sp>
        <p:sp>
          <p:nvSpPr>
            <p:cNvPr id="444425" name="Text Box 9"/>
            <p:cNvSpPr txBox="1">
              <a:spLocks noChangeArrowheads="1"/>
            </p:cNvSpPr>
            <p:nvPr/>
          </p:nvSpPr>
          <p:spPr bwMode="auto">
            <a:xfrm>
              <a:off x="2054" y="2791"/>
              <a:ext cx="32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en-US" sz="1400">
                  <a:latin typeface="Times New Roman" panose="02020603050405020304" pitchFamily="18" charset="0"/>
                </a:rPr>
                <a:t>Real</a:t>
              </a: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44427" name="Text Box 11"/>
            <p:cNvSpPr txBox="1">
              <a:spLocks noChangeArrowheads="1"/>
            </p:cNvSpPr>
            <p:nvPr/>
          </p:nvSpPr>
          <p:spPr bwMode="auto">
            <a:xfrm>
              <a:off x="1238" y="2484"/>
              <a:ext cx="22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en-US" sz="1600">
                  <a:latin typeface="Symbol" panose="05050102010706020507" pitchFamily="18" charset="2"/>
                </a:rPr>
                <a:t>f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p</a:t>
              </a: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44429" name="Text Box 13"/>
            <p:cNvSpPr txBox="1">
              <a:spLocks noChangeArrowheads="1"/>
            </p:cNvSpPr>
            <p:nvPr/>
          </p:nvSpPr>
          <p:spPr bwMode="auto">
            <a:xfrm>
              <a:off x="2102" y="1956"/>
              <a:ext cx="22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en-US" sz="1600">
                  <a:latin typeface="Symbol" panose="05050102010706020507" pitchFamily="18" charset="2"/>
                </a:rPr>
                <a:t>f</a:t>
              </a:r>
              <a:r>
                <a:rPr lang="en-US" altLang="en-US" sz="1600" baseline="-25000">
                  <a:latin typeface="Times New Roman" panose="02020603050405020304" pitchFamily="18" charset="0"/>
                </a:rPr>
                <a:t>h</a:t>
              </a: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444430" name="Line 14"/>
            <p:cNvSpPr>
              <a:spLocks noChangeShapeType="1"/>
            </p:cNvSpPr>
            <p:nvPr/>
          </p:nvSpPr>
          <p:spPr bwMode="auto">
            <a:xfrm flipV="1">
              <a:off x="768" y="1344"/>
              <a:ext cx="1536" cy="13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4431" name="Line 15"/>
            <p:cNvSpPr>
              <a:spLocks noChangeShapeType="1"/>
            </p:cNvSpPr>
            <p:nvPr/>
          </p:nvSpPr>
          <p:spPr bwMode="auto">
            <a:xfrm flipV="1">
              <a:off x="768" y="1152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4432" name="Text Box 16"/>
            <p:cNvSpPr txBox="1">
              <a:spLocks noChangeArrowheads="1"/>
            </p:cNvSpPr>
            <p:nvPr/>
          </p:nvSpPr>
          <p:spPr bwMode="auto">
            <a:xfrm>
              <a:off x="1247" y="1645"/>
              <a:ext cx="4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en-US" sz="2400" dirty="0">
                  <a:latin typeface="Times New Roman" panose="02020603050405020304" pitchFamily="18" charset="0"/>
                </a:rPr>
                <a:t>|</a:t>
              </a:r>
              <a:r>
                <a:rPr lang="en-US" altLang="en-US" sz="2400" dirty="0" err="1">
                  <a:latin typeface="Times New Roman" panose="02020603050405020304" pitchFamily="18" charset="0"/>
                </a:rPr>
                <a:t>F</a:t>
              </a:r>
              <a:r>
                <a:rPr lang="en-US" altLang="en-US" sz="2400" baseline="-25000" dirty="0" err="1">
                  <a:latin typeface="Times New Roman" panose="02020603050405020304" pitchFamily="18" charset="0"/>
                </a:rPr>
                <a:t>ph</a:t>
              </a:r>
              <a:r>
                <a:rPr lang="en-US" altLang="en-US" sz="2400" dirty="0">
                  <a:latin typeface="Times New Roman" panose="02020603050405020304" pitchFamily="18" charset="0"/>
                </a:rPr>
                <a:t>|</a:t>
              </a:r>
            </a:p>
          </p:txBody>
        </p:sp>
        <p:sp>
          <p:nvSpPr>
            <p:cNvPr id="444433" name="Text Box 17"/>
            <p:cNvSpPr txBox="1">
              <a:spLocks noChangeArrowheads="1"/>
            </p:cNvSpPr>
            <p:nvPr/>
          </p:nvSpPr>
          <p:spPr bwMode="auto">
            <a:xfrm>
              <a:off x="2198" y="1514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en-US" sz="2400">
                  <a:latin typeface="Times New Roman" panose="02020603050405020304" pitchFamily="18" charset="0"/>
                </a:rPr>
                <a:t>|F</a:t>
              </a:r>
              <a:r>
                <a:rPr lang="en-US" altLang="en-US" sz="2400" baseline="-25000">
                  <a:latin typeface="Times New Roman" panose="02020603050405020304" pitchFamily="18" charset="0"/>
                </a:rPr>
                <a:t>h</a:t>
              </a:r>
              <a:r>
                <a:rPr lang="en-US" altLang="en-US" sz="2400">
                  <a:latin typeface="Times New Roman" panose="02020603050405020304" pitchFamily="18" charset="0"/>
                </a:rPr>
                <a:t>|</a:t>
              </a:r>
            </a:p>
          </p:txBody>
        </p:sp>
        <p:sp>
          <p:nvSpPr>
            <p:cNvPr id="444434" name="Text Box 18"/>
            <p:cNvSpPr txBox="1">
              <a:spLocks noChangeArrowheads="1"/>
            </p:cNvSpPr>
            <p:nvPr/>
          </p:nvSpPr>
          <p:spPr bwMode="auto">
            <a:xfrm>
              <a:off x="1574" y="228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en-US" sz="2400">
                  <a:latin typeface="Times New Roman" panose="02020603050405020304" pitchFamily="18" charset="0"/>
                </a:rPr>
                <a:t>|F</a:t>
              </a:r>
              <a:r>
                <a:rPr lang="en-US" altLang="en-US" sz="2400" baseline="-25000">
                  <a:latin typeface="Times New Roman" panose="02020603050405020304" pitchFamily="18" charset="0"/>
                </a:rPr>
                <a:t>p</a:t>
              </a:r>
              <a:r>
                <a:rPr lang="en-US" altLang="en-US" sz="2400">
                  <a:latin typeface="Times New Roman" panose="02020603050405020304" pitchFamily="18" charset="0"/>
                </a:rPr>
                <a:t>|</a:t>
              </a:r>
            </a:p>
          </p:txBody>
        </p:sp>
      </p:grpSp>
      <p:graphicFrame>
        <p:nvGraphicFramePr>
          <p:cNvPr id="444435" name="Object 19"/>
          <p:cNvGraphicFramePr>
            <a:graphicFrameLocks noChangeAspect="1"/>
          </p:cNvGraphicFramePr>
          <p:nvPr/>
        </p:nvGraphicFramePr>
        <p:xfrm>
          <a:off x="4495800" y="2209800"/>
          <a:ext cx="46482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72" name="Equation" r:id="rId7" imgW="2450880" imgH="253800" progId="Equation.3">
                  <p:embed/>
                </p:oleObj>
              </mc:Choice>
              <mc:Fallback>
                <p:oleObj name="Equation" r:id="rId7" imgW="24508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209800"/>
                        <a:ext cx="464820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4439" name="Text Box 23"/>
          <p:cNvSpPr txBox="1">
            <a:spLocks noChangeArrowheads="1"/>
          </p:cNvSpPr>
          <p:nvPr/>
        </p:nvSpPr>
        <p:spPr bwMode="auto">
          <a:xfrm>
            <a:off x="1143000" y="5941513"/>
            <a:ext cx="707475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2000" b="1" dirty="0">
                <a:latin typeface="Times New Roman" panose="02020603050405020304" pitchFamily="18" charset="0"/>
              </a:rPr>
              <a:t>Measure |</a:t>
            </a:r>
            <a:r>
              <a:rPr lang="en-US" altLang="en-US" sz="2000" b="1" dirty="0" err="1">
                <a:latin typeface="Times New Roman" panose="02020603050405020304" pitchFamily="18" charset="0"/>
              </a:rPr>
              <a:t>F</a:t>
            </a:r>
            <a:r>
              <a:rPr lang="en-US" altLang="en-US" sz="2000" b="1" baseline="-25000" dirty="0" err="1">
                <a:latin typeface="Times New Roman" panose="02020603050405020304" pitchFamily="18" charset="0"/>
              </a:rPr>
              <a:t>p</a:t>
            </a:r>
            <a:r>
              <a:rPr lang="en-US" altLang="en-US" sz="2000" b="1" dirty="0">
                <a:latin typeface="Times New Roman" panose="02020603050405020304" pitchFamily="18" charset="0"/>
              </a:rPr>
              <a:t>|, |</a:t>
            </a:r>
            <a:r>
              <a:rPr lang="en-US" altLang="en-US" sz="2000" b="1" dirty="0" err="1">
                <a:latin typeface="Times New Roman" panose="02020603050405020304" pitchFamily="18" charset="0"/>
              </a:rPr>
              <a:t>F</a:t>
            </a:r>
            <a:r>
              <a:rPr lang="en-US" altLang="en-US" sz="2000" b="1" baseline="-25000" dirty="0" err="1">
                <a:latin typeface="Times New Roman" panose="02020603050405020304" pitchFamily="18" charset="0"/>
              </a:rPr>
              <a:t>ph</a:t>
            </a:r>
            <a:r>
              <a:rPr lang="en-US" altLang="en-US" sz="2000" b="1" dirty="0">
                <a:latin typeface="Times New Roman" panose="02020603050405020304" pitchFamily="18" charset="0"/>
              </a:rPr>
              <a:t>|; Calculate |</a:t>
            </a:r>
            <a:r>
              <a:rPr lang="en-US" altLang="en-US" sz="2000" b="1" dirty="0" err="1">
                <a:latin typeface="Times New Roman" panose="02020603050405020304" pitchFamily="18" charset="0"/>
              </a:rPr>
              <a:t>F</a:t>
            </a:r>
            <a:r>
              <a:rPr lang="en-US" altLang="en-US" sz="2000" b="1" baseline="-25000" dirty="0" err="1">
                <a:latin typeface="Times New Roman" panose="02020603050405020304" pitchFamily="18" charset="0"/>
              </a:rPr>
              <a:t>h</a:t>
            </a:r>
            <a:r>
              <a:rPr lang="en-US" altLang="en-US" sz="2000" b="1" dirty="0">
                <a:latin typeface="Times New Roman" panose="02020603050405020304" pitchFamily="18" charset="0"/>
              </a:rPr>
              <a:t>|, </a:t>
            </a:r>
            <a:r>
              <a:rPr lang="en-US" altLang="en-US" sz="2000" b="1" dirty="0" err="1">
                <a:latin typeface="Symbol" panose="05050102010706020507" pitchFamily="18" charset="2"/>
              </a:rPr>
              <a:t>f</a:t>
            </a:r>
            <a:r>
              <a:rPr lang="en-US" altLang="en-US" sz="2000" b="1" baseline="-25000" dirty="0" err="1">
                <a:latin typeface="Times New Roman" panose="02020603050405020304" pitchFamily="18" charset="0"/>
              </a:rPr>
              <a:t>h</a:t>
            </a:r>
            <a:r>
              <a:rPr lang="en-US" altLang="en-US" sz="2000" b="1" dirty="0">
                <a:latin typeface="Times New Roman" panose="02020603050405020304" pitchFamily="18" charset="0"/>
              </a:rPr>
              <a:t> from heavy atom positions</a:t>
            </a:r>
            <a:endParaRPr lang="fr-FR" altLang="en-US" sz="2000" b="1" dirty="0">
              <a:latin typeface="Times New Roman" panose="02020603050405020304" pitchFamily="18" charset="0"/>
            </a:endParaRPr>
          </a:p>
        </p:txBody>
      </p:sp>
      <p:sp>
        <p:nvSpPr>
          <p:cNvPr id="444440" name="Text Box 24"/>
          <p:cNvSpPr txBox="1">
            <a:spLocks noChangeArrowheads="1"/>
          </p:cNvSpPr>
          <p:nvPr/>
        </p:nvSpPr>
        <p:spPr bwMode="auto">
          <a:xfrm>
            <a:off x="5576888" y="1455738"/>
            <a:ext cx="2305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2000">
                <a:latin typeface="Times New Roman" panose="02020603050405020304" pitchFamily="18" charset="0"/>
              </a:rPr>
              <a:t>Want to calculate </a:t>
            </a:r>
            <a:r>
              <a:rPr lang="en-US" altLang="en-US" sz="2000">
                <a:latin typeface="Symbol" panose="05050102010706020507" pitchFamily="18" charset="2"/>
              </a:rPr>
              <a:t>f</a:t>
            </a:r>
            <a:r>
              <a:rPr lang="en-US" altLang="en-US" sz="2000" baseline="-25000">
                <a:latin typeface="Times New Roman" panose="02020603050405020304" pitchFamily="18" charset="0"/>
              </a:rPr>
              <a:t>p</a:t>
            </a:r>
            <a:r>
              <a:rPr lang="en-US" altLang="en-US" sz="2000">
                <a:latin typeface="Times New Roman" panose="02020603050405020304" pitchFamily="18" charset="0"/>
              </a:rPr>
              <a:t>:</a:t>
            </a:r>
            <a:endParaRPr lang="fr-FR" altLang="en-US" sz="2000">
              <a:latin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714999" y="3236119"/>
            <a:ext cx="2411413" cy="1414462"/>
            <a:chOff x="5616575" y="3022650"/>
            <a:chExt cx="2411413" cy="1414462"/>
          </a:xfrm>
        </p:grpSpPr>
        <p:graphicFrame>
          <p:nvGraphicFramePr>
            <p:cNvPr id="444436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83907614"/>
                </p:ext>
              </p:extLst>
            </p:nvPr>
          </p:nvGraphicFramePr>
          <p:xfrm>
            <a:off x="5994400" y="3089127"/>
            <a:ext cx="1498600" cy="465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773" name="Equation" r:id="rId9" imgW="736560" imgH="228600" progId="Equation.3">
                    <p:embed/>
                  </p:oleObj>
                </mc:Choice>
                <mc:Fallback>
                  <p:oleObj name="Equation" r:id="rId9" imgW="73656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94400" y="3089127"/>
                          <a:ext cx="1498600" cy="4651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" name="Group 2"/>
            <p:cNvGrpSpPr/>
            <p:nvPr/>
          </p:nvGrpSpPr>
          <p:grpSpPr>
            <a:xfrm>
              <a:off x="5616575" y="3022650"/>
              <a:ext cx="2411413" cy="1414462"/>
              <a:chOff x="5616575" y="2852738"/>
              <a:chExt cx="2411413" cy="1414462"/>
            </a:xfrm>
          </p:grpSpPr>
          <p:sp>
            <p:nvSpPr>
              <p:cNvPr id="444437" name="Text Box 21"/>
              <p:cNvSpPr txBox="1">
                <a:spLocks noChangeArrowheads="1"/>
              </p:cNvSpPr>
              <p:nvPr/>
            </p:nvSpPr>
            <p:spPr bwMode="auto">
              <a:xfrm>
                <a:off x="5616575" y="3810000"/>
                <a:ext cx="2411413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US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Phase Ambiguity</a:t>
                </a:r>
                <a:endParaRPr lang="en-US" altLang="en-US" sz="2400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44442" name="Oval 26"/>
              <p:cNvSpPr>
                <a:spLocks noChangeArrowheads="1"/>
              </p:cNvSpPr>
              <p:nvPr/>
            </p:nvSpPr>
            <p:spPr bwMode="auto">
              <a:xfrm>
                <a:off x="5724525" y="2852738"/>
                <a:ext cx="2016125" cy="576262"/>
              </a:xfrm>
              <a:prstGeom prst="ellipse">
                <a:avLst/>
              </a:prstGeom>
              <a:noFill/>
              <a:ln w="19050" algn="ctr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7DA9DA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800" dirty="0"/>
              <a:t>Graphical Illustration of phase Ambiguity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 dirty="0"/>
          </a:p>
        </p:txBody>
      </p:sp>
      <p:pic>
        <p:nvPicPr>
          <p:cNvPr id="445443" name="Picture 3" descr="SI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93775"/>
            <a:ext cx="4592637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</p:pic>
      <p:sp>
        <p:nvSpPr>
          <p:cNvPr id="445444" name="Text Box 4"/>
          <p:cNvSpPr txBox="1">
            <a:spLocks noChangeArrowheads="1"/>
          </p:cNvSpPr>
          <p:nvPr/>
        </p:nvSpPr>
        <p:spPr bwMode="auto">
          <a:xfrm>
            <a:off x="5003800" y="2928938"/>
            <a:ext cx="39957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US" altLang="en-US" sz="2000" dirty="0" smtClean="0"/>
              <a:t>No </a:t>
            </a:r>
            <a:r>
              <a:rPr lang="en-US" altLang="en-US" sz="2000" dirty="0"/>
              <a:t>errors shown here. What we actually get are phase probability </a:t>
            </a:r>
            <a:r>
              <a:rPr lang="en-US" altLang="en-US" sz="2000" dirty="0" smtClean="0"/>
              <a:t>distributions</a:t>
            </a:r>
            <a:endParaRPr lang="fr-FR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5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5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44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+mn-lt"/>
              </a:rPr>
              <a:t>lack </a:t>
            </a:r>
            <a:r>
              <a:rPr lang="en-US" altLang="en-US" dirty="0">
                <a:latin typeface="+mn-lt"/>
              </a:rPr>
              <a:t>of closure </a:t>
            </a:r>
            <a:r>
              <a:rPr lang="en-US" altLang="en-US" dirty="0" smtClean="0">
                <a:latin typeface="+mn-lt"/>
              </a:rPr>
              <a:t>(ɛ) </a:t>
            </a:r>
            <a:r>
              <a:rPr lang="en-US" altLang="en-US" dirty="0">
                <a:latin typeface="+mn-lt"/>
              </a:rPr>
              <a:t>and phase probabilities</a:t>
            </a:r>
          </a:p>
        </p:txBody>
      </p:sp>
      <p:graphicFrame>
        <p:nvGraphicFramePr>
          <p:cNvPr id="590851" name="Object 3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512963"/>
              </p:ext>
            </p:extLst>
          </p:nvPr>
        </p:nvGraphicFramePr>
        <p:xfrm>
          <a:off x="4742971" y="3285281"/>
          <a:ext cx="4267462" cy="71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13" name="Equation" r:id="rId4" imgW="2882880" imgH="482400" progId="Equation.3">
                  <p:embed/>
                </p:oleObj>
              </mc:Choice>
              <mc:Fallback>
                <p:oleObj name="Equation" r:id="rId4" imgW="28828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2971" y="3285281"/>
                        <a:ext cx="4267462" cy="7143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aphicFrame>
        <p:nvGraphicFramePr>
          <p:cNvPr id="693284" name="Object 3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764442669"/>
              </p:ext>
            </p:extLst>
          </p:nvPr>
        </p:nvGraphicFramePr>
        <p:xfrm>
          <a:off x="4716909" y="2538338"/>
          <a:ext cx="431958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14" name="Equation" r:id="rId6" imgW="2450880" imgH="253800" progId="Equation.3">
                  <p:embed/>
                </p:oleObj>
              </mc:Choice>
              <mc:Fallback>
                <p:oleObj name="Equation" r:id="rId6" imgW="24508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909" y="2538338"/>
                        <a:ext cx="4319587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0867" name="Object 39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31543461"/>
              </p:ext>
            </p:extLst>
          </p:nvPr>
        </p:nvGraphicFramePr>
        <p:xfrm>
          <a:off x="5463034" y="4210149"/>
          <a:ext cx="2827337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15" name="Equation" r:id="rId8" imgW="1612800" imgH="533160" progId="Equation.3">
                  <p:embed/>
                </p:oleObj>
              </mc:Choice>
              <mc:Fallback>
                <p:oleObj name="Equation" r:id="rId8" imgW="161280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3034" y="4210149"/>
                        <a:ext cx="2827337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90853" name="Group 28"/>
          <p:cNvGrpSpPr>
            <a:grpSpLocks/>
          </p:cNvGrpSpPr>
          <p:nvPr/>
        </p:nvGrpSpPr>
        <p:grpSpPr bwMode="auto">
          <a:xfrm>
            <a:off x="359854" y="2898552"/>
            <a:ext cx="4130675" cy="2906712"/>
            <a:chOff x="884" y="1434"/>
            <a:chExt cx="2602" cy="1831"/>
          </a:xfrm>
        </p:grpSpPr>
        <p:sp>
          <p:nvSpPr>
            <p:cNvPr id="590854" name="Line 6"/>
            <p:cNvSpPr>
              <a:spLocks noChangeShapeType="1"/>
            </p:cNvSpPr>
            <p:nvPr/>
          </p:nvSpPr>
          <p:spPr bwMode="auto">
            <a:xfrm>
              <a:off x="1566" y="2970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90855" name="Text Box 8"/>
            <p:cNvSpPr txBox="1">
              <a:spLocks noChangeArrowheads="1"/>
            </p:cNvSpPr>
            <p:nvPr/>
          </p:nvSpPr>
          <p:spPr bwMode="auto">
            <a:xfrm>
              <a:off x="2852" y="3073"/>
              <a:ext cx="32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hangingPunct="0"/>
              <a:r>
                <a:rPr lang="en-US" altLang="en-US" sz="1400"/>
                <a:t>Real</a:t>
              </a:r>
              <a:endParaRPr lang="en-US" altLang="en-US"/>
            </a:p>
          </p:txBody>
        </p:sp>
        <p:sp>
          <p:nvSpPr>
            <p:cNvPr id="590856" name="Line 9"/>
            <p:cNvSpPr>
              <a:spLocks noChangeShapeType="1"/>
            </p:cNvSpPr>
            <p:nvPr/>
          </p:nvSpPr>
          <p:spPr bwMode="auto">
            <a:xfrm flipV="1">
              <a:off x="1566" y="2442"/>
              <a:ext cx="1248" cy="5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90857" name="Text Box 10"/>
            <p:cNvSpPr txBox="1">
              <a:spLocks noChangeArrowheads="1"/>
            </p:cNvSpPr>
            <p:nvPr/>
          </p:nvSpPr>
          <p:spPr bwMode="auto">
            <a:xfrm>
              <a:off x="1701" y="1979"/>
              <a:ext cx="35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hangingPunct="0"/>
              <a:r>
                <a:rPr lang="en-US" altLang="en-US" dirty="0" err="1"/>
                <a:t>F</a:t>
              </a:r>
              <a:r>
                <a:rPr lang="en-US" altLang="en-US" baseline="-25000" dirty="0" err="1"/>
                <a:t>ph</a:t>
              </a:r>
              <a:endParaRPr lang="en-US" altLang="en-US" dirty="0"/>
            </a:p>
          </p:txBody>
        </p:sp>
        <p:sp>
          <p:nvSpPr>
            <p:cNvPr id="590858" name="Line 11"/>
            <p:cNvSpPr>
              <a:spLocks noChangeShapeType="1"/>
            </p:cNvSpPr>
            <p:nvPr/>
          </p:nvSpPr>
          <p:spPr bwMode="auto">
            <a:xfrm flipV="1">
              <a:off x="2766" y="1578"/>
              <a:ext cx="384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90859" name="Text Box 13"/>
            <p:cNvSpPr txBox="1">
              <a:spLocks noChangeArrowheads="1"/>
            </p:cNvSpPr>
            <p:nvPr/>
          </p:nvSpPr>
          <p:spPr bwMode="auto">
            <a:xfrm>
              <a:off x="884" y="1556"/>
              <a:ext cx="63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hangingPunct="0"/>
              <a:r>
                <a:rPr lang="en-US" altLang="en-US" sz="1200"/>
                <a:t>Imaginary</a:t>
              </a:r>
            </a:p>
          </p:txBody>
        </p:sp>
        <p:sp>
          <p:nvSpPr>
            <p:cNvPr id="590860" name="Line 16"/>
            <p:cNvSpPr>
              <a:spLocks noChangeShapeType="1"/>
            </p:cNvSpPr>
            <p:nvPr/>
          </p:nvSpPr>
          <p:spPr bwMode="auto">
            <a:xfrm flipV="1">
              <a:off x="1566" y="1525"/>
              <a:ext cx="1087" cy="144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90861" name="Line 17"/>
            <p:cNvSpPr>
              <a:spLocks noChangeShapeType="1"/>
            </p:cNvSpPr>
            <p:nvPr/>
          </p:nvSpPr>
          <p:spPr bwMode="auto">
            <a:xfrm flipV="1">
              <a:off x="1566" y="1434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90862" name="Text Box 18"/>
            <p:cNvSpPr txBox="1">
              <a:spLocks noChangeArrowheads="1"/>
            </p:cNvSpPr>
            <p:nvPr/>
          </p:nvSpPr>
          <p:spPr bwMode="auto">
            <a:xfrm>
              <a:off x="2996" y="1796"/>
              <a:ext cx="28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hangingPunct="0"/>
              <a:r>
                <a:rPr lang="en-US" altLang="en-US"/>
                <a:t>F</a:t>
              </a:r>
              <a:r>
                <a:rPr lang="en-US" altLang="en-US" baseline="-25000"/>
                <a:t>h</a:t>
              </a:r>
              <a:endParaRPr lang="en-US" altLang="en-US"/>
            </a:p>
          </p:txBody>
        </p:sp>
        <p:sp>
          <p:nvSpPr>
            <p:cNvPr id="590863" name="Text Box 19"/>
            <p:cNvSpPr txBox="1">
              <a:spLocks noChangeArrowheads="1"/>
            </p:cNvSpPr>
            <p:nvPr/>
          </p:nvSpPr>
          <p:spPr bwMode="auto">
            <a:xfrm>
              <a:off x="2372" y="2564"/>
              <a:ext cx="28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hangingPunct="0"/>
              <a:r>
                <a:rPr lang="en-US" altLang="en-US"/>
                <a:t>F</a:t>
              </a:r>
              <a:r>
                <a:rPr lang="en-US" altLang="en-US" baseline="-25000"/>
                <a:t>p</a:t>
              </a:r>
              <a:endParaRPr lang="en-US" altLang="en-US"/>
            </a:p>
          </p:txBody>
        </p:sp>
      </p:grpSp>
      <p:sp>
        <p:nvSpPr>
          <p:cNvPr id="590865" name="Line 32"/>
          <p:cNvSpPr>
            <a:spLocks noChangeShapeType="1"/>
          </p:cNvSpPr>
          <p:nvPr/>
        </p:nvSpPr>
        <p:spPr bwMode="auto">
          <a:xfrm>
            <a:off x="3202633" y="3053407"/>
            <a:ext cx="649287" cy="71438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0866" name="Text Box 33"/>
          <p:cNvSpPr txBox="1">
            <a:spLocks noChangeArrowheads="1"/>
          </p:cNvSpPr>
          <p:nvPr/>
        </p:nvSpPr>
        <p:spPr bwMode="auto">
          <a:xfrm>
            <a:off x="3350270" y="2708920"/>
            <a:ext cx="2841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 dirty="0">
                <a:latin typeface="Symbol" panose="05050102010706020507" pitchFamily="18" charset="2"/>
              </a:rPr>
              <a:t>e</a:t>
            </a:r>
          </a:p>
        </p:txBody>
      </p:sp>
      <p:sp>
        <p:nvSpPr>
          <p:cNvPr id="590868" name="Rectangle 41"/>
          <p:cNvSpPr>
            <a:spLocks noChangeArrowheads="1"/>
          </p:cNvSpPr>
          <p:nvPr/>
        </p:nvSpPr>
        <p:spPr bwMode="auto">
          <a:xfrm>
            <a:off x="-1" y="5876925"/>
            <a:ext cx="60121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600" dirty="0">
                <a:latin typeface="+mn-lt"/>
              </a:rPr>
              <a:t>Blow, D. M. &amp; Crick, F. H. C. (1959). </a:t>
            </a:r>
            <a:r>
              <a:rPr lang="en-US" altLang="en-US" sz="1600" dirty="0" err="1">
                <a:latin typeface="+mn-lt"/>
              </a:rPr>
              <a:t>Acta</a:t>
            </a:r>
            <a:r>
              <a:rPr lang="en-US" altLang="en-US" sz="1600" dirty="0">
                <a:latin typeface="+mn-lt"/>
              </a:rPr>
              <a:t> </a:t>
            </a:r>
            <a:r>
              <a:rPr lang="en-US" altLang="en-US" sz="1600" dirty="0" err="1">
                <a:latin typeface="+mn-lt"/>
              </a:rPr>
              <a:t>Cryst</a:t>
            </a:r>
            <a:r>
              <a:rPr lang="en-US" altLang="en-US" sz="1600" dirty="0">
                <a:latin typeface="+mn-lt"/>
              </a:rPr>
              <a:t>. </a:t>
            </a:r>
            <a:r>
              <a:rPr lang="en-US" altLang="en-US" sz="1600" b="1" dirty="0">
                <a:latin typeface="+mn-lt"/>
              </a:rPr>
              <a:t>12</a:t>
            </a:r>
            <a:r>
              <a:rPr lang="en-US" altLang="en-US" sz="1600" dirty="0">
                <a:latin typeface="+mn-lt"/>
              </a:rPr>
              <a:t>, 794-802.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439519" y="801032"/>
            <a:ext cx="4249737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buFontTx/>
              <a:buAutoNum type="arabicPeriod"/>
            </a:pPr>
            <a:r>
              <a:rPr lang="en-US" altLang="en-US" sz="1800" dirty="0">
                <a:latin typeface="+mn-lt"/>
              </a:rPr>
              <a:t>Measurement errors in |F</a:t>
            </a:r>
            <a:r>
              <a:rPr lang="en-US" altLang="en-US" sz="1800" baseline="-25000" dirty="0">
                <a:latin typeface="+mn-lt"/>
              </a:rPr>
              <a:t>P</a:t>
            </a:r>
            <a:r>
              <a:rPr lang="en-US" altLang="en-US" sz="1800" dirty="0">
                <a:latin typeface="+mn-lt"/>
              </a:rPr>
              <a:t>|, |F</a:t>
            </a:r>
            <a:r>
              <a:rPr lang="en-US" altLang="en-US" sz="1800" baseline="-25000" dirty="0">
                <a:latin typeface="+mn-lt"/>
              </a:rPr>
              <a:t>PH</a:t>
            </a:r>
            <a:r>
              <a:rPr lang="en-US" altLang="en-US" sz="1800" dirty="0">
                <a:latin typeface="+mn-lt"/>
              </a:rPr>
              <a:t>|</a:t>
            </a:r>
          </a:p>
          <a:p>
            <a:pPr eaLnBrk="0" hangingPunct="0">
              <a:buFontTx/>
              <a:buAutoNum type="arabicPeriod"/>
            </a:pPr>
            <a:r>
              <a:rPr lang="en-US" altLang="en-US" sz="1800" dirty="0">
                <a:latin typeface="+mn-lt"/>
              </a:rPr>
              <a:t>Model of heavy atom substructure is incorrect (minor sites not included)</a:t>
            </a:r>
          </a:p>
          <a:p>
            <a:pPr eaLnBrk="0" hangingPunct="0">
              <a:buFontTx/>
              <a:buAutoNum type="arabicPeriod"/>
            </a:pPr>
            <a:r>
              <a:rPr lang="en-US" altLang="en-US" sz="1800" dirty="0">
                <a:latin typeface="+mn-lt"/>
              </a:rPr>
              <a:t>Native and heavy atom derivative crystal are not </a:t>
            </a:r>
            <a:r>
              <a:rPr lang="en-US" altLang="en-US" sz="1800" dirty="0" err="1">
                <a:latin typeface="+mn-lt"/>
              </a:rPr>
              <a:t>isomorphous</a:t>
            </a:r>
            <a:endParaRPr lang="en-US" altLang="en-US" sz="1800" dirty="0">
              <a:latin typeface="+mn-lt"/>
            </a:endParaRPr>
          </a:p>
          <a:p>
            <a:pPr eaLnBrk="0" hangingPunct="0"/>
            <a:r>
              <a:rPr lang="en-US" altLang="en-US" sz="1800" dirty="0">
                <a:latin typeface="Comic Sans MS" panose="030F0702030302020204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0371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800" dirty="0" smtClean="0">
                <a:latin typeface="+mn-lt"/>
              </a:rPr>
              <a:t>SIR Phase Probability Distribution</a:t>
            </a:r>
            <a:endParaRPr lang="en-US" altLang="en-US" sz="18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pic>
        <p:nvPicPr>
          <p:cNvPr id="601091" name="Picture 3" descr="SI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93775"/>
            <a:ext cx="459263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0109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51950"/>
              </p:ext>
            </p:extLst>
          </p:nvPr>
        </p:nvGraphicFramePr>
        <p:xfrm>
          <a:off x="5713412" y="2320802"/>
          <a:ext cx="2797175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2" name="Equation" r:id="rId5" imgW="736560" imgH="228600" progId="Equation.3">
                  <p:embed/>
                </p:oleObj>
              </mc:Choice>
              <mc:Fallback>
                <p:oleObj name="Equation" r:id="rId5" imgW="736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3412" y="2320802"/>
                        <a:ext cx="2797175" cy="72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83200" y="3212976"/>
            <a:ext cx="3657600" cy="1504950"/>
            <a:chOff x="3334" y="2251"/>
            <a:chExt cx="2304" cy="948"/>
          </a:xfrm>
        </p:grpSpPr>
        <p:pic>
          <p:nvPicPr>
            <p:cNvPr id="601094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4" y="2251"/>
              <a:ext cx="2304" cy="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1095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2341"/>
              <a:ext cx="228" cy="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1096" name="Rectangle 10"/>
            <p:cNvSpPr>
              <a:spLocks noChangeArrowheads="1"/>
            </p:cNvSpPr>
            <p:nvPr/>
          </p:nvSpPr>
          <p:spPr bwMode="auto">
            <a:xfrm>
              <a:off x="3696" y="2341"/>
              <a:ext cx="137" cy="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fr-FR" altLang="en-US" sz="1800">
                <a:latin typeface="Comic Sans MS" panose="030F0702030302020204" pitchFamily="66" charset="0"/>
              </a:endParaRPr>
            </a:p>
          </p:txBody>
        </p:sp>
        <p:pic>
          <p:nvPicPr>
            <p:cNvPr id="601097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2341"/>
              <a:ext cx="228" cy="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1098" name="Rectangle 12"/>
            <p:cNvSpPr>
              <a:spLocks noChangeArrowheads="1"/>
            </p:cNvSpPr>
            <p:nvPr/>
          </p:nvSpPr>
          <p:spPr bwMode="auto">
            <a:xfrm>
              <a:off x="5329" y="2341"/>
              <a:ext cx="137" cy="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fr-FR" altLang="en-US" sz="1800">
                <a:latin typeface="Comic Sans MS" panose="030F0702030302020204" pitchFamily="66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 Second Derivative Resolves </a:t>
            </a:r>
            <a:r>
              <a:rPr lang="en-US" altLang="en-US" dirty="0" smtClean="0"/>
              <a:t>the SIR Phase Ambiguity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pic>
        <p:nvPicPr>
          <p:cNvPr id="446467" name="Picture 3" descr="M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4740930" cy="404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242694" y="814631"/>
            <a:ext cx="3433762" cy="5710713"/>
            <a:chOff x="5242694" y="814631"/>
            <a:chExt cx="3433762" cy="5710713"/>
          </a:xfrm>
        </p:grpSpPr>
        <p:grpSp>
          <p:nvGrpSpPr>
            <p:cNvPr id="6" name="Group 3"/>
            <p:cNvGrpSpPr>
              <a:grpSpLocks noChangeAspect="1"/>
            </p:cNvGrpSpPr>
            <p:nvPr/>
          </p:nvGrpSpPr>
          <p:grpSpPr bwMode="auto">
            <a:xfrm>
              <a:off x="5353800" y="814631"/>
              <a:ext cx="3211551" cy="2743200"/>
              <a:chOff x="2208" y="1152"/>
              <a:chExt cx="3504" cy="2976"/>
            </a:xfrm>
          </p:grpSpPr>
          <p:sp>
            <p:nvSpPr>
              <p:cNvPr id="7" name="Line 4"/>
              <p:cNvSpPr>
                <a:spLocks noChangeShapeType="1"/>
              </p:cNvSpPr>
              <p:nvPr/>
            </p:nvSpPr>
            <p:spPr bwMode="auto">
              <a:xfrm>
                <a:off x="4080" y="1152"/>
                <a:ext cx="0" cy="29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2208" y="2544"/>
                <a:ext cx="31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" name="Oval 6"/>
              <p:cNvSpPr>
                <a:spLocks noChangeArrowheads="1"/>
              </p:cNvSpPr>
              <p:nvPr/>
            </p:nvSpPr>
            <p:spPr bwMode="auto">
              <a:xfrm>
                <a:off x="2928" y="1448"/>
                <a:ext cx="2344" cy="220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endParaRPr lang="fr-FR" altLang="en-US" sz="18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0" name="Oval 7"/>
              <p:cNvSpPr>
                <a:spLocks noChangeArrowheads="1"/>
              </p:cNvSpPr>
              <p:nvPr/>
            </p:nvSpPr>
            <p:spPr bwMode="auto">
              <a:xfrm>
                <a:off x="2352" y="1248"/>
                <a:ext cx="2832" cy="2736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endParaRPr lang="fr-FR" altLang="en-US" sz="18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1" name="Oval 8"/>
              <p:cNvSpPr>
                <a:spLocks noChangeArrowheads="1"/>
              </p:cNvSpPr>
              <p:nvPr/>
            </p:nvSpPr>
            <p:spPr bwMode="auto">
              <a:xfrm>
                <a:off x="3072" y="1584"/>
                <a:ext cx="2640" cy="2448"/>
              </a:xfrm>
              <a:prstGeom prst="ellips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0" hangingPunct="0"/>
                <a:endParaRPr lang="en-US" altLang="en-US">
                  <a:solidFill>
                    <a:srgbClr val="CC0000"/>
                  </a:solidFill>
                  <a:latin typeface="Times" panose="02020603050405020304" pitchFamily="18" charset="0"/>
                </a:endParaRPr>
              </a:p>
            </p:txBody>
          </p:sp>
          <p:sp>
            <p:nvSpPr>
              <p:cNvPr id="12" name="Line 9"/>
              <p:cNvSpPr>
                <a:spLocks noChangeShapeType="1"/>
              </p:cNvSpPr>
              <p:nvPr/>
            </p:nvSpPr>
            <p:spPr bwMode="auto">
              <a:xfrm flipV="1">
                <a:off x="3596" y="2544"/>
                <a:ext cx="480" cy="48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>
                <a:off x="4080" y="2544"/>
                <a:ext cx="240" cy="240"/>
              </a:xfrm>
              <a:prstGeom prst="line">
                <a:avLst/>
              </a:prstGeom>
              <a:noFill/>
              <a:ln w="28575">
                <a:solidFill>
                  <a:srgbClr val="CC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14" name="Group 13"/>
            <p:cNvGrpSpPr>
              <a:grpSpLocks noChangeAspect="1"/>
            </p:cNvGrpSpPr>
            <p:nvPr/>
          </p:nvGrpSpPr>
          <p:grpSpPr>
            <a:xfrm>
              <a:off x="5242694" y="3919304"/>
              <a:ext cx="3433762" cy="2606040"/>
              <a:chOff x="3078436" y="1557338"/>
              <a:chExt cx="5722937" cy="4343400"/>
            </a:xfrm>
          </p:grpSpPr>
          <p:grpSp>
            <p:nvGrpSpPr>
              <p:cNvPr id="15" name="Group 11"/>
              <p:cNvGrpSpPr>
                <a:grpSpLocks/>
              </p:cNvGrpSpPr>
              <p:nvPr/>
            </p:nvGrpSpPr>
            <p:grpSpPr bwMode="auto">
              <a:xfrm>
                <a:off x="4092848" y="1557338"/>
                <a:ext cx="4708525" cy="1247775"/>
                <a:chOff x="2800" y="1488"/>
                <a:chExt cx="2966" cy="786"/>
              </a:xfrm>
            </p:grpSpPr>
            <p:sp>
              <p:nvSpPr>
                <p:cNvPr id="44" name="Line 12"/>
                <p:cNvSpPr>
                  <a:spLocks noChangeShapeType="1"/>
                </p:cNvSpPr>
                <p:nvPr/>
              </p:nvSpPr>
              <p:spPr bwMode="auto">
                <a:xfrm>
                  <a:off x="2880" y="1947"/>
                  <a:ext cx="26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5" name="Line 13"/>
                <p:cNvSpPr>
                  <a:spLocks noChangeShapeType="1"/>
                </p:cNvSpPr>
                <p:nvPr/>
              </p:nvSpPr>
              <p:spPr bwMode="auto">
                <a:xfrm>
                  <a:off x="2880" y="180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6" name="Line 14"/>
                <p:cNvSpPr>
                  <a:spLocks noChangeShapeType="1"/>
                </p:cNvSpPr>
                <p:nvPr/>
              </p:nvSpPr>
              <p:spPr bwMode="auto">
                <a:xfrm>
                  <a:off x="3552" y="180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7" name="Line 15"/>
                <p:cNvSpPr>
                  <a:spLocks noChangeShapeType="1"/>
                </p:cNvSpPr>
                <p:nvPr/>
              </p:nvSpPr>
              <p:spPr bwMode="auto">
                <a:xfrm>
                  <a:off x="4224" y="180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8" name="Line 16"/>
                <p:cNvSpPr>
                  <a:spLocks noChangeShapeType="1"/>
                </p:cNvSpPr>
                <p:nvPr/>
              </p:nvSpPr>
              <p:spPr bwMode="auto">
                <a:xfrm>
                  <a:off x="4896" y="180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49" name="Line 17"/>
                <p:cNvSpPr>
                  <a:spLocks noChangeShapeType="1"/>
                </p:cNvSpPr>
                <p:nvPr/>
              </p:nvSpPr>
              <p:spPr bwMode="auto">
                <a:xfrm>
                  <a:off x="5568" y="180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800" y="2043"/>
                  <a:ext cx="24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hangingPunct="0"/>
                  <a:r>
                    <a:rPr lang="en-US" altLang="en-US" sz="1800">
                      <a:latin typeface="Times" panose="02020603050405020304" pitchFamily="18" charset="0"/>
                    </a:rPr>
                    <a:t>0°</a:t>
                  </a:r>
                </a:p>
              </p:txBody>
            </p:sp>
            <p:sp>
              <p:nvSpPr>
                <p:cNvPr id="51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376" y="2043"/>
                  <a:ext cx="39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hangingPunct="0"/>
                  <a:r>
                    <a:rPr lang="en-US" altLang="en-US" sz="1800">
                      <a:latin typeface="Times" panose="02020603050405020304" pitchFamily="18" charset="0"/>
                    </a:rPr>
                    <a:t>360°</a:t>
                  </a:r>
                </a:p>
              </p:txBody>
            </p:sp>
            <p:grpSp>
              <p:nvGrpSpPr>
                <p:cNvPr id="52" name="Group 20"/>
                <p:cNvGrpSpPr>
                  <a:grpSpLocks/>
                </p:cNvGrpSpPr>
                <p:nvPr/>
              </p:nvGrpSpPr>
              <p:grpSpPr bwMode="auto">
                <a:xfrm>
                  <a:off x="3290" y="1488"/>
                  <a:ext cx="134" cy="459"/>
                  <a:chOff x="3290" y="1845"/>
                  <a:chExt cx="134" cy="459"/>
                </a:xfrm>
              </p:grpSpPr>
              <p:sp>
                <p:nvSpPr>
                  <p:cNvPr id="56" name="Freeform 21"/>
                  <p:cNvSpPr>
                    <a:spLocks/>
                  </p:cNvSpPr>
                  <p:nvPr/>
                </p:nvSpPr>
                <p:spPr bwMode="auto">
                  <a:xfrm>
                    <a:off x="3290" y="1845"/>
                    <a:ext cx="49" cy="459"/>
                  </a:xfrm>
                  <a:custGeom>
                    <a:avLst/>
                    <a:gdLst>
                      <a:gd name="T0" fmla="*/ 98 w 98"/>
                      <a:gd name="T1" fmla="*/ 0 h 457"/>
                      <a:gd name="T2" fmla="*/ 32 w 98"/>
                      <a:gd name="T3" fmla="*/ 220 h 457"/>
                      <a:gd name="T4" fmla="*/ 0 w 98"/>
                      <a:gd name="T5" fmla="*/ 457 h 457"/>
                      <a:gd name="T6" fmla="*/ 0 60000 65536"/>
                      <a:gd name="T7" fmla="*/ 0 60000 65536"/>
                      <a:gd name="T8" fmla="*/ 0 60000 65536"/>
                      <a:gd name="T9" fmla="*/ 0 w 98"/>
                      <a:gd name="T10" fmla="*/ 0 h 457"/>
                      <a:gd name="T11" fmla="*/ 98 w 98"/>
                      <a:gd name="T12" fmla="*/ 457 h 45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8" h="457">
                        <a:moveTo>
                          <a:pt x="98" y="0"/>
                        </a:moveTo>
                        <a:cubicBezTo>
                          <a:pt x="32" y="20"/>
                          <a:pt x="38" y="160"/>
                          <a:pt x="32" y="220"/>
                        </a:cubicBezTo>
                        <a:cubicBezTo>
                          <a:pt x="27" y="318"/>
                          <a:pt x="37" y="377"/>
                          <a:pt x="0" y="457"/>
                        </a:cubicBezTo>
                      </a:path>
                    </a:pathLst>
                  </a:custGeom>
                  <a:noFill/>
                  <a:ln w="28575" cmpd="sng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7" name="Freeform 22"/>
                  <p:cNvSpPr>
                    <a:spLocks/>
                  </p:cNvSpPr>
                  <p:nvPr/>
                </p:nvSpPr>
                <p:spPr bwMode="auto">
                  <a:xfrm flipH="1">
                    <a:off x="3328" y="1845"/>
                    <a:ext cx="96" cy="459"/>
                  </a:xfrm>
                  <a:custGeom>
                    <a:avLst/>
                    <a:gdLst>
                      <a:gd name="T0" fmla="*/ 98 w 98"/>
                      <a:gd name="T1" fmla="*/ 0 h 457"/>
                      <a:gd name="T2" fmla="*/ 32 w 98"/>
                      <a:gd name="T3" fmla="*/ 220 h 457"/>
                      <a:gd name="T4" fmla="*/ 0 w 98"/>
                      <a:gd name="T5" fmla="*/ 457 h 457"/>
                      <a:gd name="T6" fmla="*/ 0 60000 65536"/>
                      <a:gd name="T7" fmla="*/ 0 60000 65536"/>
                      <a:gd name="T8" fmla="*/ 0 60000 65536"/>
                      <a:gd name="T9" fmla="*/ 0 w 98"/>
                      <a:gd name="T10" fmla="*/ 0 h 457"/>
                      <a:gd name="T11" fmla="*/ 98 w 98"/>
                      <a:gd name="T12" fmla="*/ 457 h 45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8" h="457">
                        <a:moveTo>
                          <a:pt x="98" y="0"/>
                        </a:moveTo>
                        <a:cubicBezTo>
                          <a:pt x="32" y="20"/>
                          <a:pt x="38" y="160"/>
                          <a:pt x="32" y="220"/>
                        </a:cubicBezTo>
                        <a:cubicBezTo>
                          <a:pt x="27" y="318"/>
                          <a:pt x="37" y="377"/>
                          <a:pt x="0" y="457"/>
                        </a:cubicBezTo>
                      </a:path>
                    </a:pathLst>
                  </a:custGeom>
                  <a:noFill/>
                  <a:ln w="28575" cmpd="sng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3" name="Group 23"/>
                <p:cNvGrpSpPr>
                  <a:grpSpLocks/>
                </p:cNvGrpSpPr>
                <p:nvPr/>
              </p:nvGrpSpPr>
              <p:grpSpPr bwMode="auto">
                <a:xfrm>
                  <a:off x="5338" y="1488"/>
                  <a:ext cx="134" cy="459"/>
                  <a:chOff x="3290" y="1845"/>
                  <a:chExt cx="134" cy="459"/>
                </a:xfrm>
              </p:grpSpPr>
              <p:sp>
                <p:nvSpPr>
                  <p:cNvPr id="54" name="Freeform 24"/>
                  <p:cNvSpPr>
                    <a:spLocks/>
                  </p:cNvSpPr>
                  <p:nvPr/>
                </p:nvSpPr>
                <p:spPr bwMode="auto">
                  <a:xfrm>
                    <a:off x="3290" y="1845"/>
                    <a:ext cx="49" cy="459"/>
                  </a:xfrm>
                  <a:custGeom>
                    <a:avLst/>
                    <a:gdLst>
                      <a:gd name="T0" fmla="*/ 98 w 98"/>
                      <a:gd name="T1" fmla="*/ 0 h 457"/>
                      <a:gd name="T2" fmla="*/ 32 w 98"/>
                      <a:gd name="T3" fmla="*/ 220 h 457"/>
                      <a:gd name="T4" fmla="*/ 0 w 98"/>
                      <a:gd name="T5" fmla="*/ 457 h 457"/>
                      <a:gd name="T6" fmla="*/ 0 60000 65536"/>
                      <a:gd name="T7" fmla="*/ 0 60000 65536"/>
                      <a:gd name="T8" fmla="*/ 0 60000 65536"/>
                      <a:gd name="T9" fmla="*/ 0 w 98"/>
                      <a:gd name="T10" fmla="*/ 0 h 457"/>
                      <a:gd name="T11" fmla="*/ 98 w 98"/>
                      <a:gd name="T12" fmla="*/ 457 h 45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8" h="457">
                        <a:moveTo>
                          <a:pt x="98" y="0"/>
                        </a:moveTo>
                        <a:cubicBezTo>
                          <a:pt x="32" y="20"/>
                          <a:pt x="38" y="160"/>
                          <a:pt x="32" y="220"/>
                        </a:cubicBezTo>
                        <a:cubicBezTo>
                          <a:pt x="27" y="318"/>
                          <a:pt x="37" y="377"/>
                          <a:pt x="0" y="457"/>
                        </a:cubicBezTo>
                      </a:path>
                    </a:pathLst>
                  </a:custGeom>
                  <a:noFill/>
                  <a:ln w="28575" cmpd="sng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5" name="Freeform 25"/>
                  <p:cNvSpPr>
                    <a:spLocks/>
                  </p:cNvSpPr>
                  <p:nvPr/>
                </p:nvSpPr>
                <p:spPr bwMode="auto">
                  <a:xfrm flipH="1">
                    <a:off x="3328" y="1845"/>
                    <a:ext cx="96" cy="459"/>
                  </a:xfrm>
                  <a:custGeom>
                    <a:avLst/>
                    <a:gdLst>
                      <a:gd name="T0" fmla="*/ 98 w 98"/>
                      <a:gd name="T1" fmla="*/ 0 h 457"/>
                      <a:gd name="T2" fmla="*/ 32 w 98"/>
                      <a:gd name="T3" fmla="*/ 220 h 457"/>
                      <a:gd name="T4" fmla="*/ 0 w 98"/>
                      <a:gd name="T5" fmla="*/ 457 h 457"/>
                      <a:gd name="T6" fmla="*/ 0 60000 65536"/>
                      <a:gd name="T7" fmla="*/ 0 60000 65536"/>
                      <a:gd name="T8" fmla="*/ 0 60000 65536"/>
                      <a:gd name="T9" fmla="*/ 0 w 98"/>
                      <a:gd name="T10" fmla="*/ 0 h 457"/>
                      <a:gd name="T11" fmla="*/ 98 w 98"/>
                      <a:gd name="T12" fmla="*/ 457 h 45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8" h="457">
                        <a:moveTo>
                          <a:pt x="98" y="0"/>
                        </a:moveTo>
                        <a:cubicBezTo>
                          <a:pt x="32" y="20"/>
                          <a:pt x="38" y="160"/>
                          <a:pt x="32" y="220"/>
                        </a:cubicBezTo>
                        <a:cubicBezTo>
                          <a:pt x="27" y="318"/>
                          <a:pt x="37" y="377"/>
                          <a:pt x="0" y="457"/>
                        </a:cubicBezTo>
                      </a:path>
                    </a:pathLst>
                  </a:custGeom>
                  <a:noFill/>
                  <a:ln w="28575" cmpd="sng">
                    <a:solidFill>
                      <a:schemeClr val="accent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6" name="Group 26"/>
              <p:cNvGrpSpPr>
                <a:grpSpLocks/>
              </p:cNvGrpSpPr>
              <p:nvPr/>
            </p:nvGrpSpPr>
            <p:grpSpPr bwMode="auto">
              <a:xfrm>
                <a:off x="4083323" y="3128963"/>
                <a:ext cx="4708525" cy="1247775"/>
                <a:chOff x="2794" y="2478"/>
                <a:chExt cx="2966" cy="786"/>
              </a:xfrm>
            </p:grpSpPr>
            <p:sp>
              <p:nvSpPr>
                <p:cNvPr id="30" name="Line 27"/>
                <p:cNvSpPr>
                  <a:spLocks noChangeShapeType="1"/>
                </p:cNvSpPr>
                <p:nvPr/>
              </p:nvSpPr>
              <p:spPr bwMode="auto">
                <a:xfrm>
                  <a:off x="2874" y="2937"/>
                  <a:ext cx="26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" name="Line 28"/>
                <p:cNvSpPr>
                  <a:spLocks noChangeShapeType="1"/>
                </p:cNvSpPr>
                <p:nvPr/>
              </p:nvSpPr>
              <p:spPr bwMode="auto">
                <a:xfrm>
                  <a:off x="2874" y="279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2" name="Line 29"/>
                <p:cNvSpPr>
                  <a:spLocks noChangeShapeType="1"/>
                </p:cNvSpPr>
                <p:nvPr/>
              </p:nvSpPr>
              <p:spPr bwMode="auto">
                <a:xfrm>
                  <a:off x="3546" y="279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3" name="Line 30"/>
                <p:cNvSpPr>
                  <a:spLocks noChangeShapeType="1"/>
                </p:cNvSpPr>
                <p:nvPr/>
              </p:nvSpPr>
              <p:spPr bwMode="auto">
                <a:xfrm>
                  <a:off x="4218" y="279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4" name="Line 31"/>
                <p:cNvSpPr>
                  <a:spLocks noChangeShapeType="1"/>
                </p:cNvSpPr>
                <p:nvPr/>
              </p:nvSpPr>
              <p:spPr bwMode="auto">
                <a:xfrm>
                  <a:off x="4890" y="279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5" name="Line 32"/>
                <p:cNvSpPr>
                  <a:spLocks noChangeShapeType="1"/>
                </p:cNvSpPr>
                <p:nvPr/>
              </p:nvSpPr>
              <p:spPr bwMode="auto">
                <a:xfrm>
                  <a:off x="5562" y="279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6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2794" y="3033"/>
                  <a:ext cx="24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hangingPunct="0"/>
                  <a:r>
                    <a:rPr lang="en-US" altLang="en-US" sz="1800">
                      <a:latin typeface="Times" panose="02020603050405020304" pitchFamily="18" charset="0"/>
                    </a:rPr>
                    <a:t>0°</a:t>
                  </a:r>
                </a:p>
              </p:txBody>
            </p:sp>
            <p:sp>
              <p:nvSpPr>
                <p:cNvPr id="37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5370" y="3033"/>
                  <a:ext cx="39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hangingPunct="0"/>
                  <a:r>
                    <a:rPr lang="en-US" altLang="en-US" sz="1800">
                      <a:latin typeface="Times" panose="02020603050405020304" pitchFamily="18" charset="0"/>
                    </a:rPr>
                    <a:t>360°</a:t>
                  </a:r>
                </a:p>
              </p:txBody>
            </p:sp>
            <p:grpSp>
              <p:nvGrpSpPr>
                <p:cNvPr id="38" name="Group 35"/>
                <p:cNvGrpSpPr>
                  <a:grpSpLocks/>
                </p:cNvGrpSpPr>
                <p:nvPr/>
              </p:nvGrpSpPr>
              <p:grpSpPr bwMode="auto">
                <a:xfrm>
                  <a:off x="3284" y="2478"/>
                  <a:ext cx="134" cy="459"/>
                  <a:chOff x="3290" y="1845"/>
                  <a:chExt cx="134" cy="459"/>
                </a:xfrm>
              </p:grpSpPr>
              <p:sp>
                <p:nvSpPr>
                  <p:cNvPr id="42" name="Freeform 36"/>
                  <p:cNvSpPr>
                    <a:spLocks/>
                  </p:cNvSpPr>
                  <p:nvPr/>
                </p:nvSpPr>
                <p:spPr bwMode="auto">
                  <a:xfrm>
                    <a:off x="3290" y="1845"/>
                    <a:ext cx="49" cy="459"/>
                  </a:xfrm>
                  <a:custGeom>
                    <a:avLst/>
                    <a:gdLst>
                      <a:gd name="T0" fmla="*/ 98 w 98"/>
                      <a:gd name="T1" fmla="*/ 0 h 457"/>
                      <a:gd name="T2" fmla="*/ 32 w 98"/>
                      <a:gd name="T3" fmla="*/ 220 h 457"/>
                      <a:gd name="T4" fmla="*/ 0 w 98"/>
                      <a:gd name="T5" fmla="*/ 457 h 457"/>
                      <a:gd name="T6" fmla="*/ 0 60000 65536"/>
                      <a:gd name="T7" fmla="*/ 0 60000 65536"/>
                      <a:gd name="T8" fmla="*/ 0 60000 65536"/>
                      <a:gd name="T9" fmla="*/ 0 w 98"/>
                      <a:gd name="T10" fmla="*/ 0 h 457"/>
                      <a:gd name="T11" fmla="*/ 98 w 98"/>
                      <a:gd name="T12" fmla="*/ 457 h 45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8" h="457">
                        <a:moveTo>
                          <a:pt x="98" y="0"/>
                        </a:moveTo>
                        <a:cubicBezTo>
                          <a:pt x="32" y="20"/>
                          <a:pt x="38" y="160"/>
                          <a:pt x="32" y="220"/>
                        </a:cubicBezTo>
                        <a:cubicBezTo>
                          <a:pt x="27" y="318"/>
                          <a:pt x="37" y="377"/>
                          <a:pt x="0" y="457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CC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3" name="Freeform 37"/>
                  <p:cNvSpPr>
                    <a:spLocks/>
                  </p:cNvSpPr>
                  <p:nvPr/>
                </p:nvSpPr>
                <p:spPr bwMode="auto">
                  <a:xfrm flipH="1">
                    <a:off x="3328" y="1845"/>
                    <a:ext cx="96" cy="459"/>
                  </a:xfrm>
                  <a:custGeom>
                    <a:avLst/>
                    <a:gdLst>
                      <a:gd name="T0" fmla="*/ 98 w 98"/>
                      <a:gd name="T1" fmla="*/ 0 h 457"/>
                      <a:gd name="T2" fmla="*/ 32 w 98"/>
                      <a:gd name="T3" fmla="*/ 220 h 457"/>
                      <a:gd name="T4" fmla="*/ 0 w 98"/>
                      <a:gd name="T5" fmla="*/ 457 h 457"/>
                      <a:gd name="T6" fmla="*/ 0 60000 65536"/>
                      <a:gd name="T7" fmla="*/ 0 60000 65536"/>
                      <a:gd name="T8" fmla="*/ 0 60000 65536"/>
                      <a:gd name="T9" fmla="*/ 0 w 98"/>
                      <a:gd name="T10" fmla="*/ 0 h 457"/>
                      <a:gd name="T11" fmla="*/ 98 w 98"/>
                      <a:gd name="T12" fmla="*/ 457 h 45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8" h="457">
                        <a:moveTo>
                          <a:pt x="98" y="0"/>
                        </a:moveTo>
                        <a:cubicBezTo>
                          <a:pt x="32" y="20"/>
                          <a:pt x="38" y="160"/>
                          <a:pt x="32" y="220"/>
                        </a:cubicBezTo>
                        <a:cubicBezTo>
                          <a:pt x="27" y="318"/>
                          <a:pt x="37" y="377"/>
                          <a:pt x="0" y="457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CC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9" name="Group 38"/>
                <p:cNvGrpSpPr>
                  <a:grpSpLocks/>
                </p:cNvGrpSpPr>
                <p:nvPr/>
              </p:nvGrpSpPr>
              <p:grpSpPr bwMode="auto">
                <a:xfrm>
                  <a:off x="4378" y="2478"/>
                  <a:ext cx="134" cy="459"/>
                  <a:chOff x="3290" y="1845"/>
                  <a:chExt cx="134" cy="459"/>
                </a:xfrm>
              </p:grpSpPr>
              <p:sp>
                <p:nvSpPr>
                  <p:cNvPr id="40" name="Freeform 39"/>
                  <p:cNvSpPr>
                    <a:spLocks/>
                  </p:cNvSpPr>
                  <p:nvPr/>
                </p:nvSpPr>
                <p:spPr bwMode="auto">
                  <a:xfrm>
                    <a:off x="3290" y="1845"/>
                    <a:ext cx="49" cy="459"/>
                  </a:xfrm>
                  <a:custGeom>
                    <a:avLst/>
                    <a:gdLst>
                      <a:gd name="T0" fmla="*/ 98 w 98"/>
                      <a:gd name="T1" fmla="*/ 0 h 457"/>
                      <a:gd name="T2" fmla="*/ 32 w 98"/>
                      <a:gd name="T3" fmla="*/ 220 h 457"/>
                      <a:gd name="T4" fmla="*/ 0 w 98"/>
                      <a:gd name="T5" fmla="*/ 457 h 457"/>
                      <a:gd name="T6" fmla="*/ 0 60000 65536"/>
                      <a:gd name="T7" fmla="*/ 0 60000 65536"/>
                      <a:gd name="T8" fmla="*/ 0 60000 65536"/>
                      <a:gd name="T9" fmla="*/ 0 w 98"/>
                      <a:gd name="T10" fmla="*/ 0 h 457"/>
                      <a:gd name="T11" fmla="*/ 98 w 98"/>
                      <a:gd name="T12" fmla="*/ 457 h 45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8" h="457">
                        <a:moveTo>
                          <a:pt x="98" y="0"/>
                        </a:moveTo>
                        <a:cubicBezTo>
                          <a:pt x="32" y="20"/>
                          <a:pt x="38" y="160"/>
                          <a:pt x="32" y="220"/>
                        </a:cubicBezTo>
                        <a:cubicBezTo>
                          <a:pt x="27" y="318"/>
                          <a:pt x="37" y="377"/>
                          <a:pt x="0" y="457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CC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41" name="Freeform 40"/>
                  <p:cNvSpPr>
                    <a:spLocks/>
                  </p:cNvSpPr>
                  <p:nvPr/>
                </p:nvSpPr>
                <p:spPr bwMode="auto">
                  <a:xfrm flipH="1">
                    <a:off x="3328" y="1845"/>
                    <a:ext cx="96" cy="459"/>
                  </a:xfrm>
                  <a:custGeom>
                    <a:avLst/>
                    <a:gdLst>
                      <a:gd name="T0" fmla="*/ 98 w 98"/>
                      <a:gd name="T1" fmla="*/ 0 h 457"/>
                      <a:gd name="T2" fmla="*/ 32 w 98"/>
                      <a:gd name="T3" fmla="*/ 220 h 457"/>
                      <a:gd name="T4" fmla="*/ 0 w 98"/>
                      <a:gd name="T5" fmla="*/ 457 h 457"/>
                      <a:gd name="T6" fmla="*/ 0 60000 65536"/>
                      <a:gd name="T7" fmla="*/ 0 60000 65536"/>
                      <a:gd name="T8" fmla="*/ 0 60000 65536"/>
                      <a:gd name="T9" fmla="*/ 0 w 98"/>
                      <a:gd name="T10" fmla="*/ 0 h 457"/>
                      <a:gd name="T11" fmla="*/ 98 w 98"/>
                      <a:gd name="T12" fmla="*/ 457 h 45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8" h="457">
                        <a:moveTo>
                          <a:pt x="98" y="0"/>
                        </a:moveTo>
                        <a:cubicBezTo>
                          <a:pt x="32" y="20"/>
                          <a:pt x="38" y="160"/>
                          <a:pt x="32" y="220"/>
                        </a:cubicBezTo>
                        <a:cubicBezTo>
                          <a:pt x="27" y="318"/>
                          <a:pt x="37" y="377"/>
                          <a:pt x="0" y="457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CC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7" name="Group 41"/>
              <p:cNvGrpSpPr>
                <a:grpSpLocks/>
              </p:cNvGrpSpPr>
              <p:nvPr/>
            </p:nvGrpSpPr>
            <p:grpSpPr bwMode="auto">
              <a:xfrm>
                <a:off x="3078436" y="4652963"/>
                <a:ext cx="5703888" cy="1247775"/>
                <a:chOff x="2161" y="3438"/>
                <a:chExt cx="3593" cy="786"/>
              </a:xfrm>
            </p:grpSpPr>
            <p:sp>
              <p:nvSpPr>
                <p:cNvPr id="18" name="Line 42"/>
                <p:cNvSpPr>
                  <a:spLocks noChangeShapeType="1"/>
                </p:cNvSpPr>
                <p:nvPr/>
              </p:nvSpPr>
              <p:spPr bwMode="auto">
                <a:xfrm>
                  <a:off x="2868" y="3897"/>
                  <a:ext cx="26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9" name="Line 43"/>
                <p:cNvSpPr>
                  <a:spLocks noChangeShapeType="1"/>
                </p:cNvSpPr>
                <p:nvPr/>
              </p:nvSpPr>
              <p:spPr bwMode="auto">
                <a:xfrm>
                  <a:off x="2868" y="375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0" name="Line 44"/>
                <p:cNvSpPr>
                  <a:spLocks noChangeShapeType="1"/>
                </p:cNvSpPr>
                <p:nvPr/>
              </p:nvSpPr>
              <p:spPr bwMode="auto">
                <a:xfrm>
                  <a:off x="3540" y="375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1" name="Line 45"/>
                <p:cNvSpPr>
                  <a:spLocks noChangeShapeType="1"/>
                </p:cNvSpPr>
                <p:nvPr/>
              </p:nvSpPr>
              <p:spPr bwMode="auto">
                <a:xfrm>
                  <a:off x="4212" y="375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2" name="Line 46"/>
                <p:cNvSpPr>
                  <a:spLocks noChangeShapeType="1"/>
                </p:cNvSpPr>
                <p:nvPr/>
              </p:nvSpPr>
              <p:spPr bwMode="auto">
                <a:xfrm>
                  <a:off x="4884" y="375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3" name="Line 47"/>
                <p:cNvSpPr>
                  <a:spLocks noChangeShapeType="1"/>
                </p:cNvSpPr>
                <p:nvPr/>
              </p:nvSpPr>
              <p:spPr bwMode="auto">
                <a:xfrm>
                  <a:off x="5556" y="3753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4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2788" y="3993"/>
                  <a:ext cx="24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hangingPunct="0"/>
                  <a:r>
                    <a:rPr lang="en-US" altLang="en-US" sz="1800">
                      <a:latin typeface="Times" panose="02020603050405020304" pitchFamily="18" charset="0"/>
                    </a:rPr>
                    <a:t>0°</a:t>
                  </a:r>
                </a:p>
              </p:txBody>
            </p:sp>
            <p:sp>
              <p:nvSpPr>
                <p:cNvPr id="25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5364" y="3993"/>
                  <a:ext cx="39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hangingPunct="0"/>
                  <a:r>
                    <a:rPr lang="en-US" altLang="en-US" sz="1800">
                      <a:latin typeface="Times" panose="02020603050405020304" pitchFamily="18" charset="0"/>
                    </a:rPr>
                    <a:t>360°</a:t>
                  </a:r>
                </a:p>
              </p:txBody>
            </p:sp>
            <p:grpSp>
              <p:nvGrpSpPr>
                <p:cNvPr id="26" name="Group 50"/>
                <p:cNvGrpSpPr>
                  <a:grpSpLocks/>
                </p:cNvGrpSpPr>
                <p:nvPr/>
              </p:nvGrpSpPr>
              <p:grpSpPr bwMode="auto">
                <a:xfrm>
                  <a:off x="3278" y="3438"/>
                  <a:ext cx="134" cy="459"/>
                  <a:chOff x="3290" y="1845"/>
                  <a:chExt cx="134" cy="459"/>
                </a:xfrm>
              </p:grpSpPr>
              <p:sp>
                <p:nvSpPr>
                  <p:cNvPr id="28" name="Freeform 51"/>
                  <p:cNvSpPr>
                    <a:spLocks/>
                  </p:cNvSpPr>
                  <p:nvPr/>
                </p:nvSpPr>
                <p:spPr bwMode="auto">
                  <a:xfrm>
                    <a:off x="3290" y="1845"/>
                    <a:ext cx="49" cy="459"/>
                  </a:xfrm>
                  <a:custGeom>
                    <a:avLst/>
                    <a:gdLst>
                      <a:gd name="T0" fmla="*/ 98 w 98"/>
                      <a:gd name="T1" fmla="*/ 0 h 457"/>
                      <a:gd name="T2" fmla="*/ 32 w 98"/>
                      <a:gd name="T3" fmla="*/ 220 h 457"/>
                      <a:gd name="T4" fmla="*/ 0 w 98"/>
                      <a:gd name="T5" fmla="*/ 457 h 457"/>
                      <a:gd name="T6" fmla="*/ 0 60000 65536"/>
                      <a:gd name="T7" fmla="*/ 0 60000 65536"/>
                      <a:gd name="T8" fmla="*/ 0 60000 65536"/>
                      <a:gd name="T9" fmla="*/ 0 w 98"/>
                      <a:gd name="T10" fmla="*/ 0 h 457"/>
                      <a:gd name="T11" fmla="*/ 98 w 98"/>
                      <a:gd name="T12" fmla="*/ 457 h 45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8" h="457">
                        <a:moveTo>
                          <a:pt x="98" y="0"/>
                        </a:moveTo>
                        <a:cubicBezTo>
                          <a:pt x="32" y="20"/>
                          <a:pt x="38" y="160"/>
                          <a:pt x="32" y="220"/>
                        </a:cubicBezTo>
                        <a:cubicBezTo>
                          <a:pt x="27" y="318"/>
                          <a:pt x="37" y="377"/>
                          <a:pt x="0" y="457"/>
                        </a:cubicBezTo>
                      </a:path>
                    </a:pathLst>
                  </a:custGeom>
                  <a:noFill/>
                  <a:ln w="28575" cmpd="sng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29" name="Freeform 52"/>
                  <p:cNvSpPr>
                    <a:spLocks/>
                  </p:cNvSpPr>
                  <p:nvPr/>
                </p:nvSpPr>
                <p:spPr bwMode="auto">
                  <a:xfrm flipH="1">
                    <a:off x="3328" y="1845"/>
                    <a:ext cx="96" cy="459"/>
                  </a:xfrm>
                  <a:custGeom>
                    <a:avLst/>
                    <a:gdLst>
                      <a:gd name="T0" fmla="*/ 98 w 98"/>
                      <a:gd name="T1" fmla="*/ 0 h 457"/>
                      <a:gd name="T2" fmla="*/ 32 w 98"/>
                      <a:gd name="T3" fmla="*/ 220 h 457"/>
                      <a:gd name="T4" fmla="*/ 0 w 98"/>
                      <a:gd name="T5" fmla="*/ 457 h 457"/>
                      <a:gd name="T6" fmla="*/ 0 60000 65536"/>
                      <a:gd name="T7" fmla="*/ 0 60000 65536"/>
                      <a:gd name="T8" fmla="*/ 0 60000 65536"/>
                      <a:gd name="T9" fmla="*/ 0 w 98"/>
                      <a:gd name="T10" fmla="*/ 0 h 457"/>
                      <a:gd name="T11" fmla="*/ 98 w 98"/>
                      <a:gd name="T12" fmla="*/ 457 h 457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98" h="457">
                        <a:moveTo>
                          <a:pt x="98" y="0"/>
                        </a:moveTo>
                        <a:cubicBezTo>
                          <a:pt x="32" y="20"/>
                          <a:pt x="38" y="160"/>
                          <a:pt x="32" y="220"/>
                        </a:cubicBezTo>
                        <a:cubicBezTo>
                          <a:pt x="27" y="318"/>
                          <a:pt x="37" y="377"/>
                          <a:pt x="0" y="457"/>
                        </a:cubicBezTo>
                      </a:path>
                    </a:pathLst>
                  </a:custGeom>
                  <a:noFill/>
                  <a:ln w="28575" cmpd="sng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27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2161" y="3686"/>
                  <a:ext cx="672" cy="3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0" hangingPunct="0"/>
                  <a:r>
                    <a:rPr lang="en-US" altLang="en-US" sz="1600" dirty="0">
                      <a:latin typeface="Times" panose="02020603050405020304" pitchFamily="18" charset="0"/>
                    </a:rPr>
                    <a:t>JPDF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139" name="Group 49"/>
          <p:cNvGrpSpPr>
            <a:grpSpLocks/>
          </p:cNvGrpSpPr>
          <p:nvPr/>
        </p:nvGrpSpPr>
        <p:grpSpPr bwMode="auto">
          <a:xfrm>
            <a:off x="322263" y="836613"/>
            <a:ext cx="8459787" cy="2582862"/>
            <a:chOff x="203" y="1248"/>
            <a:chExt cx="5329" cy="1627"/>
          </a:xfrm>
        </p:grpSpPr>
        <p:grpSp>
          <p:nvGrpSpPr>
            <p:cNvPr id="603140" name="Group 4"/>
            <p:cNvGrpSpPr>
              <a:grpSpLocks/>
            </p:cNvGrpSpPr>
            <p:nvPr/>
          </p:nvGrpSpPr>
          <p:grpSpPr bwMode="auto">
            <a:xfrm>
              <a:off x="3470" y="1248"/>
              <a:ext cx="2062" cy="1456"/>
              <a:chOff x="3120" y="527"/>
              <a:chExt cx="2062" cy="1456"/>
            </a:xfrm>
          </p:grpSpPr>
          <p:grpSp>
            <p:nvGrpSpPr>
              <p:cNvPr id="603141" name="Group 5"/>
              <p:cNvGrpSpPr>
                <a:grpSpLocks/>
              </p:cNvGrpSpPr>
              <p:nvPr/>
            </p:nvGrpSpPr>
            <p:grpSpPr bwMode="auto">
              <a:xfrm>
                <a:off x="3120" y="1007"/>
                <a:ext cx="1008" cy="976"/>
                <a:chOff x="3168" y="1008"/>
                <a:chExt cx="1008" cy="976"/>
              </a:xfrm>
            </p:grpSpPr>
            <p:sp>
              <p:nvSpPr>
                <p:cNvPr id="603142" name="Oval 6" descr="25%"/>
                <p:cNvSpPr>
                  <a:spLocks noChangeArrowheads="1"/>
                </p:cNvSpPr>
                <p:nvPr/>
              </p:nvSpPr>
              <p:spPr bwMode="auto">
                <a:xfrm>
                  <a:off x="3168" y="1008"/>
                  <a:ext cx="1008" cy="976"/>
                </a:xfrm>
                <a:prstGeom prst="ellipse">
                  <a:avLst/>
                </a:prstGeom>
                <a:pattFill prst="pct25">
                  <a:fgClr>
                    <a:srgbClr val="969696"/>
                  </a:fgClr>
                  <a:bgClr>
                    <a:srgbClr val="FFFFFF"/>
                  </a:bgClr>
                </a:patt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/>
                  <a:endParaRPr lang="fr-FR" altLang="en-US" sz="180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603143" name="Oval 7"/>
                <p:cNvSpPr>
                  <a:spLocks noChangeArrowheads="1"/>
                </p:cNvSpPr>
                <p:nvPr/>
              </p:nvSpPr>
              <p:spPr bwMode="auto">
                <a:xfrm>
                  <a:off x="3264" y="1104"/>
                  <a:ext cx="816" cy="768"/>
                </a:xfrm>
                <a:prstGeom prst="ellips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/>
                  <a:endParaRPr lang="fr-FR" altLang="en-US" sz="180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603144" name="Oval 8"/>
                <p:cNvSpPr>
                  <a:spLocks noChangeArrowheads="1"/>
                </p:cNvSpPr>
                <p:nvPr/>
              </p:nvSpPr>
              <p:spPr bwMode="auto">
                <a:xfrm>
                  <a:off x="3264" y="1104"/>
                  <a:ext cx="816" cy="768"/>
                </a:xfrm>
                <a:prstGeom prst="ellipse">
                  <a:avLst/>
                </a:prstGeom>
                <a:noFill/>
                <a:ln w="76200">
                  <a:solidFill>
                    <a:srgbClr val="292929">
                      <a:alpha val="50195"/>
                    </a:srgb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/>
                  <a:endParaRPr lang="fr-FR" altLang="en-US" sz="180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603145" name="Oval 9"/>
                <p:cNvSpPr>
                  <a:spLocks noChangeArrowheads="1"/>
                </p:cNvSpPr>
                <p:nvPr/>
              </p:nvSpPr>
              <p:spPr bwMode="auto">
                <a:xfrm>
                  <a:off x="3360" y="1168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ap="rnd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/>
                  <a:endParaRPr lang="fr-FR" altLang="en-US" sz="1800">
                    <a:latin typeface="Comic Sans MS" panose="030F0702030302020204" pitchFamily="66" charset="0"/>
                  </a:endParaRPr>
                </a:p>
              </p:txBody>
            </p:sp>
          </p:grpSp>
          <p:grpSp>
            <p:nvGrpSpPr>
              <p:cNvPr id="603146" name="Group 10"/>
              <p:cNvGrpSpPr>
                <a:grpSpLocks/>
              </p:cNvGrpSpPr>
              <p:nvPr/>
            </p:nvGrpSpPr>
            <p:grpSpPr bwMode="auto">
              <a:xfrm>
                <a:off x="3742" y="527"/>
                <a:ext cx="1440" cy="1312"/>
                <a:chOff x="3744" y="527"/>
                <a:chExt cx="1440" cy="1312"/>
              </a:xfrm>
            </p:grpSpPr>
            <p:sp>
              <p:nvSpPr>
                <p:cNvPr id="603147" name="Oval 11" descr="20%"/>
                <p:cNvSpPr>
                  <a:spLocks noChangeArrowheads="1"/>
                </p:cNvSpPr>
                <p:nvPr/>
              </p:nvSpPr>
              <p:spPr bwMode="auto">
                <a:xfrm>
                  <a:off x="3744" y="527"/>
                  <a:ext cx="1440" cy="1312"/>
                </a:xfrm>
                <a:prstGeom prst="ellipse">
                  <a:avLst/>
                </a:prstGeom>
                <a:pattFill prst="pct20">
                  <a:fgClr>
                    <a:srgbClr val="969696"/>
                  </a:fgClr>
                  <a:bgClr>
                    <a:srgbClr val="FFFFFF"/>
                  </a:bgClr>
                </a:patt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/>
                  <a:endParaRPr lang="fr-FR" altLang="en-US" sz="180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603148" name="Oval 12"/>
                <p:cNvSpPr>
                  <a:spLocks noChangeArrowheads="1"/>
                </p:cNvSpPr>
                <p:nvPr/>
              </p:nvSpPr>
              <p:spPr bwMode="auto">
                <a:xfrm>
                  <a:off x="3881" y="657"/>
                  <a:ext cx="1166" cy="1032"/>
                </a:xfrm>
                <a:prstGeom prst="ellipse">
                  <a:avLst/>
                </a:prstGeom>
                <a:noFill/>
                <a:ln w="76200">
                  <a:solidFill>
                    <a:srgbClr val="292929">
                      <a:alpha val="50195"/>
                    </a:srgbClr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/>
                  <a:endParaRPr lang="fr-FR" altLang="en-US" sz="1800"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603149" name="Oval 13"/>
                <p:cNvSpPr>
                  <a:spLocks noChangeArrowheads="1"/>
                </p:cNvSpPr>
                <p:nvPr/>
              </p:nvSpPr>
              <p:spPr bwMode="auto">
                <a:xfrm>
                  <a:off x="4052" y="743"/>
                  <a:ext cx="892" cy="8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ap="rnd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algn="l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/>
                  <a:endParaRPr lang="fr-FR" altLang="en-US" sz="1800">
                    <a:latin typeface="Comic Sans MS" panose="030F0702030302020204" pitchFamily="66" charset="0"/>
                  </a:endParaRPr>
                </a:p>
              </p:txBody>
            </p:sp>
          </p:grpSp>
        </p:grpSp>
        <p:grpSp>
          <p:nvGrpSpPr>
            <p:cNvPr id="603150" name="Group 48"/>
            <p:cNvGrpSpPr>
              <a:grpSpLocks/>
            </p:cNvGrpSpPr>
            <p:nvPr/>
          </p:nvGrpSpPr>
          <p:grpSpPr bwMode="auto">
            <a:xfrm>
              <a:off x="203" y="1361"/>
              <a:ext cx="2677" cy="1514"/>
              <a:chOff x="203" y="1361"/>
              <a:chExt cx="2677" cy="1514"/>
            </a:xfrm>
          </p:grpSpPr>
          <p:sp>
            <p:nvSpPr>
              <p:cNvPr id="603151" name="Text Box 3"/>
              <p:cNvSpPr txBox="1">
                <a:spLocks noChangeArrowheads="1"/>
              </p:cNvSpPr>
              <p:nvPr/>
            </p:nvSpPr>
            <p:spPr bwMode="auto">
              <a:xfrm>
                <a:off x="203" y="1361"/>
                <a:ext cx="2677" cy="1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457200" indent="-4572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0" hangingPunct="0">
                  <a:buFontTx/>
                  <a:buAutoNum type="arabicPeriod"/>
                </a:pPr>
                <a:r>
                  <a:rPr lang="en-US" altLang="en-US" sz="1800" dirty="0">
                    <a:latin typeface="+mn-lt"/>
                  </a:rPr>
                  <a:t>Measurement errors in |F</a:t>
                </a:r>
                <a:r>
                  <a:rPr lang="en-US" altLang="en-US" sz="1800" baseline="-25000" dirty="0">
                    <a:latin typeface="+mn-lt"/>
                  </a:rPr>
                  <a:t>P</a:t>
                </a:r>
                <a:r>
                  <a:rPr lang="en-US" altLang="en-US" sz="1800" dirty="0">
                    <a:latin typeface="+mn-lt"/>
                  </a:rPr>
                  <a:t>|, |F</a:t>
                </a:r>
                <a:r>
                  <a:rPr lang="en-US" altLang="en-US" sz="1800" baseline="-25000" dirty="0">
                    <a:latin typeface="+mn-lt"/>
                  </a:rPr>
                  <a:t>PH</a:t>
                </a:r>
                <a:r>
                  <a:rPr lang="en-US" altLang="en-US" sz="1800" dirty="0">
                    <a:latin typeface="+mn-lt"/>
                  </a:rPr>
                  <a:t>|</a:t>
                </a:r>
              </a:p>
              <a:p>
                <a:pPr eaLnBrk="0" hangingPunct="0">
                  <a:buFontTx/>
                  <a:buAutoNum type="arabicPeriod"/>
                </a:pPr>
                <a:r>
                  <a:rPr lang="en-US" altLang="en-US" sz="1800" dirty="0">
                    <a:latin typeface="+mn-lt"/>
                  </a:rPr>
                  <a:t>Model of heavy atom substructure is incorrect (minor sites not included)</a:t>
                </a:r>
              </a:p>
              <a:p>
                <a:pPr eaLnBrk="0" hangingPunct="0">
                  <a:buFontTx/>
                  <a:buAutoNum type="arabicPeriod"/>
                </a:pPr>
                <a:r>
                  <a:rPr lang="en-US" altLang="en-US" sz="1800" dirty="0">
                    <a:latin typeface="+mn-lt"/>
                  </a:rPr>
                  <a:t>Native and heavy atom derivative crystal are not </a:t>
                </a:r>
                <a:r>
                  <a:rPr lang="en-US" altLang="en-US" sz="1800" dirty="0" err="1">
                    <a:latin typeface="+mn-lt"/>
                  </a:rPr>
                  <a:t>isomorphous</a:t>
                </a:r>
                <a:endParaRPr lang="en-US" altLang="en-US" sz="1800" dirty="0">
                  <a:latin typeface="+mn-lt"/>
                </a:endParaRPr>
              </a:p>
              <a:p>
                <a:pPr eaLnBrk="0" hangingPunct="0"/>
                <a:r>
                  <a:rPr lang="en-US" altLang="en-US" sz="1800" dirty="0">
                    <a:latin typeface="Comic Sans MS" panose="030F0702030302020204" pitchFamily="66" charset="0"/>
                  </a:rPr>
                  <a:t>  </a:t>
                </a:r>
              </a:p>
            </p:txBody>
          </p:sp>
          <p:graphicFrame>
            <p:nvGraphicFramePr>
              <p:cNvPr id="603152" name="Object 14"/>
              <p:cNvGraphicFramePr>
                <a:graphicFrameLocks noChangeAspect="1"/>
              </p:cNvGraphicFramePr>
              <p:nvPr/>
            </p:nvGraphicFramePr>
            <p:xfrm>
              <a:off x="793" y="2494"/>
              <a:ext cx="1392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44" name="Equation" r:id="rId3" imgW="736560" imgH="203040" progId="Equation.3">
                      <p:embed/>
                    </p:oleObj>
                  </mc:Choice>
                  <mc:Fallback>
                    <p:oleObj name="Equation" r:id="rId3" imgW="73656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93" y="2494"/>
                            <a:ext cx="1392" cy="38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tx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03153" name="Oval 47"/>
            <p:cNvSpPr>
              <a:spLocks noChangeArrowheads="1"/>
            </p:cNvSpPr>
            <p:nvPr/>
          </p:nvSpPr>
          <p:spPr bwMode="auto">
            <a:xfrm>
              <a:off x="4014" y="1434"/>
              <a:ext cx="589" cy="1180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fr-FR" altLang="en-US" sz="1800">
                <a:latin typeface="Comic Sans MS" panose="030F0702030302020204" pitchFamily="66" charset="0"/>
              </a:endParaRPr>
            </a:p>
          </p:txBody>
        </p:sp>
      </p:grpSp>
      <p:pic>
        <p:nvPicPr>
          <p:cNvPr id="515122" name="Picture 5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489325"/>
            <a:ext cx="3671887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124" name="Text Box 52"/>
          <p:cNvSpPr txBox="1">
            <a:spLocks noChangeArrowheads="1"/>
          </p:cNvSpPr>
          <p:nvPr/>
        </p:nvSpPr>
        <p:spPr bwMode="auto">
          <a:xfrm>
            <a:off x="4103688" y="3776663"/>
            <a:ext cx="489585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0" hangingPunct="0"/>
            <a:r>
              <a:rPr lang="en-US" altLang="en-US" sz="1600" dirty="0">
                <a:latin typeface="+mn-lt"/>
              </a:rPr>
              <a:t>The most probable phase </a:t>
            </a:r>
            <a:r>
              <a:rPr lang="en-US" altLang="en-US" sz="1600" dirty="0" smtClean="0">
                <a:latin typeface="+mn-lt"/>
              </a:rPr>
              <a:t>is not </a:t>
            </a:r>
            <a:r>
              <a:rPr lang="en-US" altLang="en-US" sz="1600" dirty="0">
                <a:latin typeface="+mn-lt"/>
              </a:rPr>
              <a:t>be the best phase to use in map calculations.  The </a:t>
            </a:r>
            <a:r>
              <a:rPr lang="en-US" altLang="en-US" sz="1600" b="1" dirty="0">
                <a:latin typeface="+mn-lt"/>
              </a:rPr>
              <a:t>centroid phase </a:t>
            </a:r>
            <a:r>
              <a:rPr lang="en-US" altLang="en-US" sz="1600" dirty="0">
                <a:latin typeface="+mn-lt"/>
              </a:rPr>
              <a:t>(best phase) gives the least error in the Fourier map.</a:t>
            </a:r>
          </a:p>
        </p:txBody>
      </p:sp>
      <p:graphicFrame>
        <p:nvGraphicFramePr>
          <p:cNvPr id="515125" name="Object 53"/>
          <p:cNvGraphicFramePr>
            <a:graphicFrameLocks noChangeAspect="1"/>
          </p:cNvGraphicFramePr>
          <p:nvPr/>
        </p:nvGraphicFramePr>
        <p:xfrm>
          <a:off x="1373188" y="5638800"/>
          <a:ext cx="6399212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5" name="Equation" r:id="rId6" imgW="3682800" imgH="431640" progId="Equation.3">
                  <p:embed/>
                </p:oleObj>
              </mc:Choice>
              <mc:Fallback>
                <p:oleObj name="Equation" r:id="rId6" imgW="3682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188" y="5638800"/>
                        <a:ext cx="6399212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400" dirty="0"/>
              <a:t>phase probability </a:t>
            </a:r>
            <a:r>
              <a:rPr lang="en-US" altLang="en-US" sz="1400" dirty="0" smtClean="0"/>
              <a:t>Distributions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3" name="Line 3"/>
          <p:cNvSpPr>
            <a:spLocks noChangeShapeType="1"/>
          </p:cNvSpPr>
          <p:nvPr/>
        </p:nvSpPr>
        <p:spPr bwMode="auto">
          <a:xfrm>
            <a:off x="5410200" y="1974850"/>
            <a:ext cx="2057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7124" name="Text Box 4"/>
          <p:cNvSpPr txBox="1">
            <a:spLocks noChangeArrowheads="1"/>
          </p:cNvSpPr>
          <p:nvPr/>
        </p:nvSpPr>
        <p:spPr bwMode="auto">
          <a:xfrm>
            <a:off x="76200" y="5367338"/>
            <a:ext cx="184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endParaRPr lang="en-US" altLang="en-US" sz="3200">
              <a:latin typeface="Times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6041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4098375"/>
              </p:ext>
            </p:extLst>
          </p:nvPr>
        </p:nvGraphicFramePr>
        <p:xfrm>
          <a:off x="2303463" y="908050"/>
          <a:ext cx="4537075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6" name="Equation" r:id="rId3" imgW="1473120" imgH="482400" progId="Equation.3">
                  <p:embed/>
                </p:oleObj>
              </mc:Choice>
              <mc:Fallback>
                <p:oleObj name="Equation" r:id="rId3" imgW="14731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463" y="908050"/>
                        <a:ext cx="4537075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166" name="Group 6"/>
          <p:cNvGrpSpPr>
            <a:grpSpLocks/>
          </p:cNvGrpSpPr>
          <p:nvPr/>
        </p:nvGrpSpPr>
        <p:grpSpPr bwMode="auto">
          <a:xfrm>
            <a:off x="3387725" y="3051175"/>
            <a:ext cx="5756275" cy="2487613"/>
            <a:chOff x="2134" y="1842"/>
            <a:chExt cx="3626" cy="1567"/>
          </a:xfrm>
        </p:grpSpPr>
        <p:sp>
          <p:nvSpPr>
            <p:cNvPr id="604167" name="Text Box 7"/>
            <p:cNvSpPr txBox="1">
              <a:spLocks noChangeArrowheads="1"/>
            </p:cNvSpPr>
            <p:nvPr/>
          </p:nvSpPr>
          <p:spPr bwMode="auto">
            <a:xfrm>
              <a:off x="2744" y="2659"/>
              <a:ext cx="2495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hangingPunct="0"/>
              <a:r>
                <a:rPr lang="en-US" altLang="en-US" sz="1800">
                  <a:latin typeface="Comic Sans MS" panose="030F0702030302020204" pitchFamily="66" charset="0"/>
                </a:rPr>
                <a:t>m = 0.866    =&gt;  phase error = 30°</a:t>
              </a:r>
            </a:p>
            <a:p>
              <a:pPr eaLnBrk="0" hangingPunct="0"/>
              <a:r>
                <a:rPr lang="en-US" altLang="en-US" sz="1800">
                  <a:latin typeface="Comic Sans MS" panose="030F0702030302020204" pitchFamily="66" charset="0"/>
                </a:rPr>
                <a:t>m = 1.0         =&gt;  phase error  = 0°</a:t>
              </a:r>
            </a:p>
            <a:p>
              <a:pPr eaLnBrk="0" hangingPunct="0"/>
              <a:r>
                <a:rPr lang="en-US" altLang="en-US" sz="1800">
                  <a:latin typeface="Comic Sans MS" panose="030F0702030302020204" pitchFamily="66" charset="0"/>
                </a:rPr>
                <a:t>m = 0.0         =&gt;  phase error = 90°</a:t>
              </a:r>
            </a:p>
            <a:p>
              <a:pPr eaLnBrk="0" hangingPunct="0"/>
              <a:r>
                <a:rPr lang="en-US" altLang="en-US" sz="1800">
                  <a:latin typeface="Comic Sans MS" panose="030F0702030302020204" pitchFamily="66" charset="0"/>
                </a:rPr>
                <a:t>m = 0.5         =&gt;  phase error = 60°</a:t>
              </a:r>
            </a:p>
          </p:txBody>
        </p:sp>
        <p:sp>
          <p:nvSpPr>
            <p:cNvPr id="604168" name="Text Box 8"/>
            <p:cNvSpPr txBox="1">
              <a:spLocks noChangeArrowheads="1"/>
            </p:cNvSpPr>
            <p:nvPr/>
          </p:nvSpPr>
          <p:spPr bwMode="auto">
            <a:xfrm>
              <a:off x="2134" y="1842"/>
              <a:ext cx="3626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hangingPunct="0"/>
              <a:r>
                <a:rPr lang="en-US" altLang="en-US" sz="1800">
                  <a:solidFill>
                    <a:schemeClr val="accent2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m = probability that centroid phase is correct</a:t>
              </a:r>
            </a:p>
            <a:p>
              <a:pPr eaLnBrk="0" hangingPunct="0"/>
              <a:r>
                <a:rPr lang="en-US" altLang="en-US" sz="1800">
                  <a:solidFill>
                    <a:schemeClr val="accent2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 = phase angle measured from the centroid phase.</a:t>
              </a:r>
            </a:p>
            <a:p>
              <a:pPr eaLnBrk="0" hangingPunct="0"/>
              <a:r>
                <a:rPr lang="en-US" altLang="en-US" sz="1800">
                  <a:solidFill>
                    <a:schemeClr val="accent2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P() = probability that  is the true phase</a:t>
              </a:r>
              <a:r>
                <a:rPr lang="en-US" altLang="en-US" sz="2000">
                  <a:solidFill>
                    <a:schemeClr val="accent2"/>
                  </a:solidFill>
                  <a:latin typeface="Comic Sans MS" panose="030F0702030302020204" pitchFamily="66" charset="0"/>
                  <a:sym typeface="Symbol" panose="05050102010706020507" pitchFamily="18" charset="2"/>
                </a:rPr>
                <a:t>.</a:t>
              </a:r>
            </a:p>
          </p:txBody>
        </p:sp>
      </p:grpSp>
      <p:pic>
        <p:nvPicPr>
          <p:cNvPr id="604169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781300"/>
            <a:ext cx="316865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800" dirty="0"/>
              <a:t>The Figure  of </a:t>
            </a:r>
            <a:r>
              <a:rPr lang="en-US" altLang="en-US" sz="1800" dirty="0" smtClean="0"/>
              <a:t>Merit</a:t>
            </a:r>
            <a:endParaRPr lang="en-GB" sz="1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124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5" name="Line 3"/>
          <p:cNvSpPr>
            <a:spLocks noChangeShapeType="1"/>
          </p:cNvSpPr>
          <p:nvPr/>
        </p:nvSpPr>
        <p:spPr bwMode="auto">
          <a:xfrm>
            <a:off x="5410200" y="1974850"/>
            <a:ext cx="20574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4292" name="Text Box 4"/>
          <p:cNvSpPr txBox="1">
            <a:spLocks noChangeArrowheads="1"/>
          </p:cNvSpPr>
          <p:nvPr/>
        </p:nvSpPr>
        <p:spPr bwMode="auto">
          <a:xfrm>
            <a:off x="76200" y="5367338"/>
            <a:ext cx="184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endParaRPr lang="en-US" altLang="en-US" sz="3200">
              <a:latin typeface="Times" panose="02020603050405020304" pitchFamily="18" charset="0"/>
              <a:sym typeface="Symbol" panose="05050102010706020507" pitchFamily="18" charset="2"/>
            </a:endParaRPr>
          </a:p>
        </p:txBody>
      </p:sp>
      <p:grpSp>
        <p:nvGrpSpPr>
          <p:cNvPr id="607237" name="Group 10"/>
          <p:cNvGrpSpPr>
            <a:grpSpLocks/>
          </p:cNvGrpSpPr>
          <p:nvPr/>
        </p:nvGrpSpPr>
        <p:grpSpPr bwMode="auto">
          <a:xfrm>
            <a:off x="539750" y="981075"/>
            <a:ext cx="8562975" cy="2501900"/>
            <a:chOff x="340" y="618"/>
            <a:chExt cx="5394" cy="1576"/>
          </a:xfrm>
        </p:grpSpPr>
        <p:pic>
          <p:nvPicPr>
            <p:cNvPr id="607238" name="Picture 7" descr="Figure 3(a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618"/>
              <a:ext cx="3538" cy="1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7239" name="Text Box 8"/>
            <p:cNvSpPr txBox="1">
              <a:spLocks noChangeArrowheads="1"/>
            </p:cNvSpPr>
            <p:nvPr/>
          </p:nvSpPr>
          <p:spPr bwMode="auto">
            <a:xfrm>
              <a:off x="4105" y="1265"/>
              <a:ext cx="16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800">
                  <a:latin typeface="Arial" panose="020B0604020202020204" pitchFamily="34" charset="0"/>
                </a:rPr>
                <a:t>Mean phase error = 53</a:t>
              </a:r>
              <a:r>
                <a:rPr lang="en-US" altLang="en-US" sz="1800" baseline="30000">
                  <a:latin typeface="Arial" panose="020B0604020202020204" pitchFamily="34" charset="0"/>
                </a:rPr>
                <a:t>o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39750" y="3803650"/>
            <a:ext cx="8569325" cy="2505075"/>
            <a:chOff x="340" y="2396"/>
            <a:chExt cx="5398" cy="1578"/>
          </a:xfrm>
        </p:grpSpPr>
        <p:pic>
          <p:nvPicPr>
            <p:cNvPr id="607241" name="Picture 6" descr="Figure 3(b)"/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2396"/>
              <a:ext cx="3539" cy="1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7242" name="Text Box 9"/>
            <p:cNvSpPr txBox="1">
              <a:spLocks noChangeArrowheads="1"/>
            </p:cNvSpPr>
            <p:nvPr/>
          </p:nvSpPr>
          <p:spPr bwMode="auto">
            <a:xfrm>
              <a:off x="4109" y="3108"/>
              <a:ext cx="162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800">
                  <a:latin typeface="Arial" panose="020B0604020202020204" pitchFamily="34" charset="0"/>
                </a:rPr>
                <a:t>Mean phase error = 41</a:t>
              </a:r>
              <a:r>
                <a:rPr lang="en-US" altLang="en-US" sz="1800" baseline="30000">
                  <a:latin typeface="Arial" panose="020B0604020202020204" pitchFamily="34" charset="0"/>
                </a:rPr>
                <a:t>o</a:t>
              </a: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improving </a:t>
            </a:r>
            <a:r>
              <a:rPr lang="en-GB" altLang="en-US" dirty="0"/>
              <a:t>experimental </a:t>
            </a:r>
            <a:r>
              <a:rPr lang="en-GB" altLang="en-US" dirty="0" smtClean="0"/>
              <a:t>phases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164288" y="2564904"/>
            <a:ext cx="0" cy="22322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308304" y="3140968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Phase Improvement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292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Line 3"/>
          <p:cNvSpPr>
            <a:spLocks noChangeShapeType="1"/>
          </p:cNvSpPr>
          <p:nvPr/>
        </p:nvSpPr>
        <p:spPr bwMode="auto">
          <a:xfrm>
            <a:off x="1908175" y="2565400"/>
            <a:ext cx="11509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608259" name="Group 43"/>
          <p:cNvGrpSpPr>
            <a:grpSpLocks/>
          </p:cNvGrpSpPr>
          <p:nvPr/>
        </p:nvGrpSpPr>
        <p:grpSpPr bwMode="auto">
          <a:xfrm>
            <a:off x="179388" y="1484313"/>
            <a:ext cx="1584325" cy="2232025"/>
            <a:chOff x="113" y="799"/>
            <a:chExt cx="1134" cy="1543"/>
          </a:xfrm>
        </p:grpSpPr>
        <p:sp>
          <p:nvSpPr>
            <p:cNvPr id="608260" name="Rectangle 5"/>
            <p:cNvSpPr>
              <a:spLocks noChangeArrowheads="1"/>
            </p:cNvSpPr>
            <p:nvPr/>
          </p:nvSpPr>
          <p:spPr bwMode="auto">
            <a:xfrm rot="2864038">
              <a:off x="486" y="972"/>
              <a:ext cx="490" cy="52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0" hangingPunct="0"/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08261" name="Rectangle 6"/>
            <p:cNvSpPr>
              <a:spLocks noChangeArrowheads="1"/>
            </p:cNvSpPr>
            <p:nvPr/>
          </p:nvSpPr>
          <p:spPr bwMode="auto">
            <a:xfrm>
              <a:off x="113" y="799"/>
              <a:ext cx="1134" cy="1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fr-FR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608262" name="Rectangle 7"/>
            <p:cNvSpPr>
              <a:spLocks noChangeArrowheads="1"/>
            </p:cNvSpPr>
            <p:nvPr/>
          </p:nvSpPr>
          <p:spPr bwMode="auto">
            <a:xfrm rot="2864038">
              <a:off x="344" y="1650"/>
              <a:ext cx="490" cy="52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0" hangingPunct="0"/>
              <a:endParaRPr lang="en-US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08263" name="Group 21"/>
          <p:cNvGrpSpPr>
            <a:grpSpLocks/>
          </p:cNvGrpSpPr>
          <p:nvPr/>
        </p:nvGrpSpPr>
        <p:grpSpPr bwMode="auto">
          <a:xfrm>
            <a:off x="5148263" y="1412875"/>
            <a:ext cx="1800225" cy="2376488"/>
            <a:chOff x="4422" y="709"/>
            <a:chExt cx="1338" cy="1769"/>
          </a:xfrm>
        </p:grpSpPr>
        <p:sp>
          <p:nvSpPr>
            <p:cNvPr id="608264" name="Rectangle 9"/>
            <p:cNvSpPr>
              <a:spLocks noChangeArrowheads="1"/>
            </p:cNvSpPr>
            <p:nvPr/>
          </p:nvSpPr>
          <p:spPr bwMode="auto">
            <a:xfrm rot="4366289">
              <a:off x="4959" y="893"/>
              <a:ext cx="643" cy="66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0" hangingPunct="0"/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08265" name="Oval 10"/>
            <p:cNvSpPr>
              <a:spLocks noChangeArrowheads="1"/>
            </p:cNvSpPr>
            <p:nvPr/>
          </p:nvSpPr>
          <p:spPr bwMode="auto">
            <a:xfrm>
              <a:off x="4920" y="1434"/>
              <a:ext cx="119" cy="11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fr-FR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608266" name="Rectangle 11"/>
            <p:cNvSpPr>
              <a:spLocks noChangeArrowheads="1"/>
            </p:cNvSpPr>
            <p:nvPr/>
          </p:nvSpPr>
          <p:spPr bwMode="auto">
            <a:xfrm>
              <a:off x="4422" y="709"/>
              <a:ext cx="1338" cy="176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fr-FR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608267" name="Rectangle 12"/>
            <p:cNvSpPr>
              <a:spLocks noChangeArrowheads="1"/>
            </p:cNvSpPr>
            <p:nvPr/>
          </p:nvSpPr>
          <p:spPr bwMode="auto">
            <a:xfrm rot="2971254">
              <a:off x="4543" y="1630"/>
              <a:ext cx="642" cy="6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0" hangingPunct="0"/>
              <a:endParaRPr lang="en-US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608268" name="Text Box 13"/>
          <p:cNvSpPr txBox="1">
            <a:spLocks noChangeArrowheads="1"/>
          </p:cNvSpPr>
          <p:nvPr/>
        </p:nvSpPr>
        <p:spPr bwMode="auto">
          <a:xfrm>
            <a:off x="179388" y="4797152"/>
            <a:ext cx="88058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000" dirty="0">
                <a:latin typeface="Comic Sans MS" panose="030F0702030302020204" pitchFamily="66" charset="0"/>
              </a:rPr>
              <a:t>Binding of heavy atom to protein in crystal can cause protein to rotate and/or translate in unit cell and/or unit cell dimensions to change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608269" name="Text Box 14"/>
          <p:cNvSpPr txBox="1">
            <a:spLocks noChangeArrowheads="1"/>
          </p:cNvSpPr>
          <p:nvPr/>
        </p:nvSpPr>
        <p:spPr bwMode="auto">
          <a:xfrm>
            <a:off x="1835150" y="2274888"/>
            <a:ext cx="1282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solidFill>
                  <a:schemeClr val="hlink"/>
                </a:solidFill>
                <a:latin typeface="Arial" panose="020B0604020202020204" pitchFamily="34" charset="0"/>
              </a:rPr>
              <a:t>+ Heavy atom</a:t>
            </a:r>
          </a:p>
        </p:txBody>
      </p:sp>
      <p:grpSp>
        <p:nvGrpSpPr>
          <p:cNvPr id="608270" name="Group 20"/>
          <p:cNvGrpSpPr>
            <a:grpSpLocks/>
          </p:cNvGrpSpPr>
          <p:nvPr/>
        </p:nvGrpSpPr>
        <p:grpSpPr bwMode="auto">
          <a:xfrm>
            <a:off x="3132138" y="1485900"/>
            <a:ext cx="1584325" cy="2232025"/>
            <a:chOff x="2835" y="709"/>
            <a:chExt cx="1406" cy="1906"/>
          </a:xfrm>
        </p:grpSpPr>
        <p:grpSp>
          <p:nvGrpSpPr>
            <p:cNvPr id="608271" name="Group 15"/>
            <p:cNvGrpSpPr>
              <a:grpSpLocks/>
            </p:cNvGrpSpPr>
            <p:nvPr/>
          </p:nvGrpSpPr>
          <p:grpSpPr bwMode="auto">
            <a:xfrm>
              <a:off x="2835" y="709"/>
              <a:ext cx="1406" cy="1906"/>
              <a:chOff x="249" y="890"/>
              <a:chExt cx="2177" cy="3130"/>
            </a:xfrm>
          </p:grpSpPr>
          <p:sp>
            <p:nvSpPr>
              <p:cNvPr id="608272" name="Rectangle 16"/>
              <p:cNvSpPr>
                <a:spLocks noChangeArrowheads="1"/>
              </p:cNvSpPr>
              <p:nvPr/>
            </p:nvSpPr>
            <p:spPr bwMode="auto">
              <a:xfrm rot="2864038">
                <a:off x="906" y="1231"/>
                <a:ext cx="1056" cy="100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0" hangingPunct="0"/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08273" name="Rectangle 17"/>
              <p:cNvSpPr>
                <a:spLocks noChangeArrowheads="1"/>
              </p:cNvSpPr>
              <p:nvPr/>
            </p:nvSpPr>
            <p:spPr bwMode="auto">
              <a:xfrm>
                <a:off x="249" y="890"/>
                <a:ext cx="2177" cy="313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endParaRPr lang="fr-FR" altLang="en-US" sz="1800">
                  <a:latin typeface="Comic Sans MS" panose="030F0702030302020204" pitchFamily="66" charset="0"/>
                </a:endParaRPr>
              </a:p>
            </p:txBody>
          </p:sp>
          <p:sp>
            <p:nvSpPr>
              <p:cNvPr id="608274" name="Rectangle 18"/>
              <p:cNvSpPr>
                <a:spLocks noChangeArrowheads="1"/>
              </p:cNvSpPr>
              <p:nvPr/>
            </p:nvSpPr>
            <p:spPr bwMode="auto">
              <a:xfrm rot="2864038">
                <a:off x="633" y="2592"/>
                <a:ext cx="1056" cy="100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>
                <a:lvl1pPr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l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0" hangingPunct="0"/>
                <a:endParaRPr lang="en-US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08275" name="Oval 19"/>
            <p:cNvSpPr>
              <a:spLocks noChangeArrowheads="1"/>
            </p:cNvSpPr>
            <p:nvPr/>
          </p:nvSpPr>
          <p:spPr bwMode="auto">
            <a:xfrm>
              <a:off x="3379" y="1525"/>
              <a:ext cx="119" cy="11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fr-FR" altLang="en-US" sz="1800">
                <a:latin typeface="Comic Sans MS" panose="030F0702030302020204" pitchFamily="66" charset="0"/>
              </a:endParaRPr>
            </a:p>
          </p:txBody>
        </p:sp>
      </p:grpSp>
      <p:sp>
        <p:nvSpPr>
          <p:cNvPr id="608276" name="Text Box 22"/>
          <p:cNvSpPr txBox="1">
            <a:spLocks noChangeArrowheads="1"/>
          </p:cNvSpPr>
          <p:nvPr/>
        </p:nvSpPr>
        <p:spPr bwMode="auto">
          <a:xfrm>
            <a:off x="4716463" y="2417763"/>
            <a:ext cx="38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solidFill>
                  <a:schemeClr val="hlink"/>
                </a:solidFill>
                <a:latin typeface="Arial" panose="020B0604020202020204" pitchFamily="34" charset="0"/>
              </a:rPr>
              <a:t>or</a:t>
            </a:r>
          </a:p>
        </p:txBody>
      </p:sp>
      <p:sp>
        <p:nvSpPr>
          <p:cNvPr id="608277" name="Rectangle 25"/>
          <p:cNvSpPr>
            <a:spLocks noChangeArrowheads="1"/>
          </p:cNvSpPr>
          <p:nvPr/>
        </p:nvSpPr>
        <p:spPr bwMode="auto">
          <a:xfrm>
            <a:off x="1835150" y="5589314"/>
            <a:ext cx="54006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400" b="1" dirty="0">
                <a:latin typeface="Comic Sans MS" panose="030F0702030302020204" pitchFamily="66" charset="0"/>
              </a:rPr>
              <a:t>Non-isomorphism</a:t>
            </a:r>
            <a:r>
              <a:rPr lang="en-US" altLang="en-US" sz="1400" dirty="0">
                <a:latin typeface="Comic Sans MS" panose="030F0702030302020204" pitchFamily="66" charset="0"/>
              </a:rPr>
              <a:t>: For a 100 Å cubic unit cell a 0.5% change in unit-cell dimensions or a 0.5° rotation of the molecule within the unit cell would produce an average 15% change in intensity.</a:t>
            </a:r>
          </a:p>
        </p:txBody>
      </p:sp>
      <p:sp>
        <p:nvSpPr>
          <p:cNvPr id="608279" name="Text Box 27"/>
          <p:cNvSpPr txBox="1">
            <a:spLocks noChangeArrowheads="1"/>
          </p:cNvSpPr>
          <p:nvPr/>
        </p:nvSpPr>
        <p:spPr bwMode="auto">
          <a:xfrm>
            <a:off x="4067175" y="901700"/>
            <a:ext cx="7159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chemeClr val="folHlink"/>
                </a:solidFill>
                <a:latin typeface="Comic Sans MS" panose="030F0702030302020204" pitchFamily="66" charset="0"/>
              </a:rPr>
              <a:t>Good</a:t>
            </a:r>
          </a:p>
        </p:txBody>
      </p:sp>
      <p:sp>
        <p:nvSpPr>
          <p:cNvPr id="608280" name="Text Box 28"/>
          <p:cNvSpPr txBox="1">
            <a:spLocks noChangeArrowheads="1"/>
          </p:cNvSpPr>
          <p:nvPr/>
        </p:nvSpPr>
        <p:spPr bwMode="auto">
          <a:xfrm>
            <a:off x="7553325" y="944563"/>
            <a:ext cx="11953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rgbClr val="FF0000"/>
                </a:solidFill>
                <a:latin typeface="Comic Sans MS" panose="030F0702030302020204" pitchFamily="66" charset="0"/>
              </a:rPr>
              <a:t>Not Good</a:t>
            </a:r>
          </a:p>
        </p:txBody>
      </p:sp>
      <p:grpSp>
        <p:nvGrpSpPr>
          <p:cNvPr id="608281" name="Group 45"/>
          <p:cNvGrpSpPr>
            <a:grpSpLocks/>
          </p:cNvGrpSpPr>
          <p:nvPr/>
        </p:nvGrpSpPr>
        <p:grpSpPr bwMode="auto">
          <a:xfrm>
            <a:off x="7380288" y="1485900"/>
            <a:ext cx="1584325" cy="2232025"/>
            <a:chOff x="249" y="890"/>
            <a:chExt cx="2177" cy="3130"/>
          </a:xfrm>
        </p:grpSpPr>
        <p:sp>
          <p:nvSpPr>
            <p:cNvPr id="608282" name="Rectangle 46"/>
            <p:cNvSpPr>
              <a:spLocks noChangeArrowheads="1"/>
            </p:cNvSpPr>
            <p:nvPr/>
          </p:nvSpPr>
          <p:spPr bwMode="auto">
            <a:xfrm rot="2864038">
              <a:off x="906" y="1231"/>
              <a:ext cx="1056" cy="100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0" hangingPunct="0"/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608283" name="Rectangle 47"/>
            <p:cNvSpPr>
              <a:spLocks noChangeArrowheads="1"/>
            </p:cNvSpPr>
            <p:nvPr/>
          </p:nvSpPr>
          <p:spPr bwMode="auto">
            <a:xfrm>
              <a:off x="249" y="890"/>
              <a:ext cx="2177" cy="313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fr-FR" altLang="en-US" sz="1800">
                <a:latin typeface="Comic Sans MS" panose="030F0702030302020204" pitchFamily="66" charset="0"/>
              </a:endParaRPr>
            </a:p>
          </p:txBody>
        </p:sp>
        <p:sp>
          <p:nvSpPr>
            <p:cNvPr id="608284" name="Rectangle 48"/>
            <p:cNvSpPr>
              <a:spLocks noChangeArrowheads="1"/>
            </p:cNvSpPr>
            <p:nvPr/>
          </p:nvSpPr>
          <p:spPr bwMode="auto">
            <a:xfrm rot="2864038">
              <a:off x="633" y="2592"/>
              <a:ext cx="1056" cy="100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0" hangingPunct="0"/>
              <a:endParaRPr lang="en-US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608285" name="Text Box 50"/>
          <p:cNvSpPr txBox="1">
            <a:spLocks noChangeArrowheads="1"/>
          </p:cNvSpPr>
          <p:nvPr/>
        </p:nvSpPr>
        <p:spPr bwMode="auto">
          <a:xfrm>
            <a:off x="5508625" y="944563"/>
            <a:ext cx="11953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solidFill>
                  <a:srgbClr val="FF0000"/>
                </a:solidFill>
                <a:latin typeface="Comic Sans MS" panose="030F0702030302020204" pitchFamily="66" charset="0"/>
              </a:rPr>
              <a:t>Not Good</a:t>
            </a:r>
          </a:p>
        </p:txBody>
      </p:sp>
      <p:sp>
        <p:nvSpPr>
          <p:cNvPr id="608286" name="Text Box 22"/>
          <p:cNvSpPr txBox="1">
            <a:spLocks noChangeArrowheads="1"/>
          </p:cNvSpPr>
          <p:nvPr/>
        </p:nvSpPr>
        <p:spPr bwMode="auto">
          <a:xfrm>
            <a:off x="6948488" y="2417763"/>
            <a:ext cx="38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solidFill>
                  <a:schemeClr val="hlink"/>
                </a:solidFill>
                <a:latin typeface="Arial" panose="020B0604020202020204" pitchFamily="34" charset="0"/>
              </a:rPr>
              <a:t>or</a:t>
            </a:r>
          </a:p>
        </p:txBody>
      </p:sp>
      <p:sp>
        <p:nvSpPr>
          <p:cNvPr id="608287" name="Text Box 13"/>
          <p:cNvSpPr txBox="1">
            <a:spLocks noChangeArrowheads="1"/>
          </p:cNvSpPr>
          <p:nvPr/>
        </p:nvSpPr>
        <p:spPr bwMode="auto">
          <a:xfrm>
            <a:off x="179512" y="4017119"/>
            <a:ext cx="88058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000" dirty="0">
                <a:latin typeface="Comic Sans MS" panose="030F0702030302020204" pitchFamily="66" charset="0"/>
              </a:rPr>
              <a:t>If heavy atoms don’t bind to protein - or are not ordered in the crystal – then there will be no intensity differences  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What can happen in heavy atom soaking experiments?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Non isomorphism (again</a:t>
            </a:r>
            <a:r>
              <a:rPr lang="en-GB" altLang="en-US" dirty="0" smtClean="0">
                <a:latin typeface="Arial" panose="020B0604020202020204" pitchFamily="34" charset="0"/>
              </a:rPr>
              <a:t>)</a:t>
            </a:r>
            <a:endParaRPr lang="en-GB" dirty="0"/>
          </a:p>
        </p:txBody>
      </p:sp>
      <p:sp>
        <p:nvSpPr>
          <p:cNvPr id="44749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556792"/>
            <a:ext cx="8236800" cy="3816424"/>
          </a:xfrm>
        </p:spPr>
        <p:txBody>
          <a:bodyPr/>
          <a:lstStyle/>
          <a:p>
            <a:r>
              <a:rPr lang="en-US" altLang="en-US" b="0" dirty="0" smtClean="0">
                <a:solidFill>
                  <a:schemeClr val="tx1"/>
                </a:solidFill>
              </a:rPr>
              <a:t>Adding </a:t>
            </a:r>
            <a:r>
              <a:rPr lang="en-US" altLang="en-US" b="0" dirty="0">
                <a:solidFill>
                  <a:schemeClr val="tx1"/>
                </a:solidFill>
              </a:rPr>
              <a:t>heavy atoms to protein crystals can cause the protein molecules to rotate and/or translate inside the unit cell. This induces non-isomorphism between native and derivative crystals</a:t>
            </a:r>
          </a:p>
          <a:p>
            <a:endParaRPr lang="en-US" altLang="en-US" sz="1200" dirty="0"/>
          </a:p>
          <a:p>
            <a:endParaRPr lang="en-US" altLang="en-US" sz="1200" dirty="0"/>
          </a:p>
          <a:p>
            <a:endParaRPr lang="en-US" altLang="en-US" sz="1200" dirty="0"/>
          </a:p>
          <a:p>
            <a:endParaRPr lang="en-US" altLang="en-US" sz="1200" dirty="0"/>
          </a:p>
          <a:p>
            <a:endParaRPr lang="en-US" altLang="en-US" sz="1200" dirty="0"/>
          </a:p>
          <a:p>
            <a:endParaRPr lang="en-US" altLang="en-US" sz="2000" dirty="0">
              <a:latin typeface="Times New Roman" panose="02020603050405020304" pitchFamily="18" charset="0"/>
            </a:endParaRPr>
          </a:p>
          <a:p>
            <a:endParaRPr lang="en-US" altLang="en-US" sz="2000" dirty="0">
              <a:latin typeface="Times New Roman" panose="02020603050405020304" pitchFamily="18" charset="0"/>
            </a:endParaRPr>
          </a:p>
          <a:p>
            <a:pPr algn="ctr"/>
            <a:r>
              <a:rPr lang="en-US" altLang="en-US" sz="2000" b="0" dirty="0">
                <a:solidFill>
                  <a:schemeClr val="tx1"/>
                </a:solidFill>
              </a:rPr>
              <a:t>To help get around this take advantage of </a:t>
            </a:r>
            <a:r>
              <a:rPr lang="en-US" altLang="en-US" sz="2000" u="sng" dirty="0">
                <a:solidFill>
                  <a:schemeClr val="tx1"/>
                </a:solidFill>
              </a:rPr>
              <a:t>anomalous scattering</a:t>
            </a:r>
            <a:r>
              <a:rPr lang="en-US" altLang="en-US" sz="1200" u="sng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 dirty="0"/>
          </a:p>
        </p:txBody>
      </p:sp>
      <p:grpSp>
        <p:nvGrpSpPr>
          <p:cNvPr id="447515" name="Group 27"/>
          <p:cNvGrpSpPr>
            <a:grpSpLocks/>
          </p:cNvGrpSpPr>
          <p:nvPr/>
        </p:nvGrpSpPr>
        <p:grpSpPr bwMode="auto">
          <a:xfrm>
            <a:off x="1999113" y="2827587"/>
            <a:ext cx="5173662" cy="1489075"/>
            <a:chOff x="1390" y="2614"/>
            <a:chExt cx="3259" cy="938"/>
          </a:xfrm>
        </p:grpSpPr>
        <p:grpSp>
          <p:nvGrpSpPr>
            <p:cNvPr id="447514" name="Group 26"/>
            <p:cNvGrpSpPr>
              <a:grpSpLocks/>
            </p:cNvGrpSpPr>
            <p:nvPr/>
          </p:nvGrpSpPr>
          <p:grpSpPr bwMode="auto">
            <a:xfrm>
              <a:off x="1390" y="2659"/>
              <a:ext cx="2980" cy="893"/>
              <a:chOff x="1533" y="2659"/>
              <a:chExt cx="2980" cy="893"/>
            </a:xfrm>
          </p:grpSpPr>
          <p:graphicFrame>
            <p:nvGraphicFramePr>
              <p:cNvPr id="447492" name="Object 4"/>
              <p:cNvGraphicFramePr>
                <a:graphicFrameLocks noChangeAspect="1"/>
              </p:cNvGraphicFramePr>
              <p:nvPr/>
            </p:nvGraphicFramePr>
            <p:xfrm>
              <a:off x="1533" y="2915"/>
              <a:ext cx="1392" cy="3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512" name="Equation" r:id="rId3" imgW="736560" imgH="203040" progId="Equation.3">
                      <p:embed/>
                    </p:oleObj>
                  </mc:Choice>
                  <mc:Fallback>
                    <p:oleObj name="Equation" r:id="rId3" imgW="73656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33" y="2915"/>
                            <a:ext cx="1392" cy="38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tx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447510" name="Picture 2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3" y="2659"/>
                <a:ext cx="1270" cy="8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7DA9DA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47513" name="Group 25"/>
            <p:cNvGrpSpPr>
              <a:grpSpLocks/>
            </p:cNvGrpSpPr>
            <p:nvPr/>
          </p:nvGrpSpPr>
          <p:grpSpPr bwMode="auto">
            <a:xfrm>
              <a:off x="3334" y="2614"/>
              <a:ext cx="1315" cy="907"/>
              <a:chOff x="3334" y="2614"/>
              <a:chExt cx="1315" cy="907"/>
            </a:xfrm>
          </p:grpSpPr>
          <p:sp>
            <p:nvSpPr>
              <p:cNvPr id="447511" name="Line 23"/>
              <p:cNvSpPr>
                <a:spLocks noChangeShapeType="1"/>
              </p:cNvSpPr>
              <p:nvPr/>
            </p:nvSpPr>
            <p:spPr bwMode="auto">
              <a:xfrm>
                <a:off x="3334" y="2614"/>
                <a:ext cx="1315" cy="907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447512" name="Line 24"/>
              <p:cNvSpPr>
                <a:spLocks noChangeShapeType="1"/>
              </p:cNvSpPr>
              <p:nvPr/>
            </p:nvSpPr>
            <p:spPr bwMode="auto">
              <a:xfrm flipV="1">
                <a:off x="3424" y="2614"/>
                <a:ext cx="953" cy="907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7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7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48516" name="Picture 4" descr="normal scatterin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931319"/>
            <a:ext cx="3057525" cy="1000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 dirty="0"/>
          </a:p>
        </p:txBody>
      </p:sp>
      <p:graphicFrame>
        <p:nvGraphicFramePr>
          <p:cNvPr id="448518" name="Object 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139233576"/>
              </p:ext>
            </p:extLst>
          </p:nvPr>
        </p:nvGraphicFramePr>
        <p:xfrm>
          <a:off x="3539480" y="5445224"/>
          <a:ext cx="2195513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86" name="Equation" r:id="rId5" imgW="812520" imgH="291960" progId="Equation.3">
                  <p:embed/>
                </p:oleObj>
              </mc:Choice>
              <mc:Fallback>
                <p:oleObj name="Equation" r:id="rId5" imgW="81252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9480" y="5445224"/>
                        <a:ext cx="2195513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85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81050" y="1052513"/>
            <a:ext cx="8362950" cy="647700"/>
          </a:xfrm>
        </p:spPr>
        <p:txBody>
          <a:bodyPr/>
          <a:lstStyle/>
          <a:p>
            <a:r>
              <a:rPr lang="en-US" altLang="en-US" sz="2400" b="0" dirty="0">
                <a:solidFill>
                  <a:schemeClr val="tx1"/>
                </a:solidFill>
              </a:rPr>
              <a:t>X-ray photon interacts with the electrons in the atoms of the sample.  Atomic scattering factor </a:t>
            </a:r>
            <a:r>
              <a:rPr lang="en-US" altLang="en-US" sz="2400" b="0" i="1" dirty="0">
                <a:solidFill>
                  <a:schemeClr val="tx1"/>
                </a:solidFill>
              </a:rPr>
              <a:t>f</a:t>
            </a:r>
            <a:r>
              <a:rPr lang="en-US" altLang="en-US" sz="2400" b="0" dirty="0">
                <a:solidFill>
                  <a:schemeClr val="tx1"/>
                </a:solidFill>
              </a:rPr>
              <a:t> proportional to atomic number, Z, of atoms</a:t>
            </a:r>
            <a:endParaRPr lang="en-GB" altLang="en-US" sz="2400" b="0" dirty="0">
              <a:solidFill>
                <a:schemeClr val="tx1"/>
              </a:solidFill>
            </a:endParaRPr>
          </a:p>
        </p:txBody>
      </p:sp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251520" y="4941888"/>
            <a:ext cx="86868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rgbClr val="7DA9DA"/>
              </a:buClr>
              <a:defRPr sz="1400">
                <a:solidFill>
                  <a:schemeClr val="tx1"/>
                </a:solidFill>
                <a:latin typeface="Futura Std Medium" pitchFamily="34" charset="0"/>
              </a:defRPr>
            </a:lvl1pPr>
            <a:lvl2pPr marL="179388" indent="182563" algn="l">
              <a:spcBef>
                <a:spcPct val="20000"/>
              </a:spcBef>
              <a:buClr>
                <a:srgbClr val="8A8B8E"/>
              </a:buClr>
              <a:buChar char="•"/>
              <a:defRPr sz="1400">
                <a:solidFill>
                  <a:schemeClr val="tx1"/>
                </a:solidFill>
                <a:latin typeface="Futura Std Medium" pitchFamily="34" charset="0"/>
              </a:defRPr>
            </a:lvl2pPr>
            <a:lvl3pPr marL="541338" indent="173038" algn="l">
              <a:spcBef>
                <a:spcPct val="20000"/>
              </a:spcBef>
              <a:buClr>
                <a:srgbClr val="1B5092"/>
              </a:buClr>
              <a:buChar char="•"/>
              <a:defRPr sz="1200">
                <a:solidFill>
                  <a:schemeClr val="tx1"/>
                </a:solidFill>
                <a:latin typeface="Futura Std Medium" pitchFamily="34" charset="0"/>
              </a:defRPr>
            </a:lvl3pPr>
            <a:lvl4pPr marL="893763" indent="182563" algn="l">
              <a:spcBef>
                <a:spcPct val="20000"/>
              </a:spcBef>
              <a:buClr>
                <a:srgbClr val="8A8B8E"/>
              </a:buClr>
              <a:buChar char="•"/>
              <a:defRPr sz="1200">
                <a:solidFill>
                  <a:schemeClr val="tx1"/>
                </a:solidFill>
                <a:latin typeface="Futura Std Medium" pitchFamily="34" charset="0"/>
              </a:defRPr>
            </a:lvl4pPr>
            <a:lvl5pPr marL="1255713" indent="182563" algn="l">
              <a:spcBef>
                <a:spcPct val="20000"/>
              </a:spcBef>
              <a:buClr>
                <a:srgbClr val="1B5092"/>
              </a:buClr>
              <a:buChar char="•"/>
              <a:defRPr sz="1000">
                <a:solidFill>
                  <a:schemeClr val="tx1"/>
                </a:solidFill>
                <a:latin typeface="Futura Std Medium" pitchFamily="34" charset="0"/>
              </a:defRPr>
            </a:lvl5pPr>
            <a:lvl6pPr marL="1712913" indent="182563" fontAlgn="base">
              <a:spcBef>
                <a:spcPct val="20000"/>
              </a:spcBef>
              <a:spcAft>
                <a:spcPct val="0"/>
              </a:spcAft>
              <a:buClr>
                <a:srgbClr val="1B5092"/>
              </a:buClr>
              <a:buChar char="•"/>
              <a:defRPr sz="1000">
                <a:solidFill>
                  <a:schemeClr val="tx1"/>
                </a:solidFill>
                <a:latin typeface="Futura Std Medium" pitchFamily="34" charset="0"/>
              </a:defRPr>
            </a:lvl6pPr>
            <a:lvl7pPr marL="2170113" indent="182563" fontAlgn="base">
              <a:spcBef>
                <a:spcPct val="20000"/>
              </a:spcBef>
              <a:spcAft>
                <a:spcPct val="0"/>
              </a:spcAft>
              <a:buClr>
                <a:srgbClr val="1B5092"/>
              </a:buClr>
              <a:buChar char="•"/>
              <a:defRPr sz="1000">
                <a:solidFill>
                  <a:schemeClr val="tx1"/>
                </a:solidFill>
                <a:latin typeface="Futura Std Medium" pitchFamily="34" charset="0"/>
              </a:defRPr>
            </a:lvl7pPr>
            <a:lvl8pPr marL="2627313" indent="182563" fontAlgn="base">
              <a:spcBef>
                <a:spcPct val="20000"/>
              </a:spcBef>
              <a:spcAft>
                <a:spcPct val="0"/>
              </a:spcAft>
              <a:buClr>
                <a:srgbClr val="1B5092"/>
              </a:buClr>
              <a:buChar char="•"/>
              <a:defRPr sz="1000">
                <a:solidFill>
                  <a:schemeClr val="tx1"/>
                </a:solidFill>
                <a:latin typeface="Futura Std Medium" pitchFamily="34" charset="0"/>
              </a:defRPr>
            </a:lvl8pPr>
            <a:lvl9pPr marL="3084513" indent="182563" fontAlgn="base">
              <a:spcBef>
                <a:spcPct val="20000"/>
              </a:spcBef>
              <a:spcAft>
                <a:spcPct val="0"/>
              </a:spcAft>
              <a:buClr>
                <a:srgbClr val="1B5092"/>
              </a:buClr>
              <a:buChar char="•"/>
              <a:defRPr sz="1000">
                <a:solidFill>
                  <a:schemeClr val="tx1"/>
                </a:solidFill>
                <a:latin typeface="Futura Std Medium" pitchFamily="34" charset="0"/>
              </a:defRPr>
            </a:lvl9pPr>
          </a:lstStyle>
          <a:p>
            <a:pPr algn="ctr"/>
            <a:r>
              <a:rPr lang="en-US" altLang="en-US" sz="2000" dirty="0">
                <a:latin typeface="+mn-lt"/>
              </a:rPr>
              <a:t>All atoms scatter X-rays in the same way. </a:t>
            </a:r>
            <a:r>
              <a:rPr lang="en-US" altLang="en-US" sz="2000" b="1" dirty="0" err="1">
                <a:latin typeface="+mn-lt"/>
              </a:rPr>
              <a:t>Friedel’s</a:t>
            </a:r>
            <a:r>
              <a:rPr lang="en-US" altLang="en-US" sz="2000" b="1" dirty="0">
                <a:latin typeface="+mn-lt"/>
              </a:rPr>
              <a:t> Law is obeyed</a:t>
            </a:r>
            <a:r>
              <a:rPr lang="en-US" altLang="en-US" sz="2000" dirty="0">
                <a:latin typeface="+mn-lt"/>
              </a:rPr>
              <a:t>.</a:t>
            </a:r>
            <a:endParaRPr lang="en-GB" altLang="en-US" sz="2000" dirty="0">
              <a:latin typeface="+mn-lt"/>
            </a:endParaRPr>
          </a:p>
        </p:txBody>
      </p:sp>
      <p:grpSp>
        <p:nvGrpSpPr>
          <p:cNvPr id="448522" name="Group 10"/>
          <p:cNvGrpSpPr>
            <a:grpSpLocks/>
          </p:cNvGrpSpPr>
          <p:nvPr/>
        </p:nvGrpSpPr>
        <p:grpSpPr bwMode="auto">
          <a:xfrm>
            <a:off x="4438005" y="2293938"/>
            <a:ext cx="3940175" cy="2274887"/>
            <a:chOff x="3152" y="1616"/>
            <a:chExt cx="2482" cy="1433"/>
          </a:xfrm>
        </p:grpSpPr>
        <p:graphicFrame>
          <p:nvGraphicFramePr>
            <p:cNvPr id="448519" name="Object 7"/>
            <p:cNvGraphicFramePr>
              <a:graphicFrameLocks noChangeAspect="1"/>
            </p:cNvGraphicFramePr>
            <p:nvPr/>
          </p:nvGraphicFramePr>
          <p:xfrm>
            <a:off x="3969" y="1616"/>
            <a:ext cx="816" cy="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987" name="Equation" r:id="rId7" imgW="431640" imgH="228600" progId="Equation.3">
                    <p:embed/>
                  </p:oleObj>
                </mc:Choice>
                <mc:Fallback>
                  <p:oleObj name="Equation" r:id="rId7" imgW="4316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9" y="1616"/>
                          <a:ext cx="816" cy="4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8520" name="Object 8"/>
            <p:cNvGraphicFramePr>
              <a:graphicFrameLocks noChangeAspect="1"/>
            </p:cNvGraphicFramePr>
            <p:nvPr/>
          </p:nvGraphicFramePr>
          <p:xfrm>
            <a:off x="3152" y="2160"/>
            <a:ext cx="2482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988" name="Equation" r:id="rId9" imgW="2247840" imgH="355320" progId="Equation.3">
                    <p:embed/>
                  </p:oleObj>
                </mc:Choice>
                <mc:Fallback>
                  <p:oleObj name="Equation" r:id="rId9" imgW="2247840" imgH="3553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2" y="2160"/>
                          <a:ext cx="2482" cy="3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8521" name="Object 9"/>
            <p:cNvGraphicFramePr>
              <a:graphicFrameLocks noChangeAspect="1"/>
            </p:cNvGraphicFramePr>
            <p:nvPr/>
          </p:nvGraphicFramePr>
          <p:xfrm>
            <a:off x="3560" y="2659"/>
            <a:ext cx="1850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989" name="Equation" r:id="rId11" imgW="1676160" imgH="355320" progId="Equation.3">
                    <p:embed/>
                  </p:oleObj>
                </mc:Choice>
                <mc:Fallback>
                  <p:oleObj name="Equation" r:id="rId11" imgW="1676160" imgH="3553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60" y="2659"/>
                          <a:ext cx="1850" cy="3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Rectangle 2"/>
          <p:cNvSpPr txBox="1">
            <a:spLocks noChangeArrowheads="1"/>
          </p:cNvSpPr>
          <p:nvPr/>
        </p:nvSpPr>
        <p:spPr bwMode="gray">
          <a:xfrm>
            <a:off x="727200" y="126000"/>
            <a:ext cx="8236800" cy="496800"/>
          </a:xfrm>
          <a:prstGeom prst="rect">
            <a:avLst/>
          </a:prstGeom>
          <a:solidFill>
            <a:schemeClr val="accent1"/>
          </a:solidFill>
        </p:spPr>
        <p:txBody>
          <a:bodyPr vert="horz" lIns="72000" tIns="0" rIns="7200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6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dirty="0">
                <a:latin typeface="Arial" panose="020B0604020202020204" pitchFamily="34" charset="0"/>
              </a:rPr>
              <a:t>Normal Scattering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39" name="Picture 3" descr="absorption_ed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1414463"/>
            <a:ext cx="5472112" cy="40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9540" name="Text Box 4"/>
          <p:cNvSpPr txBox="1">
            <a:spLocks noChangeArrowheads="1"/>
          </p:cNvSpPr>
          <p:nvPr/>
        </p:nvSpPr>
        <p:spPr bwMode="auto">
          <a:xfrm>
            <a:off x="323850" y="616585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fr-FR" altLang="en-US" sz="2400">
              <a:latin typeface="Tahoma" panose="020B0604030504040204" pitchFamily="34" charset="0"/>
            </a:endParaRPr>
          </a:p>
        </p:txBody>
      </p:sp>
      <p:grpSp>
        <p:nvGrpSpPr>
          <p:cNvPr id="449545" name="Group 9"/>
          <p:cNvGrpSpPr>
            <a:grpSpLocks/>
          </p:cNvGrpSpPr>
          <p:nvPr/>
        </p:nvGrpSpPr>
        <p:grpSpPr bwMode="auto">
          <a:xfrm>
            <a:off x="1276350" y="1628775"/>
            <a:ext cx="6589713" cy="4608513"/>
            <a:chOff x="804" y="1026"/>
            <a:chExt cx="4151" cy="2903"/>
          </a:xfrm>
        </p:grpSpPr>
        <p:sp>
          <p:nvSpPr>
            <p:cNvPr id="449541" name="Rectangle 5"/>
            <p:cNvSpPr>
              <a:spLocks noChangeArrowheads="1"/>
            </p:cNvSpPr>
            <p:nvPr/>
          </p:nvSpPr>
          <p:spPr bwMode="auto">
            <a:xfrm>
              <a:off x="804" y="3631"/>
              <a:ext cx="4151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defRPr sz="2800">
                  <a:solidFill>
                    <a:schemeClr val="bg1"/>
                  </a:solidFill>
                  <a:latin typeface="Myriad Pro SemiCond" pitchFamily="34" charset="0"/>
                </a:defRPr>
              </a:lvl1pPr>
              <a:lvl2pPr algn="l">
                <a:defRPr sz="2800">
                  <a:solidFill>
                    <a:schemeClr val="bg1"/>
                  </a:solidFill>
                  <a:latin typeface="Myriad Pro SemiCond" pitchFamily="34" charset="0"/>
                </a:defRPr>
              </a:lvl2pPr>
              <a:lvl3pPr algn="l">
                <a:defRPr sz="2800">
                  <a:solidFill>
                    <a:schemeClr val="bg1"/>
                  </a:solidFill>
                  <a:latin typeface="Myriad Pro SemiCond" pitchFamily="34" charset="0"/>
                </a:defRPr>
              </a:lvl3pPr>
              <a:lvl4pPr algn="l">
                <a:defRPr sz="2800">
                  <a:solidFill>
                    <a:schemeClr val="bg1"/>
                  </a:solidFill>
                  <a:latin typeface="Myriad Pro SemiCond" pitchFamily="34" charset="0"/>
                </a:defRPr>
              </a:lvl4pPr>
              <a:lvl5pPr algn="l">
                <a:defRPr sz="2800">
                  <a:solidFill>
                    <a:schemeClr val="bg1"/>
                  </a:solidFill>
                  <a:latin typeface="Myriad Pro SemiCond" pitchFamily="34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bg1"/>
                  </a:solidFill>
                  <a:latin typeface="Myriad Pro SemiCond" pitchFamily="34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bg1"/>
                  </a:solidFill>
                  <a:latin typeface="Myriad Pro SemiCond" pitchFamily="34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bg1"/>
                  </a:solidFill>
                  <a:latin typeface="Myriad Pro SemiCond" pitchFamily="34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bg1"/>
                  </a:solidFill>
                  <a:latin typeface="Myriad Pro SemiCond" pitchFamily="34" charset="0"/>
                </a:defRPr>
              </a:lvl9pPr>
            </a:lstStyle>
            <a:p>
              <a:pPr algn="ctr"/>
              <a:r>
                <a:rPr lang="en-US" altLang="en-US" sz="1600" b="1" dirty="0">
                  <a:solidFill>
                    <a:schemeClr val="tx1"/>
                  </a:solidFill>
                  <a:latin typeface="+mn-lt"/>
                </a:rPr>
                <a:t>At incident X-ray energies close to absorption edges scattering from atoms is no longer normal</a:t>
              </a:r>
              <a:endParaRPr lang="en-GB" altLang="en-US" sz="1600" b="1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49542" name="Oval 6"/>
            <p:cNvSpPr>
              <a:spLocks noChangeArrowheads="1"/>
            </p:cNvSpPr>
            <p:nvPr/>
          </p:nvSpPr>
          <p:spPr bwMode="auto">
            <a:xfrm>
              <a:off x="2018" y="1026"/>
              <a:ext cx="318" cy="680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DA9D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9543" name="Oval 7"/>
            <p:cNvSpPr>
              <a:spLocks noChangeArrowheads="1"/>
            </p:cNvSpPr>
            <p:nvPr/>
          </p:nvSpPr>
          <p:spPr bwMode="auto">
            <a:xfrm>
              <a:off x="2608" y="1344"/>
              <a:ext cx="318" cy="680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DA9D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49544" name="Oval 8"/>
            <p:cNvSpPr>
              <a:spLocks noChangeArrowheads="1"/>
            </p:cNvSpPr>
            <p:nvPr/>
          </p:nvSpPr>
          <p:spPr bwMode="auto">
            <a:xfrm>
              <a:off x="3470" y="1752"/>
              <a:ext cx="363" cy="680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DA9D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But, electron shells in atoms have X-ray absorption </a:t>
            </a:r>
            <a:r>
              <a:rPr lang="en-GB" altLang="en-US" dirty="0" smtClean="0">
                <a:latin typeface="Arial" panose="020B0604020202020204" pitchFamily="34" charset="0"/>
              </a:rPr>
              <a:t>edges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9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9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Normal scattering is modified close to absorption </a:t>
            </a:r>
            <a:r>
              <a:rPr lang="en-GB" altLang="en-US" dirty="0" smtClean="0">
                <a:latin typeface="Arial" panose="020B0604020202020204" pitchFamily="34" charset="0"/>
              </a:rPr>
              <a:t>edge</a:t>
            </a:r>
            <a:endParaRPr lang="en-GB" dirty="0"/>
          </a:p>
        </p:txBody>
      </p:sp>
      <p:sp>
        <p:nvSpPr>
          <p:cNvPr id="450563" name="Rectangle 3"/>
          <p:cNvSpPr>
            <a:spLocks noGrp="1" noChangeArrowheads="1"/>
          </p:cNvSpPr>
          <p:nvPr>
            <p:ph idx="1"/>
          </p:nvPr>
        </p:nvSpPr>
        <p:spPr>
          <a:xfrm>
            <a:off x="88330" y="1083349"/>
            <a:ext cx="4532929" cy="5400000"/>
          </a:xfrm>
        </p:spPr>
        <p:txBody>
          <a:bodyPr/>
          <a:lstStyle/>
          <a:p>
            <a:pPr marL="266700" indent="-266700" algn="just">
              <a:lnSpc>
                <a:spcPct val="90000"/>
              </a:lnSpc>
              <a:buFontTx/>
              <a:buChar char="•"/>
            </a:pPr>
            <a:r>
              <a:rPr lang="en-US" altLang="en-US" sz="2000" b="0" dirty="0" smtClean="0">
                <a:solidFill>
                  <a:schemeClr val="tx1"/>
                </a:solidFill>
              </a:rPr>
              <a:t>Photons interact </a:t>
            </a:r>
            <a:r>
              <a:rPr lang="en-US" altLang="en-US" sz="2000" b="0" dirty="0">
                <a:solidFill>
                  <a:schemeClr val="tx1"/>
                </a:solidFill>
              </a:rPr>
              <a:t>with the electrons in the atoms of the sample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90000"/>
              </a:lnSpc>
            </a:pPr>
            <a:endParaRPr lang="en-US" altLang="en-US" sz="2000" b="0" dirty="0">
              <a:solidFill>
                <a:schemeClr val="tx1"/>
              </a:solidFill>
            </a:endParaRPr>
          </a:p>
          <a:p>
            <a:pPr marL="266700" indent="-266700" algn="just">
              <a:lnSpc>
                <a:spcPct val="90000"/>
              </a:lnSpc>
              <a:buFontTx/>
              <a:buChar char="•"/>
            </a:pPr>
            <a:r>
              <a:rPr lang="en-US" altLang="en-US" sz="2000" b="0" dirty="0">
                <a:solidFill>
                  <a:schemeClr val="tx1"/>
                </a:solidFill>
              </a:rPr>
              <a:t>Depending on the photon energy the probability of absorption changes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90000"/>
              </a:lnSpc>
            </a:pPr>
            <a:endParaRPr lang="en-US" altLang="en-US" sz="2000" b="0" dirty="0">
              <a:solidFill>
                <a:schemeClr val="tx1"/>
              </a:solidFill>
            </a:endParaRPr>
          </a:p>
          <a:p>
            <a:pPr marL="266700" indent="-266700" algn="just">
              <a:lnSpc>
                <a:spcPct val="90000"/>
              </a:lnSpc>
              <a:buFontTx/>
              <a:buChar char="•"/>
            </a:pPr>
            <a:r>
              <a:rPr lang="en-US" altLang="en-US" sz="2000" b="0" dirty="0">
                <a:solidFill>
                  <a:schemeClr val="tx1"/>
                </a:solidFill>
              </a:rPr>
              <a:t>At photon energies close to absorption edges of a given atom, 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some photons </a:t>
            </a:r>
            <a:r>
              <a:rPr lang="en-US" altLang="en-US" sz="2000" b="0" dirty="0">
                <a:solidFill>
                  <a:schemeClr val="tx1"/>
                </a:solidFill>
              </a:rPr>
              <a:t>are absorbed by the atom and electrons are ejected from its inner shell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90000"/>
              </a:lnSpc>
            </a:pPr>
            <a:endParaRPr lang="en-US" altLang="en-US" sz="2000" b="0" dirty="0">
              <a:solidFill>
                <a:schemeClr val="tx1"/>
              </a:solidFill>
            </a:endParaRPr>
          </a:p>
          <a:p>
            <a:pPr marL="266700" indent="-266700" algn="just">
              <a:lnSpc>
                <a:spcPct val="90000"/>
              </a:lnSpc>
              <a:buFontTx/>
              <a:buChar char="•"/>
            </a:pPr>
            <a:r>
              <a:rPr lang="en-US" altLang="en-US" sz="2000" b="0" dirty="0">
                <a:solidFill>
                  <a:schemeClr val="tx1"/>
                </a:solidFill>
              </a:rPr>
              <a:t>Electrons from higher energy shells decay to lower energy shells </a:t>
            </a:r>
            <a:r>
              <a:rPr lang="en-US" altLang="en-US" sz="2000" dirty="0">
                <a:solidFill>
                  <a:schemeClr val="tx1"/>
                </a:solidFill>
              </a:rPr>
              <a:t>emitting fluorescence as they do so</a:t>
            </a:r>
            <a:endParaRPr lang="en-GB" altLang="en-US" sz="2000" dirty="0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 dirty="0"/>
          </a:p>
        </p:txBody>
      </p:sp>
      <p:sp>
        <p:nvSpPr>
          <p:cNvPr id="450564" name="Text Box 4"/>
          <p:cNvSpPr txBox="1">
            <a:spLocks noChangeArrowheads="1"/>
          </p:cNvSpPr>
          <p:nvPr/>
        </p:nvSpPr>
        <p:spPr bwMode="auto">
          <a:xfrm>
            <a:off x="5237658" y="5335324"/>
            <a:ext cx="358281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1050" dirty="0"/>
              <a:t>http://www.bmsc.washington.edu/scatter/AS_tutorial.html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694284" y="1268760"/>
            <a:ext cx="4278888" cy="4291013"/>
            <a:chOff x="4694284" y="1407568"/>
            <a:chExt cx="4278888" cy="4291013"/>
          </a:xfrm>
        </p:grpSpPr>
        <p:sp>
          <p:nvSpPr>
            <p:cNvPr id="450566" name="Text Box 6"/>
            <p:cNvSpPr txBox="1">
              <a:spLocks noChangeArrowheads="1"/>
            </p:cNvSpPr>
            <p:nvPr/>
          </p:nvSpPr>
          <p:spPr bwMode="auto">
            <a:xfrm>
              <a:off x="4705972" y="1407568"/>
              <a:ext cx="4267200" cy="4291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altLang="en-US" sz="2400">
                <a:latin typeface="Tahoma" panose="020B0604030504040204" pitchFamily="34" charset="0"/>
              </a:endParaRPr>
            </a:p>
            <a:p>
              <a:pPr algn="l">
                <a:spcBef>
                  <a:spcPct val="50000"/>
                </a:spcBef>
              </a:pPr>
              <a:endParaRPr lang="en-US" altLang="en-US" sz="2400">
                <a:latin typeface="Tahoma" panose="020B0604030504040204" pitchFamily="34" charset="0"/>
              </a:endParaRPr>
            </a:p>
            <a:p>
              <a:pPr algn="l">
                <a:spcBef>
                  <a:spcPct val="50000"/>
                </a:spcBef>
              </a:pPr>
              <a:endParaRPr lang="en-US" altLang="en-US" sz="2400">
                <a:latin typeface="Tahoma" panose="020B0604030504040204" pitchFamily="34" charset="0"/>
              </a:endParaRPr>
            </a:p>
            <a:p>
              <a:pPr algn="l">
                <a:spcBef>
                  <a:spcPct val="50000"/>
                </a:spcBef>
              </a:pPr>
              <a:endParaRPr lang="en-US" altLang="en-US" sz="2400">
                <a:latin typeface="Tahoma" panose="020B0604030504040204" pitchFamily="34" charset="0"/>
              </a:endParaRPr>
            </a:p>
            <a:p>
              <a:pPr algn="l">
                <a:spcBef>
                  <a:spcPct val="50000"/>
                </a:spcBef>
              </a:pPr>
              <a:endParaRPr lang="en-US" altLang="en-US" sz="2400">
                <a:latin typeface="Tahoma" panose="020B0604030504040204" pitchFamily="34" charset="0"/>
              </a:endParaRPr>
            </a:p>
            <a:p>
              <a:pPr algn="l">
                <a:spcBef>
                  <a:spcPct val="50000"/>
                </a:spcBef>
              </a:pPr>
              <a:endParaRPr lang="en-US" altLang="en-US" sz="2400">
                <a:latin typeface="Tahoma" panose="020B0604030504040204" pitchFamily="34" charset="0"/>
              </a:endParaRPr>
            </a:p>
            <a:p>
              <a:pPr algn="l">
                <a:spcBef>
                  <a:spcPct val="50000"/>
                </a:spcBef>
              </a:pPr>
              <a:endParaRPr lang="en-US" altLang="en-US" sz="2400">
                <a:latin typeface="Tahoma" panose="020B0604030504040204" pitchFamily="34" charset="0"/>
              </a:endParaRPr>
            </a:p>
            <a:p>
              <a:pPr algn="l">
                <a:spcBef>
                  <a:spcPct val="50000"/>
                </a:spcBef>
              </a:pPr>
              <a:endParaRPr lang="en-GB" altLang="en-US" sz="2400">
                <a:latin typeface="Tahoma" panose="020B0604030504040204" pitchFamily="34" charset="0"/>
              </a:endParaRPr>
            </a:p>
          </p:txBody>
        </p:sp>
        <p:grpSp>
          <p:nvGrpSpPr>
            <p:cNvPr id="450567" name="Group 7"/>
            <p:cNvGrpSpPr>
              <a:grpSpLocks/>
            </p:cNvGrpSpPr>
            <p:nvPr/>
          </p:nvGrpSpPr>
          <p:grpSpPr bwMode="auto">
            <a:xfrm>
              <a:off x="4694284" y="1692414"/>
              <a:ext cx="4194175" cy="3749675"/>
              <a:chOff x="2976" y="1440"/>
              <a:chExt cx="2642" cy="2362"/>
            </a:xfrm>
          </p:grpSpPr>
          <p:pic>
            <p:nvPicPr>
              <p:cNvPr id="450568" name="Picture 8" descr="as_1b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1" y="2880"/>
                <a:ext cx="1973" cy="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0569" name="Picture 9" descr="as_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6" y="1440"/>
                <a:ext cx="2642" cy="10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8" name="Text Box 6"/>
          <p:cNvSpPr txBox="1">
            <a:spLocks noChangeArrowheads="1"/>
          </p:cNvSpPr>
          <p:nvPr/>
        </p:nvSpPr>
        <p:spPr bwMode="auto">
          <a:xfrm>
            <a:off x="4788024" y="1268413"/>
            <a:ext cx="3779837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sz="2000" dirty="0"/>
              <a:t>Treat electron shells as </a:t>
            </a:r>
            <a:r>
              <a:rPr lang="en-US" altLang="en-US" sz="2000" i="1" dirty="0"/>
              <a:t>harmonic oscillators</a:t>
            </a:r>
            <a:r>
              <a:rPr lang="en-US" altLang="en-US" sz="2000" dirty="0"/>
              <a:t> with resonance frequencies close to energy of shell absorption edge. Scattering factor modified so that:</a:t>
            </a:r>
            <a:endParaRPr lang="en-GB" alt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scattering factors </a:t>
            </a:r>
            <a:r>
              <a:rPr lang="en-GB" altLang="en-US" dirty="0" smtClean="0">
                <a:latin typeface="Arial" panose="020B0604020202020204" pitchFamily="34" charset="0"/>
              </a:rPr>
              <a:t>AT </a:t>
            </a:r>
            <a:r>
              <a:rPr lang="en-GB" altLang="en-US" dirty="0">
                <a:latin typeface="Arial" panose="020B0604020202020204" pitchFamily="34" charset="0"/>
              </a:rPr>
              <a:t>X-ray </a:t>
            </a:r>
            <a:r>
              <a:rPr lang="en-GB" altLang="en-US" dirty="0" err="1" smtClean="0">
                <a:latin typeface="Arial" panose="020B0604020202020204" pitchFamily="34" charset="0"/>
              </a:rPr>
              <a:t>energiEs</a:t>
            </a:r>
            <a:r>
              <a:rPr lang="en-GB" altLang="en-US" dirty="0" smtClean="0">
                <a:latin typeface="Arial" panose="020B0604020202020204" pitchFamily="34" charset="0"/>
              </a:rPr>
              <a:t> </a:t>
            </a:r>
            <a:r>
              <a:rPr lang="en-GB" altLang="en-US" dirty="0">
                <a:latin typeface="Arial" panose="020B0604020202020204" pitchFamily="34" charset="0"/>
              </a:rPr>
              <a:t>close to </a:t>
            </a:r>
            <a:r>
              <a:rPr lang="en-GB" altLang="en-US" dirty="0" smtClean="0">
                <a:latin typeface="Arial" panose="020B0604020202020204" pitchFamily="34" charset="0"/>
              </a:rPr>
              <a:t>AN </a:t>
            </a:r>
            <a:r>
              <a:rPr lang="en-GB" altLang="en-US" dirty="0">
                <a:latin typeface="Arial" panose="020B0604020202020204" pitchFamily="34" charset="0"/>
              </a:rPr>
              <a:t>absorption </a:t>
            </a:r>
            <a:r>
              <a:rPr lang="en-GB" altLang="en-US" dirty="0" smtClean="0">
                <a:latin typeface="Arial" panose="020B0604020202020204" pitchFamily="34" charset="0"/>
              </a:rPr>
              <a:t>edge</a:t>
            </a:r>
            <a:endParaRPr lang="en-GB" dirty="0"/>
          </a:p>
        </p:txBody>
      </p:sp>
      <p:graphicFrame>
        <p:nvGraphicFramePr>
          <p:cNvPr id="453639" name="Object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5075168"/>
              </p:ext>
            </p:extLst>
          </p:nvPr>
        </p:nvGraphicFramePr>
        <p:xfrm>
          <a:off x="5004048" y="3344863"/>
          <a:ext cx="3401883" cy="571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0" name="Equation" r:id="rId3" imgW="1434960" imgH="241200" progId="Equation.3">
                  <p:embed/>
                </p:oleObj>
              </mc:Choice>
              <mc:Fallback>
                <p:oleObj name="Equation" r:id="rId3" imgW="1434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3344863"/>
                        <a:ext cx="3401883" cy="5719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453640" name="Text Box 8"/>
          <p:cNvSpPr txBox="1">
            <a:spLocks noChangeArrowheads="1"/>
          </p:cNvSpPr>
          <p:nvPr/>
        </p:nvSpPr>
        <p:spPr bwMode="auto">
          <a:xfrm>
            <a:off x="4859461" y="4148138"/>
            <a:ext cx="3779838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sz="2000" dirty="0"/>
              <a:t>Scattering factor modified in such a way that it has additional, wavelength(energy)-dependent dispersive (</a:t>
            </a:r>
            <a:r>
              <a:rPr lang="en-US" altLang="en-US" sz="2000" i="1" dirty="0"/>
              <a:t>f</a:t>
            </a:r>
            <a:r>
              <a:rPr lang="en-US" altLang="en-US" sz="2000" dirty="0"/>
              <a:t>’) (real) and absorptive (</a:t>
            </a:r>
            <a:r>
              <a:rPr lang="en-US" altLang="en-US" sz="2000" i="1" dirty="0"/>
              <a:t>f</a:t>
            </a:r>
            <a:r>
              <a:rPr lang="en-US" altLang="en-US" sz="2000" dirty="0"/>
              <a:t>’’) (imaginary) terms </a:t>
            </a:r>
            <a:endParaRPr lang="en-GB" altLang="en-US" sz="2000" dirty="0"/>
          </a:p>
        </p:txBody>
      </p:sp>
      <p:sp>
        <p:nvSpPr>
          <p:cNvPr id="453643" name="Freeform 11"/>
          <p:cNvSpPr>
            <a:spLocks/>
          </p:cNvSpPr>
          <p:nvPr/>
        </p:nvSpPr>
        <p:spPr bwMode="auto">
          <a:xfrm>
            <a:off x="6220396" y="3257550"/>
            <a:ext cx="987425" cy="806450"/>
          </a:xfrm>
          <a:custGeom>
            <a:avLst/>
            <a:gdLst>
              <a:gd name="T0" fmla="*/ 488 w 622"/>
              <a:gd name="T1" fmla="*/ 17 h 508"/>
              <a:gd name="T2" fmla="*/ 408 w 622"/>
              <a:gd name="T3" fmla="*/ 33 h 508"/>
              <a:gd name="T4" fmla="*/ 120 w 622"/>
              <a:gd name="T5" fmla="*/ 49 h 508"/>
              <a:gd name="T6" fmla="*/ 88 w 622"/>
              <a:gd name="T7" fmla="*/ 57 h 508"/>
              <a:gd name="T8" fmla="*/ 40 w 622"/>
              <a:gd name="T9" fmla="*/ 73 h 508"/>
              <a:gd name="T10" fmla="*/ 0 w 622"/>
              <a:gd name="T11" fmla="*/ 145 h 508"/>
              <a:gd name="T12" fmla="*/ 8 w 622"/>
              <a:gd name="T13" fmla="*/ 313 h 508"/>
              <a:gd name="T14" fmla="*/ 200 w 622"/>
              <a:gd name="T15" fmla="*/ 481 h 508"/>
              <a:gd name="T16" fmla="*/ 560 w 622"/>
              <a:gd name="T17" fmla="*/ 441 h 508"/>
              <a:gd name="T18" fmla="*/ 608 w 622"/>
              <a:gd name="T19" fmla="*/ 313 h 508"/>
              <a:gd name="T20" fmla="*/ 608 w 622"/>
              <a:gd name="T21" fmla="*/ 113 h 508"/>
              <a:gd name="T22" fmla="*/ 592 w 622"/>
              <a:gd name="T23" fmla="*/ 49 h 508"/>
              <a:gd name="T24" fmla="*/ 496 w 622"/>
              <a:gd name="T25" fmla="*/ 1 h 508"/>
              <a:gd name="T26" fmla="*/ 488 w 622"/>
              <a:gd name="T27" fmla="*/ 17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22" h="508">
                <a:moveTo>
                  <a:pt x="488" y="17"/>
                </a:moveTo>
                <a:cubicBezTo>
                  <a:pt x="454" y="28"/>
                  <a:pt x="455" y="30"/>
                  <a:pt x="408" y="33"/>
                </a:cubicBezTo>
                <a:cubicBezTo>
                  <a:pt x="312" y="40"/>
                  <a:pt x="120" y="49"/>
                  <a:pt x="120" y="49"/>
                </a:cubicBezTo>
                <a:cubicBezTo>
                  <a:pt x="109" y="52"/>
                  <a:pt x="99" y="54"/>
                  <a:pt x="88" y="57"/>
                </a:cubicBezTo>
                <a:cubicBezTo>
                  <a:pt x="72" y="62"/>
                  <a:pt x="40" y="73"/>
                  <a:pt x="40" y="73"/>
                </a:cubicBezTo>
                <a:cubicBezTo>
                  <a:pt x="3" y="128"/>
                  <a:pt x="14" y="103"/>
                  <a:pt x="0" y="145"/>
                </a:cubicBezTo>
                <a:cubicBezTo>
                  <a:pt x="3" y="201"/>
                  <a:pt x="4" y="257"/>
                  <a:pt x="8" y="313"/>
                </a:cubicBezTo>
                <a:cubicBezTo>
                  <a:pt x="18" y="449"/>
                  <a:pt x="82" y="464"/>
                  <a:pt x="200" y="481"/>
                </a:cubicBezTo>
                <a:cubicBezTo>
                  <a:pt x="299" y="478"/>
                  <a:pt x="460" y="508"/>
                  <a:pt x="560" y="441"/>
                </a:cubicBezTo>
                <a:cubicBezTo>
                  <a:pt x="575" y="396"/>
                  <a:pt x="596" y="359"/>
                  <a:pt x="608" y="313"/>
                </a:cubicBezTo>
                <a:cubicBezTo>
                  <a:pt x="616" y="192"/>
                  <a:pt x="622" y="210"/>
                  <a:pt x="608" y="113"/>
                </a:cubicBezTo>
                <a:cubicBezTo>
                  <a:pt x="608" y="111"/>
                  <a:pt x="598" y="57"/>
                  <a:pt x="592" y="49"/>
                </a:cubicBezTo>
                <a:cubicBezTo>
                  <a:pt x="587" y="42"/>
                  <a:pt x="501" y="0"/>
                  <a:pt x="496" y="1"/>
                </a:cubicBezTo>
                <a:cubicBezTo>
                  <a:pt x="490" y="2"/>
                  <a:pt x="491" y="12"/>
                  <a:pt x="488" y="17"/>
                </a:cubicBez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53644" name="Freeform 12"/>
          <p:cNvSpPr>
            <a:spLocks/>
          </p:cNvSpPr>
          <p:nvPr/>
        </p:nvSpPr>
        <p:spPr bwMode="auto">
          <a:xfrm>
            <a:off x="7371334" y="3252788"/>
            <a:ext cx="1300162" cy="831850"/>
          </a:xfrm>
          <a:custGeom>
            <a:avLst/>
            <a:gdLst>
              <a:gd name="T0" fmla="*/ 531 w 819"/>
              <a:gd name="T1" fmla="*/ 20 h 524"/>
              <a:gd name="T2" fmla="*/ 139 w 819"/>
              <a:gd name="T3" fmla="*/ 60 h 524"/>
              <a:gd name="T4" fmla="*/ 67 w 819"/>
              <a:gd name="T5" fmla="*/ 92 h 524"/>
              <a:gd name="T6" fmla="*/ 19 w 819"/>
              <a:gd name="T7" fmla="*/ 188 h 524"/>
              <a:gd name="T8" fmla="*/ 11 w 819"/>
              <a:gd name="T9" fmla="*/ 212 h 524"/>
              <a:gd name="T10" fmla="*/ 11 w 819"/>
              <a:gd name="T11" fmla="*/ 348 h 524"/>
              <a:gd name="T12" fmla="*/ 35 w 819"/>
              <a:gd name="T13" fmla="*/ 444 h 524"/>
              <a:gd name="T14" fmla="*/ 355 w 819"/>
              <a:gd name="T15" fmla="*/ 524 h 524"/>
              <a:gd name="T16" fmla="*/ 723 w 819"/>
              <a:gd name="T17" fmla="*/ 484 h 524"/>
              <a:gd name="T18" fmla="*/ 771 w 819"/>
              <a:gd name="T19" fmla="*/ 444 h 524"/>
              <a:gd name="T20" fmla="*/ 819 w 819"/>
              <a:gd name="T21" fmla="*/ 316 h 524"/>
              <a:gd name="T22" fmla="*/ 763 w 819"/>
              <a:gd name="T23" fmla="*/ 60 h 524"/>
              <a:gd name="T24" fmla="*/ 699 w 819"/>
              <a:gd name="T25" fmla="*/ 20 h 524"/>
              <a:gd name="T26" fmla="*/ 651 w 819"/>
              <a:gd name="T27" fmla="*/ 4 h 524"/>
              <a:gd name="T28" fmla="*/ 531 w 819"/>
              <a:gd name="T29" fmla="*/ 2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819" h="524">
                <a:moveTo>
                  <a:pt x="531" y="20"/>
                </a:moveTo>
                <a:cubicBezTo>
                  <a:pt x="400" y="32"/>
                  <a:pt x="270" y="47"/>
                  <a:pt x="139" y="60"/>
                </a:cubicBezTo>
                <a:cubicBezTo>
                  <a:pt x="82" y="79"/>
                  <a:pt x="105" y="67"/>
                  <a:pt x="67" y="92"/>
                </a:cubicBezTo>
                <a:cubicBezTo>
                  <a:pt x="26" y="154"/>
                  <a:pt x="41" y="122"/>
                  <a:pt x="19" y="188"/>
                </a:cubicBezTo>
                <a:cubicBezTo>
                  <a:pt x="16" y="196"/>
                  <a:pt x="11" y="212"/>
                  <a:pt x="11" y="212"/>
                </a:cubicBezTo>
                <a:cubicBezTo>
                  <a:pt x="0" y="288"/>
                  <a:pt x="0" y="258"/>
                  <a:pt x="11" y="348"/>
                </a:cubicBezTo>
                <a:cubicBezTo>
                  <a:pt x="12" y="359"/>
                  <a:pt x="24" y="436"/>
                  <a:pt x="35" y="444"/>
                </a:cubicBezTo>
                <a:cubicBezTo>
                  <a:pt x="135" y="511"/>
                  <a:pt x="235" y="516"/>
                  <a:pt x="355" y="524"/>
                </a:cubicBezTo>
                <a:cubicBezTo>
                  <a:pt x="474" y="517"/>
                  <a:pt x="608" y="522"/>
                  <a:pt x="723" y="484"/>
                </a:cubicBezTo>
                <a:cubicBezTo>
                  <a:pt x="738" y="469"/>
                  <a:pt x="756" y="459"/>
                  <a:pt x="771" y="444"/>
                </a:cubicBezTo>
                <a:cubicBezTo>
                  <a:pt x="801" y="414"/>
                  <a:pt x="809" y="357"/>
                  <a:pt x="819" y="316"/>
                </a:cubicBezTo>
                <a:cubicBezTo>
                  <a:pt x="812" y="250"/>
                  <a:pt x="802" y="119"/>
                  <a:pt x="763" y="60"/>
                </a:cubicBezTo>
                <a:cubicBezTo>
                  <a:pt x="738" y="22"/>
                  <a:pt x="756" y="39"/>
                  <a:pt x="699" y="20"/>
                </a:cubicBezTo>
                <a:cubicBezTo>
                  <a:pt x="683" y="15"/>
                  <a:pt x="651" y="4"/>
                  <a:pt x="651" y="4"/>
                </a:cubicBezTo>
                <a:cubicBezTo>
                  <a:pt x="488" y="13"/>
                  <a:pt x="450" y="0"/>
                  <a:pt x="531" y="20"/>
                </a:cubicBezTo>
                <a:close/>
              </a:path>
            </a:pathLst>
          </a:custGeom>
          <a:noFill/>
          <a:ln w="38100" cmpd="sng">
            <a:solidFill>
              <a:srgbClr val="F8224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323528" y="1124744"/>
            <a:ext cx="4103687" cy="4954587"/>
            <a:chOff x="323528" y="1124744"/>
            <a:chExt cx="4103687" cy="4954587"/>
          </a:xfrm>
        </p:grpSpPr>
        <p:pic>
          <p:nvPicPr>
            <p:cNvPr id="453651" name="Picture 1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90" y="3088481"/>
              <a:ext cx="3600450" cy="2990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DA9DA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3652" name="Picture 2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124744"/>
              <a:ext cx="4103687" cy="2003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</a:rPr>
              <a:t>Deriving </a:t>
            </a:r>
            <a:r>
              <a:rPr lang="en-US" altLang="en-US" dirty="0" smtClean="0">
                <a:latin typeface="+mn-lt"/>
              </a:rPr>
              <a:t>anomalous scattering factors</a:t>
            </a:r>
            <a:endParaRPr lang="en-GB" altLang="en-US" dirty="0">
              <a:latin typeface="+mn-lt"/>
            </a:endParaRPr>
          </a:p>
        </p:txBody>
      </p:sp>
      <p:graphicFrame>
        <p:nvGraphicFramePr>
          <p:cNvPr id="460803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517451"/>
              </p:ext>
            </p:extLst>
          </p:nvPr>
        </p:nvGraphicFramePr>
        <p:xfrm>
          <a:off x="3160226" y="4924871"/>
          <a:ext cx="2919197" cy="664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02" name="Equation" r:id="rId3" imgW="1841400" imgH="419040" progId="Equation.3">
                  <p:embed/>
                </p:oleObj>
              </mc:Choice>
              <mc:Fallback>
                <p:oleObj name="Equation" r:id="rId3" imgW="1841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0226" y="4924871"/>
                        <a:ext cx="2919197" cy="6643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pic>
        <p:nvPicPr>
          <p:cNvPr id="460805" name="Picture 5" descr="XASsignal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636838"/>
            <a:ext cx="1012825" cy="649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4608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61262"/>
              </p:ext>
            </p:extLst>
          </p:nvPr>
        </p:nvGraphicFramePr>
        <p:xfrm>
          <a:off x="1691680" y="5535613"/>
          <a:ext cx="5856288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03" name="Equation" r:id="rId6" imgW="2361960" imgH="482400" progId="Equation.3">
                  <p:embed/>
                </p:oleObj>
              </mc:Choice>
              <mc:Fallback>
                <p:oleObj name="Equation" r:id="rId6" imgW="23619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5535613"/>
                        <a:ext cx="5856288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15" name="Object 15"/>
          <p:cNvGraphicFramePr>
            <a:graphicFrameLocks noChangeAspect="1"/>
          </p:cNvGraphicFramePr>
          <p:nvPr/>
        </p:nvGraphicFramePr>
        <p:xfrm>
          <a:off x="2359025" y="908050"/>
          <a:ext cx="4392613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04" name="Equation" r:id="rId8" imgW="1434960" imgH="241200" progId="Equation.3">
                  <p:embed/>
                </p:oleObj>
              </mc:Choice>
              <mc:Fallback>
                <p:oleObj name="Equation" r:id="rId8" imgW="1434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025" y="908050"/>
                        <a:ext cx="4392613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10" name="Line 10"/>
          <p:cNvSpPr>
            <a:spLocks noChangeShapeType="1"/>
          </p:cNvSpPr>
          <p:nvPr/>
        </p:nvSpPr>
        <p:spPr bwMode="auto">
          <a:xfrm>
            <a:off x="4324350" y="2927350"/>
            <a:ext cx="720725" cy="0"/>
          </a:xfrm>
          <a:prstGeom prst="line">
            <a:avLst/>
          </a:prstGeom>
          <a:noFill/>
          <a:ln w="28575">
            <a:solidFill>
              <a:srgbClr val="F8224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grpSp>
        <p:nvGrpSpPr>
          <p:cNvPr id="460816" name="Group 16"/>
          <p:cNvGrpSpPr>
            <a:grpSpLocks/>
          </p:cNvGrpSpPr>
          <p:nvPr/>
        </p:nvGrpSpPr>
        <p:grpSpPr bwMode="auto">
          <a:xfrm>
            <a:off x="1012577" y="1919288"/>
            <a:ext cx="3127375" cy="2536825"/>
            <a:chOff x="521" y="2024"/>
            <a:chExt cx="1970" cy="1598"/>
          </a:xfrm>
        </p:grpSpPr>
        <p:pic>
          <p:nvPicPr>
            <p:cNvPr id="460804" name="Picture 4" descr="fprimeprime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2024"/>
              <a:ext cx="1970" cy="1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60811" name="Text Box 11"/>
            <p:cNvSpPr txBox="1">
              <a:spLocks noChangeArrowheads="1"/>
            </p:cNvSpPr>
            <p:nvPr/>
          </p:nvSpPr>
          <p:spPr bwMode="auto">
            <a:xfrm>
              <a:off x="656" y="3430"/>
              <a:ext cx="169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400">
                  <a:latin typeface="Arial" panose="020B0604020202020204" pitchFamily="34" charset="0"/>
                </a:rPr>
                <a:t>Experimental fluorescence scan</a:t>
              </a:r>
              <a:endParaRPr lang="fr-FR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460817" name="Group 17"/>
          <p:cNvGrpSpPr>
            <a:grpSpLocks/>
          </p:cNvGrpSpPr>
          <p:nvPr/>
        </p:nvGrpSpPr>
        <p:grpSpPr bwMode="auto">
          <a:xfrm>
            <a:off x="5116513" y="1919288"/>
            <a:ext cx="3271837" cy="2805112"/>
            <a:chOff x="2944" y="2024"/>
            <a:chExt cx="2061" cy="1767"/>
          </a:xfrm>
        </p:grpSpPr>
        <p:pic>
          <p:nvPicPr>
            <p:cNvPr id="460809" name="Picture 9" descr="plotplot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6" y="2024"/>
              <a:ext cx="1938" cy="1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60812" name="Text Box 12"/>
            <p:cNvSpPr txBox="1">
              <a:spLocks noChangeArrowheads="1"/>
            </p:cNvSpPr>
            <p:nvPr/>
          </p:nvSpPr>
          <p:spPr bwMode="auto">
            <a:xfrm>
              <a:off x="2944" y="3465"/>
              <a:ext cx="2061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400">
                  <a:latin typeface="Arial" panose="020B0604020202020204" pitchFamily="34" charset="0"/>
                </a:rPr>
                <a:t>Experimentally determined anomalous scattering factors</a:t>
              </a:r>
              <a:endParaRPr lang="fr-FR" altLang="en-US" sz="140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>
                <a:latin typeface="Arial" panose="020B0604020202020204" pitchFamily="34" charset="0"/>
              </a:rPr>
              <a:t>Under ANOMALOUS </a:t>
            </a:r>
            <a:r>
              <a:rPr lang="en-GB" altLang="en-US" dirty="0" err="1" smtClean="0">
                <a:latin typeface="Arial" panose="020B0604020202020204" pitchFamily="34" charset="0"/>
              </a:rPr>
              <a:t>SCATTERing</a:t>
            </a:r>
            <a:r>
              <a:rPr lang="en-GB" altLang="en-US" dirty="0" smtClean="0">
                <a:latin typeface="Arial" panose="020B0604020202020204" pitchFamily="34" charset="0"/>
              </a:rPr>
              <a:t> </a:t>
            </a:r>
            <a:r>
              <a:rPr lang="en-GB" altLang="en-US" dirty="0" err="1" smtClean="0">
                <a:latin typeface="Arial" panose="020B0604020202020204" pitchFamily="34" charset="0"/>
              </a:rPr>
              <a:t>FriEdel’s</a:t>
            </a:r>
            <a:r>
              <a:rPr lang="en-GB" altLang="en-US" dirty="0" smtClean="0">
                <a:latin typeface="Arial" panose="020B0604020202020204" pitchFamily="34" charset="0"/>
              </a:rPr>
              <a:t> </a:t>
            </a:r>
            <a:r>
              <a:rPr lang="en-GB" altLang="en-US" dirty="0">
                <a:latin typeface="Arial" panose="020B0604020202020204" pitchFamily="34" charset="0"/>
              </a:rPr>
              <a:t>Law is no longer </a:t>
            </a:r>
            <a:r>
              <a:rPr lang="en-GB" altLang="en-US" dirty="0" smtClean="0">
                <a:latin typeface="Arial" panose="020B0604020202020204" pitchFamily="34" charset="0"/>
              </a:rPr>
              <a:t>obeyed</a:t>
            </a:r>
            <a:endParaRPr lang="en-GB" dirty="0"/>
          </a:p>
        </p:txBody>
      </p:sp>
      <p:graphicFrame>
        <p:nvGraphicFramePr>
          <p:cNvPr id="53965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70959"/>
              </p:ext>
            </p:extLst>
          </p:nvPr>
        </p:nvGraphicFramePr>
        <p:xfrm>
          <a:off x="4788024" y="2309482"/>
          <a:ext cx="3775687" cy="56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6" name="Équation" r:id="rId4" imgW="1942920" imgH="291960" progId="Equation.3">
                  <p:embed/>
                </p:oleObj>
              </mc:Choice>
              <mc:Fallback>
                <p:oleObj name="Équation" r:id="rId4" imgW="194292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2309482"/>
                        <a:ext cx="3775687" cy="56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sp>
        <p:nvSpPr>
          <p:cNvPr id="5396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512" y="5445224"/>
            <a:ext cx="8785225" cy="914871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en-US" altLang="en-US" sz="2000" b="0" dirty="0">
                <a:solidFill>
                  <a:schemeClr val="tx1"/>
                </a:solidFill>
              </a:rPr>
              <a:t>We can use the </a:t>
            </a:r>
            <a:r>
              <a:rPr lang="en-US" altLang="en-US" sz="2000" dirty="0">
                <a:solidFill>
                  <a:schemeClr val="tx1"/>
                </a:solidFill>
              </a:rPr>
              <a:t>anomalous difference</a:t>
            </a:r>
            <a:r>
              <a:rPr lang="en-US" altLang="en-US" sz="2000" b="0" dirty="0">
                <a:solidFill>
                  <a:schemeClr val="tx1"/>
                </a:solidFill>
              </a:rPr>
              <a:t> to (help) solve the phase problem.</a:t>
            </a:r>
          </a:p>
          <a:p>
            <a:pPr algn="ctr">
              <a:lnSpc>
                <a:spcPct val="80000"/>
              </a:lnSpc>
            </a:pPr>
            <a:r>
              <a:rPr lang="en-US" altLang="en-US" sz="2000" b="0" dirty="0" smtClean="0">
                <a:solidFill>
                  <a:schemeClr val="tx1"/>
                </a:solidFill>
              </a:rPr>
              <a:t> </a:t>
            </a:r>
            <a:r>
              <a:rPr lang="en-US" altLang="en-US" sz="2000" b="0" dirty="0">
                <a:solidFill>
                  <a:schemeClr val="tx1"/>
                </a:solidFill>
              </a:rPr>
              <a:t>The larger f”, the bigger anomalous difference and the easier (in principle) it will be to solve the phase problem</a:t>
            </a:r>
          </a:p>
        </p:txBody>
      </p:sp>
      <p:graphicFrame>
        <p:nvGraphicFramePr>
          <p:cNvPr id="539659" name="Object 11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495582341"/>
              </p:ext>
            </p:extLst>
          </p:nvPr>
        </p:nvGraphicFramePr>
        <p:xfrm>
          <a:off x="5216161" y="3971081"/>
          <a:ext cx="2919412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" name="Equation" r:id="rId6" imgW="1523880" imgH="393480" progId="Equation.3">
                  <p:embed/>
                </p:oleObj>
              </mc:Choice>
              <mc:Fallback>
                <p:oleObj name="Equation" r:id="rId6" imgW="1523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6161" y="3971081"/>
                        <a:ext cx="2919412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0935562"/>
              </p:ext>
            </p:extLst>
          </p:nvPr>
        </p:nvGraphicFramePr>
        <p:xfrm>
          <a:off x="4823255" y="3086224"/>
          <a:ext cx="37052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8" name="Equation" r:id="rId8" imgW="1511280" imgH="228600" progId="Equation.3">
                  <p:embed/>
                </p:oleObj>
              </mc:Choice>
              <mc:Fallback>
                <p:oleObj name="Equation" r:id="rId8" imgW="1511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3255" y="3086224"/>
                        <a:ext cx="3705225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850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40012"/>
              </p:ext>
            </p:extLst>
          </p:nvPr>
        </p:nvGraphicFramePr>
        <p:xfrm>
          <a:off x="4905805" y="1307256"/>
          <a:ext cx="35401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9" name="Equation" r:id="rId10" imgW="1434960" imgH="241200" progId="Equation.3">
                  <p:embed/>
                </p:oleObj>
              </mc:Choice>
              <mc:Fallback>
                <p:oleObj name="Equation" r:id="rId10" imgW="1434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805" y="1307256"/>
                        <a:ext cx="3540125" cy="5953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8503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3141663" cy="315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9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9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9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9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65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827" name="Picture 3" descr="sir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74750"/>
            <a:ext cx="480060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1828" name="Text Box 4"/>
          <p:cNvSpPr txBox="1">
            <a:spLocks noChangeArrowheads="1"/>
          </p:cNvSpPr>
          <p:nvPr/>
        </p:nvSpPr>
        <p:spPr bwMode="auto">
          <a:xfrm>
            <a:off x="5266897" y="3068960"/>
            <a:ext cx="3871912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 sz="2000" dirty="0"/>
              <a:t>If in an </a:t>
            </a:r>
            <a:r>
              <a:rPr lang="en-US" altLang="en-US" sz="2000" dirty="0" smtClean="0"/>
              <a:t>SIR experiment we </a:t>
            </a:r>
            <a:r>
              <a:rPr lang="en-US" altLang="en-US" sz="2000" dirty="0"/>
              <a:t>measure </a:t>
            </a:r>
            <a:r>
              <a:rPr lang="en-US" altLang="en-US" sz="2000" dirty="0" err="1"/>
              <a:t>F</a:t>
            </a:r>
            <a:r>
              <a:rPr lang="en-US" altLang="en-US" sz="2000" baseline="-25000" dirty="0" err="1"/>
              <a:t>p</a:t>
            </a:r>
            <a:r>
              <a:rPr lang="en-US" altLang="en-US" sz="2000" dirty="0"/>
              <a:t> (native crystal) and </a:t>
            </a:r>
            <a:r>
              <a:rPr lang="en-US" altLang="en-US" sz="2000" i="1" dirty="0"/>
              <a:t>both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</a:t>
            </a:r>
            <a:r>
              <a:rPr lang="en-US" altLang="en-US" sz="2000" baseline="-25000" dirty="0" err="1"/>
              <a:t>ph</a:t>
            </a:r>
            <a:r>
              <a:rPr lang="en-US" altLang="en-US" sz="2000" baseline="30000" dirty="0"/>
              <a:t>+</a:t>
            </a:r>
            <a:r>
              <a:rPr lang="en-US" altLang="en-US" sz="2000" dirty="0"/>
              <a:t> and </a:t>
            </a:r>
            <a:r>
              <a:rPr lang="en-US" altLang="en-US" sz="2000" dirty="0" err="1"/>
              <a:t>F</a:t>
            </a:r>
            <a:r>
              <a:rPr lang="en-US" altLang="en-US" sz="2000" baseline="-25000" dirty="0" err="1"/>
              <a:t>ph</a:t>
            </a:r>
            <a:r>
              <a:rPr lang="en-US" altLang="en-US" sz="2000" baseline="30000" dirty="0"/>
              <a:t>-</a:t>
            </a:r>
            <a:r>
              <a:rPr lang="en-US" altLang="en-US" sz="2000" dirty="0"/>
              <a:t> for </a:t>
            </a:r>
            <a:r>
              <a:rPr lang="en-US" altLang="en-US" sz="2000" dirty="0" smtClean="0"/>
              <a:t>the </a:t>
            </a:r>
            <a:r>
              <a:rPr lang="en-US" altLang="en-US" sz="2000" dirty="0"/>
              <a:t>derivative crystal we get three phasing circles. Hence no phase ambiguity</a:t>
            </a:r>
          </a:p>
          <a:p>
            <a:pPr algn="l"/>
            <a:endParaRPr lang="en-US" altLang="en-US" sz="2000" dirty="0"/>
          </a:p>
          <a:p>
            <a:pPr algn="l"/>
            <a:r>
              <a:rPr lang="en-US" altLang="en-US" sz="2000" dirty="0"/>
              <a:t>So, need only one derivative thus less chance of non-isomorphism </a:t>
            </a:r>
            <a:endParaRPr lang="fr-FR" alt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Using Anomalous Scattering - SIRAS </a:t>
            </a:r>
            <a:r>
              <a:rPr lang="en-US" altLang="en-US" dirty="0" smtClean="0"/>
              <a:t>PHASING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aphicFrame>
        <p:nvGraphicFramePr>
          <p:cNvPr id="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355043"/>
              </p:ext>
            </p:extLst>
          </p:nvPr>
        </p:nvGraphicFramePr>
        <p:xfrm>
          <a:off x="5363600" y="1685645"/>
          <a:ext cx="360040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6" name="Equation" r:id="rId4" imgW="1434960" imgH="241200" progId="Equation.3">
                  <p:embed/>
                </p:oleObj>
              </mc:Choice>
              <mc:Fallback>
                <p:oleObj name="Equation" r:id="rId4" imgW="1434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3600" y="1685645"/>
                        <a:ext cx="3600400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</a:rPr>
              <a:t>PHASING </a:t>
            </a:r>
            <a:r>
              <a:rPr lang="en-US" altLang="en-US" dirty="0" smtClean="0">
                <a:latin typeface="+mn-lt"/>
              </a:rPr>
              <a:t>without a native crystal USING </a:t>
            </a:r>
            <a:r>
              <a:rPr lang="en-US" altLang="en-US" dirty="0">
                <a:latin typeface="+mn-lt"/>
              </a:rPr>
              <a:t>SAD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pic>
        <p:nvPicPr>
          <p:cNvPr id="470019" name="Picture 3" descr="s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48594"/>
            <a:ext cx="4981575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0020" name="Rectangle 4"/>
          <p:cNvSpPr>
            <a:spLocks noChangeArrowheads="1"/>
          </p:cNvSpPr>
          <p:nvPr/>
        </p:nvSpPr>
        <p:spPr bwMode="auto">
          <a:xfrm>
            <a:off x="5292725" y="1844824"/>
            <a:ext cx="37338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0" hangingPunct="0"/>
            <a:r>
              <a:rPr lang="en-US" altLang="en-US" sz="2000" dirty="0"/>
              <a:t>SAD results (like SIR) in phase ambiguity. But can use this technique to solve the phase problem. </a:t>
            </a:r>
          </a:p>
          <a:p>
            <a:pPr algn="just" eaLnBrk="0" hangingPunct="0"/>
            <a:endParaRPr lang="en-US" altLang="en-US" sz="2000" dirty="0"/>
          </a:p>
          <a:p>
            <a:pPr algn="just" eaLnBrk="0" hangingPunct="0"/>
            <a:r>
              <a:rPr lang="en-US" altLang="en-US" sz="2000" dirty="0"/>
              <a:t>Also allows the solution of the phase problem by collecting data from native crystals of macromolecules (i.e. no derivative). Exploits small f” available from S or P at the wavelengths we can routinely access. </a:t>
            </a:r>
            <a:endParaRPr lang="en-US" altLang="en-US" sz="2000" u="sng" dirty="0"/>
          </a:p>
        </p:txBody>
      </p:sp>
      <p:graphicFrame>
        <p:nvGraphicFramePr>
          <p:cNvPr id="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359623"/>
              </p:ext>
            </p:extLst>
          </p:nvPr>
        </p:nvGraphicFramePr>
        <p:xfrm>
          <a:off x="5292725" y="814821"/>
          <a:ext cx="360040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1" name="Equation" r:id="rId4" imgW="1434960" imgH="241200" progId="Equation.3">
                  <p:embed/>
                </p:oleObj>
              </mc:Choice>
              <mc:Fallback>
                <p:oleObj name="Equation" r:id="rId4" imgW="14349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814821"/>
                        <a:ext cx="3600400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61" name="Text Box 13"/>
          <p:cNvSpPr txBox="1">
            <a:spLocks noChangeArrowheads="1"/>
          </p:cNvSpPr>
          <p:nvPr/>
        </p:nvSpPr>
        <p:spPr bwMode="auto">
          <a:xfrm>
            <a:off x="5795963" y="908050"/>
            <a:ext cx="3060700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If we at collect data at different wavelengths about </a:t>
            </a:r>
            <a:r>
              <a:rPr lang="en-US" altLang="en-US" dirty="0" smtClean="0"/>
              <a:t>absorption </a:t>
            </a:r>
            <a:r>
              <a:rPr lang="en-US" altLang="en-US" dirty="0"/>
              <a:t>edge then </a:t>
            </a:r>
            <a:r>
              <a:rPr lang="en-US" altLang="en-US" dirty="0" err="1" smtClean="0"/>
              <a:t>F</a:t>
            </a:r>
            <a:r>
              <a:rPr lang="en-US" altLang="en-US" baseline="-25000" dirty="0" err="1" smtClean="0"/>
              <a:t>hkl</a:t>
            </a:r>
            <a:r>
              <a:rPr lang="en-US" altLang="en-US" dirty="0" smtClean="0"/>
              <a:t> </a:t>
            </a:r>
            <a:r>
              <a:rPr lang="en-US" altLang="en-US" dirty="0"/>
              <a:t>at different wavelengths changes</a:t>
            </a:r>
          </a:p>
          <a:p>
            <a:pPr algn="just"/>
            <a:endParaRPr lang="en-US" altLang="en-US" dirty="0">
              <a:latin typeface="Times New Roman" panose="02020603050405020304" pitchFamily="18" charset="0"/>
            </a:endParaRPr>
          </a:p>
          <a:p>
            <a:pPr algn="ctr"/>
            <a:r>
              <a:rPr lang="en-US" altLang="en-US" sz="2400" baseline="30000" dirty="0">
                <a:latin typeface="Symbol" panose="05050102010706020507" pitchFamily="18" charset="2"/>
              </a:rPr>
              <a:t>l</a:t>
            </a:r>
            <a:r>
              <a:rPr lang="en-US" altLang="en-US" sz="2400" baseline="30000" dirty="0">
                <a:latin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</a:rPr>
              <a:t>F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≠ </a:t>
            </a:r>
            <a:r>
              <a:rPr lang="en-US" altLang="en-US" sz="2400" baseline="30000" dirty="0">
                <a:latin typeface="Symbol" panose="05050102010706020507" pitchFamily="18" charset="2"/>
                <a:cs typeface="Times New Roman" panose="02020603050405020304" pitchFamily="18" charset="0"/>
              </a:rPr>
              <a:t>l</a:t>
            </a:r>
            <a:r>
              <a:rPr lang="en-US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</a:p>
          <a:p>
            <a:endParaRPr lang="en-US" altLang="en-US" dirty="0">
              <a:latin typeface="Times New Roman" panose="02020603050405020304" pitchFamily="18" charset="0"/>
            </a:endParaRPr>
          </a:p>
          <a:p>
            <a:pPr algn="just"/>
            <a:r>
              <a:rPr lang="en-US" altLang="en-US" dirty="0">
                <a:latin typeface="Times New Roman" panose="02020603050405020304" pitchFamily="18" charset="0"/>
              </a:rPr>
              <a:t>DISPERSIVE difference:</a:t>
            </a:r>
          </a:p>
          <a:p>
            <a:pPr algn="l"/>
            <a:endParaRPr lang="en-US" altLang="en-US" dirty="0">
              <a:latin typeface="Times New Roman" panose="02020603050405020304" pitchFamily="18" charset="0"/>
            </a:endParaRPr>
          </a:p>
          <a:p>
            <a:pPr algn="just"/>
            <a:endParaRPr lang="en-US" altLang="en-US" dirty="0">
              <a:latin typeface="Times New Roman" panose="02020603050405020304" pitchFamily="18" charset="0"/>
            </a:endParaRPr>
          </a:p>
          <a:p>
            <a:pPr algn="just"/>
            <a:endParaRPr lang="en-US" altLang="en-US" dirty="0">
              <a:solidFill>
                <a:srgbClr val="F82246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altLang="en-US" dirty="0" smtClean="0">
                <a:solidFill>
                  <a:srgbClr val="F82246"/>
                </a:solidFill>
              </a:rPr>
              <a:t>By </a:t>
            </a:r>
            <a:r>
              <a:rPr lang="en-US" altLang="en-US" dirty="0">
                <a:solidFill>
                  <a:srgbClr val="F82246"/>
                </a:solidFill>
              </a:rPr>
              <a:t>combining measurement of </a:t>
            </a:r>
            <a:r>
              <a:rPr lang="en-US" altLang="en-US" u="sng" dirty="0">
                <a:solidFill>
                  <a:srgbClr val="F82246"/>
                </a:solidFill>
              </a:rPr>
              <a:t>anomalous</a:t>
            </a:r>
            <a:r>
              <a:rPr lang="en-US" altLang="en-US" dirty="0">
                <a:solidFill>
                  <a:srgbClr val="F82246"/>
                </a:solidFill>
              </a:rPr>
              <a:t> and </a:t>
            </a:r>
            <a:r>
              <a:rPr lang="en-US" altLang="en-US" u="sng" dirty="0">
                <a:solidFill>
                  <a:srgbClr val="F82246"/>
                </a:solidFill>
              </a:rPr>
              <a:t>dispersive</a:t>
            </a:r>
            <a:r>
              <a:rPr lang="en-US" altLang="en-US" dirty="0">
                <a:solidFill>
                  <a:srgbClr val="F82246"/>
                </a:solidFill>
              </a:rPr>
              <a:t> differences we can solve the phase problem using HA derivatives in MX without measuring data from a native crystal. How?</a:t>
            </a:r>
            <a:endParaRPr lang="fr-FR" altLang="en-US" dirty="0">
              <a:solidFill>
                <a:srgbClr val="F82246"/>
              </a:solidFill>
            </a:endParaRPr>
          </a:p>
        </p:txBody>
      </p:sp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</a:rPr>
              <a:t>Why do we care about  </a:t>
            </a:r>
            <a:r>
              <a:rPr lang="en-US" altLang="en-US" i="1" dirty="0">
                <a:latin typeface="+mn-lt"/>
              </a:rPr>
              <a:t>f</a:t>
            </a:r>
            <a:r>
              <a:rPr lang="en-US" altLang="en-US" dirty="0">
                <a:latin typeface="+mn-lt"/>
              </a:rPr>
              <a:t>”?</a:t>
            </a:r>
          </a:p>
        </p:txBody>
      </p:sp>
      <p:graphicFrame>
        <p:nvGraphicFramePr>
          <p:cNvPr id="462868" name="Object 2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2067840"/>
              </p:ext>
            </p:extLst>
          </p:nvPr>
        </p:nvGraphicFramePr>
        <p:xfrm>
          <a:off x="6213736" y="3645024"/>
          <a:ext cx="2462720" cy="441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2" name="Equation" r:id="rId3" imgW="1346040" imgH="241200" progId="Equation.3">
                  <p:embed/>
                </p:oleObj>
              </mc:Choice>
              <mc:Fallback>
                <p:oleObj name="Equation" r:id="rId3" imgW="1346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3736" y="3645024"/>
                        <a:ext cx="2462720" cy="4414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aphicFrame>
        <p:nvGraphicFramePr>
          <p:cNvPr id="462875" name="Object 27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791297687"/>
              </p:ext>
            </p:extLst>
          </p:nvPr>
        </p:nvGraphicFramePr>
        <p:xfrm>
          <a:off x="756047" y="866626"/>
          <a:ext cx="266382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3" name="Equation" r:id="rId5" imgW="4390476" imgH="742857" progId="Equation.3">
                  <p:embed/>
                </p:oleObj>
              </mc:Choice>
              <mc:Fallback>
                <p:oleObj name="Equation" r:id="rId5" imgW="4390476" imgH="74285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047" y="866626"/>
                        <a:ext cx="2663825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7DA9DA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2855" name="Line 7"/>
          <p:cNvSpPr>
            <a:spLocks noChangeShapeType="1"/>
          </p:cNvSpPr>
          <p:nvPr/>
        </p:nvSpPr>
        <p:spPr bwMode="auto">
          <a:xfrm flipH="1">
            <a:off x="4643438" y="2205038"/>
            <a:ext cx="433387" cy="968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2858" name="Text Box 10"/>
          <p:cNvSpPr txBox="1">
            <a:spLocks noChangeArrowheads="1"/>
          </p:cNvSpPr>
          <p:nvPr/>
        </p:nvSpPr>
        <p:spPr bwMode="auto">
          <a:xfrm>
            <a:off x="6727825" y="42592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62851" name="Line 3"/>
          <p:cNvSpPr>
            <a:spLocks noChangeShapeType="1"/>
          </p:cNvSpPr>
          <p:nvPr/>
        </p:nvSpPr>
        <p:spPr bwMode="auto">
          <a:xfrm flipV="1">
            <a:off x="539750" y="2420938"/>
            <a:ext cx="0" cy="3733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2852" name="Line 4"/>
          <p:cNvSpPr>
            <a:spLocks noChangeShapeType="1"/>
          </p:cNvSpPr>
          <p:nvPr/>
        </p:nvSpPr>
        <p:spPr bwMode="auto">
          <a:xfrm>
            <a:off x="539750" y="6165850"/>
            <a:ext cx="495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2853" name="Line 5"/>
          <p:cNvSpPr>
            <a:spLocks noChangeShapeType="1"/>
          </p:cNvSpPr>
          <p:nvPr/>
        </p:nvSpPr>
        <p:spPr bwMode="auto">
          <a:xfrm flipV="1">
            <a:off x="539750" y="5013325"/>
            <a:ext cx="3200400" cy="1143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2854" name="Line 6"/>
          <p:cNvSpPr>
            <a:spLocks noChangeShapeType="1"/>
          </p:cNvSpPr>
          <p:nvPr/>
        </p:nvSpPr>
        <p:spPr bwMode="auto">
          <a:xfrm flipV="1">
            <a:off x="3708400" y="2133600"/>
            <a:ext cx="1295400" cy="287337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2856" name="Line 8"/>
          <p:cNvSpPr>
            <a:spLocks noChangeShapeType="1"/>
          </p:cNvSpPr>
          <p:nvPr/>
        </p:nvSpPr>
        <p:spPr bwMode="auto">
          <a:xfrm flipV="1">
            <a:off x="539750" y="2133600"/>
            <a:ext cx="4464050" cy="40322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2857" name="Text Box 9"/>
          <p:cNvSpPr txBox="1">
            <a:spLocks noChangeArrowheads="1"/>
          </p:cNvSpPr>
          <p:nvPr/>
        </p:nvSpPr>
        <p:spPr bwMode="auto">
          <a:xfrm>
            <a:off x="5076825" y="1916113"/>
            <a:ext cx="566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2400" baseline="30000">
                <a:solidFill>
                  <a:schemeClr val="accent2"/>
                </a:solidFill>
                <a:latin typeface="Symbol" panose="05050102010706020507" pitchFamily="18" charset="2"/>
              </a:rPr>
              <a:t>l</a:t>
            </a:r>
            <a:r>
              <a:rPr lang="en-US" altLang="en-US" sz="2400" baseline="30000">
                <a:solidFill>
                  <a:schemeClr val="accent2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F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62859" name="Line 11"/>
          <p:cNvSpPr>
            <a:spLocks noChangeShapeType="1"/>
          </p:cNvSpPr>
          <p:nvPr/>
        </p:nvSpPr>
        <p:spPr bwMode="auto">
          <a:xfrm flipV="1">
            <a:off x="539750" y="3068638"/>
            <a:ext cx="4032250" cy="3097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462860" name="Rectangle 12"/>
          <p:cNvSpPr>
            <a:spLocks noChangeArrowheads="1"/>
          </p:cNvSpPr>
          <p:nvPr/>
        </p:nvSpPr>
        <p:spPr bwMode="auto">
          <a:xfrm>
            <a:off x="4652963" y="2997200"/>
            <a:ext cx="566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2400" baseline="30000">
                <a:latin typeface="Symbol" panose="05050102010706020507" pitchFamily="18" charset="2"/>
              </a:rPr>
              <a:t>l</a:t>
            </a:r>
            <a:r>
              <a:rPr lang="en-US" altLang="en-US" sz="2400" baseline="30000">
                <a:latin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</a:rPr>
              <a:t>F</a:t>
            </a:r>
            <a:endParaRPr lang="fr-FR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462870" name="Group 22"/>
          <p:cNvGrpSpPr>
            <a:grpSpLocks/>
          </p:cNvGrpSpPr>
          <p:nvPr/>
        </p:nvGrpSpPr>
        <p:grpSpPr bwMode="auto">
          <a:xfrm>
            <a:off x="756047" y="1370781"/>
            <a:ext cx="2663825" cy="1554163"/>
            <a:chOff x="386" y="527"/>
            <a:chExt cx="2086" cy="1668"/>
          </a:xfrm>
        </p:grpSpPr>
        <p:pic>
          <p:nvPicPr>
            <p:cNvPr id="462864" name="Picture 16" descr="plotplot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" y="527"/>
              <a:ext cx="2086" cy="1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62866" name="Text Box 18"/>
            <p:cNvSpPr txBox="1">
              <a:spLocks noChangeArrowheads="1"/>
            </p:cNvSpPr>
            <p:nvPr/>
          </p:nvSpPr>
          <p:spPr bwMode="auto">
            <a:xfrm>
              <a:off x="1113" y="1570"/>
              <a:ext cx="249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000">
                  <a:solidFill>
                    <a:schemeClr val="accent2"/>
                  </a:solidFill>
                  <a:latin typeface="Symbol" panose="05050102010706020507" pitchFamily="18" charset="2"/>
                </a:rPr>
                <a:t>l</a:t>
              </a:r>
              <a:r>
                <a:rPr lang="en-US" altLang="en-US" sz="1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62867" name="Text Box 19"/>
            <p:cNvSpPr txBox="1">
              <a:spLocks noChangeArrowheads="1"/>
            </p:cNvSpPr>
            <p:nvPr/>
          </p:nvSpPr>
          <p:spPr bwMode="auto">
            <a:xfrm>
              <a:off x="976" y="1932"/>
              <a:ext cx="249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000">
                  <a:solidFill>
                    <a:schemeClr val="accent2"/>
                  </a:solidFill>
                  <a:latin typeface="Symbol" panose="05050102010706020507" pitchFamily="18" charset="2"/>
                </a:rPr>
                <a:t>l</a:t>
              </a:r>
              <a:r>
                <a:rPr lang="en-US" altLang="en-US" sz="10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931" name="Group 11"/>
          <p:cNvGrpSpPr>
            <a:grpSpLocks/>
          </p:cNvGrpSpPr>
          <p:nvPr/>
        </p:nvGrpSpPr>
        <p:grpSpPr bwMode="auto">
          <a:xfrm>
            <a:off x="34925" y="1052513"/>
            <a:ext cx="8991600" cy="4778375"/>
            <a:chOff x="22" y="663"/>
            <a:chExt cx="5664" cy="3010"/>
          </a:xfrm>
        </p:grpSpPr>
        <p:pic>
          <p:nvPicPr>
            <p:cNvPr id="465923" name="Picture 3" descr="mad_circle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" y="993"/>
              <a:ext cx="2784" cy="2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5924" name="Picture 4" descr="plottt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4" y="1959"/>
              <a:ext cx="2160" cy="1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5925" name="Line 5"/>
            <p:cNvSpPr>
              <a:spLocks noChangeShapeType="1"/>
            </p:cNvSpPr>
            <p:nvPr/>
          </p:nvSpPr>
          <p:spPr bwMode="auto">
            <a:xfrm rot="19946156" flipH="1">
              <a:off x="4534" y="1383"/>
              <a:ext cx="144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65926" name="Line 6"/>
            <p:cNvSpPr>
              <a:spLocks noChangeShapeType="1"/>
            </p:cNvSpPr>
            <p:nvPr/>
          </p:nvSpPr>
          <p:spPr bwMode="auto">
            <a:xfrm>
              <a:off x="3670" y="1383"/>
              <a:ext cx="1008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65927" name="Line 7"/>
            <p:cNvSpPr>
              <a:spLocks noChangeShapeType="1"/>
            </p:cNvSpPr>
            <p:nvPr/>
          </p:nvSpPr>
          <p:spPr bwMode="auto">
            <a:xfrm flipH="1">
              <a:off x="5206" y="1143"/>
              <a:ext cx="24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65928" name="Text Box 8"/>
            <p:cNvSpPr txBox="1">
              <a:spLocks noChangeArrowheads="1"/>
            </p:cNvSpPr>
            <p:nvPr/>
          </p:nvSpPr>
          <p:spPr bwMode="auto">
            <a:xfrm>
              <a:off x="2839" y="855"/>
              <a:ext cx="1056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>
                  <a:latin typeface="Times New Roman" panose="02020603050405020304" pitchFamily="18" charset="0"/>
                </a:rPr>
                <a:t>f’at minimum, moderate value of f”</a:t>
              </a:r>
              <a:endParaRPr lang="en-US" altLang="en-US" sz="4400">
                <a:latin typeface="Times New Roman" panose="02020603050405020304" pitchFamily="18" charset="0"/>
              </a:endParaRPr>
            </a:p>
          </p:txBody>
        </p:sp>
        <p:sp>
          <p:nvSpPr>
            <p:cNvPr id="465929" name="Text Box 9"/>
            <p:cNvSpPr txBox="1">
              <a:spLocks noChangeArrowheads="1"/>
            </p:cNvSpPr>
            <p:nvPr/>
          </p:nvSpPr>
          <p:spPr bwMode="auto">
            <a:xfrm>
              <a:off x="3910" y="1095"/>
              <a:ext cx="874" cy="1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>
                  <a:latin typeface="Times New Roman" panose="02020603050405020304" pitchFamily="18" charset="0"/>
                </a:rPr>
                <a:t>f’ moderate, f” large</a:t>
              </a:r>
              <a:r>
                <a:rPr lang="en-US" altLang="en-US" sz="4400" b="1">
                  <a:solidFill>
                    <a:srgbClr val="CC9900"/>
                  </a:solidFill>
                  <a:latin typeface="Times New Roman" panose="02020603050405020304" pitchFamily="18" charset="0"/>
                </a:rPr>
                <a:t> </a:t>
              </a:r>
            </a:p>
            <a:p>
              <a:pPr algn="l" eaLnBrk="0" hangingPunct="0"/>
              <a:endParaRPr lang="en-US" altLang="en-US" sz="4400">
                <a:solidFill>
                  <a:srgbClr val="CC99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5930" name="Text Box 10"/>
            <p:cNvSpPr txBox="1">
              <a:spLocks noChangeArrowheads="1"/>
            </p:cNvSpPr>
            <p:nvPr/>
          </p:nvSpPr>
          <p:spPr bwMode="auto">
            <a:xfrm>
              <a:off x="4774" y="663"/>
              <a:ext cx="91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>
                  <a:latin typeface="Times New Roman" panose="02020603050405020304" pitchFamily="18" charset="0"/>
                </a:rPr>
                <a:t>f’ moderate, f” moderate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MAD as Quasi-(</a:t>
            </a:r>
            <a:r>
              <a:rPr lang="en-US" altLang="en-US" dirty="0" smtClean="0"/>
              <a:t>M)IR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666" name="Picture 2" descr="Sc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4457700" cy="318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5667" name="Freeform 3"/>
          <p:cNvSpPr>
            <a:spLocks/>
          </p:cNvSpPr>
          <p:nvPr/>
        </p:nvSpPr>
        <p:spPr bwMode="auto">
          <a:xfrm>
            <a:off x="1927642" y="1021447"/>
            <a:ext cx="544513" cy="720725"/>
          </a:xfrm>
          <a:custGeom>
            <a:avLst/>
            <a:gdLst>
              <a:gd name="T0" fmla="*/ 156 w 343"/>
              <a:gd name="T1" fmla="*/ 8 h 454"/>
              <a:gd name="T2" fmla="*/ 101 w 343"/>
              <a:gd name="T3" fmla="*/ 47 h 454"/>
              <a:gd name="T4" fmla="*/ 62 w 343"/>
              <a:gd name="T5" fmla="*/ 86 h 454"/>
              <a:gd name="T6" fmla="*/ 31 w 343"/>
              <a:gd name="T7" fmla="*/ 149 h 454"/>
              <a:gd name="T8" fmla="*/ 0 w 343"/>
              <a:gd name="T9" fmla="*/ 273 h 454"/>
              <a:gd name="T10" fmla="*/ 117 w 343"/>
              <a:gd name="T11" fmla="*/ 437 h 454"/>
              <a:gd name="T12" fmla="*/ 273 w 343"/>
              <a:gd name="T13" fmla="*/ 343 h 454"/>
              <a:gd name="T14" fmla="*/ 312 w 343"/>
              <a:gd name="T15" fmla="*/ 265 h 454"/>
              <a:gd name="T16" fmla="*/ 343 w 343"/>
              <a:gd name="T17" fmla="*/ 172 h 454"/>
              <a:gd name="T18" fmla="*/ 304 w 343"/>
              <a:gd name="T19" fmla="*/ 47 h 454"/>
              <a:gd name="T20" fmla="*/ 241 w 343"/>
              <a:gd name="T21" fmla="*/ 0 h 454"/>
              <a:gd name="T22" fmla="*/ 156 w 343"/>
              <a:gd name="T23" fmla="*/ 8 h 45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43"/>
              <a:gd name="T37" fmla="*/ 0 h 454"/>
              <a:gd name="T38" fmla="*/ 343 w 343"/>
              <a:gd name="T39" fmla="*/ 454 h 45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43" h="454">
                <a:moveTo>
                  <a:pt x="156" y="8"/>
                </a:moveTo>
                <a:cubicBezTo>
                  <a:pt x="138" y="21"/>
                  <a:pt x="117" y="31"/>
                  <a:pt x="101" y="47"/>
                </a:cubicBezTo>
                <a:cubicBezTo>
                  <a:pt x="52" y="97"/>
                  <a:pt x="123" y="48"/>
                  <a:pt x="62" y="86"/>
                </a:cubicBezTo>
                <a:cubicBezTo>
                  <a:pt x="40" y="151"/>
                  <a:pt x="74" y="54"/>
                  <a:pt x="31" y="149"/>
                </a:cubicBezTo>
                <a:cubicBezTo>
                  <a:pt x="13" y="189"/>
                  <a:pt x="9" y="231"/>
                  <a:pt x="0" y="273"/>
                </a:cubicBezTo>
                <a:cubicBezTo>
                  <a:pt x="12" y="353"/>
                  <a:pt x="34" y="415"/>
                  <a:pt x="117" y="437"/>
                </a:cubicBezTo>
                <a:cubicBezTo>
                  <a:pt x="277" y="427"/>
                  <a:pt x="236" y="454"/>
                  <a:pt x="273" y="343"/>
                </a:cubicBezTo>
                <a:cubicBezTo>
                  <a:pt x="261" y="283"/>
                  <a:pt x="272" y="305"/>
                  <a:pt x="312" y="265"/>
                </a:cubicBezTo>
                <a:cubicBezTo>
                  <a:pt x="328" y="232"/>
                  <a:pt x="336" y="208"/>
                  <a:pt x="343" y="172"/>
                </a:cubicBezTo>
                <a:cubicBezTo>
                  <a:pt x="336" y="108"/>
                  <a:pt x="339" y="94"/>
                  <a:pt x="304" y="47"/>
                </a:cubicBezTo>
                <a:cubicBezTo>
                  <a:pt x="293" y="14"/>
                  <a:pt x="273" y="11"/>
                  <a:pt x="241" y="0"/>
                </a:cubicBezTo>
                <a:cubicBezTo>
                  <a:pt x="182" y="10"/>
                  <a:pt x="211" y="8"/>
                  <a:pt x="156" y="8"/>
                </a:cubicBezTo>
                <a:close/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25669" name="Text Box 5"/>
          <p:cNvSpPr txBox="1">
            <a:spLocks noChangeArrowheads="1"/>
          </p:cNvSpPr>
          <p:nvPr/>
        </p:nvSpPr>
        <p:spPr bwMode="auto">
          <a:xfrm>
            <a:off x="251520" y="4005064"/>
            <a:ext cx="43815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2000" i="1" dirty="0"/>
              <a:t>“From a practical point of view a larger f” will give more accurate values for the possible solutions </a:t>
            </a:r>
            <a:r>
              <a:rPr lang="en-US" altLang="en-US" sz="2000" i="1" dirty="0">
                <a:latin typeface="Verdana" panose="020B0604030504040204" pitchFamily="34" charset="0"/>
              </a:rPr>
              <a:t>[</a:t>
            </a:r>
            <a:r>
              <a:rPr lang="en-US" altLang="en-US" sz="2000" i="1" dirty="0"/>
              <a:t>of the phase</a:t>
            </a:r>
            <a:r>
              <a:rPr lang="en-US" altLang="en-US" sz="2000" i="1" dirty="0">
                <a:latin typeface="Verdana" panose="020B0604030504040204" pitchFamily="34" charset="0"/>
              </a:rPr>
              <a:t>]….” </a:t>
            </a:r>
            <a:r>
              <a:rPr lang="en-US" altLang="en-US" sz="2000" dirty="0" err="1">
                <a:solidFill>
                  <a:srgbClr val="0000FF"/>
                </a:solidFill>
              </a:rPr>
              <a:t>Woolfson</a:t>
            </a:r>
            <a:r>
              <a:rPr lang="en-US" altLang="en-US" sz="2000" dirty="0">
                <a:solidFill>
                  <a:srgbClr val="0000FF"/>
                </a:solidFill>
              </a:rPr>
              <a:t> &amp; Fan,  “Solving Crystal Structures” (1995) Cambridge University Press</a:t>
            </a:r>
            <a:r>
              <a:rPr lang="en-US" altLang="en-US" sz="2000" dirty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MAD - WHICH WAVELENGTHS? - </a:t>
            </a:r>
            <a:r>
              <a:rPr lang="en-GB" dirty="0" smtClean="0"/>
              <a:t>I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4805194" y="986911"/>
            <a:ext cx="4058537" cy="2880000"/>
            <a:chOff x="34925" y="2565400"/>
            <a:chExt cx="4953000" cy="3514725"/>
          </a:xfrm>
        </p:grpSpPr>
        <p:pic>
          <p:nvPicPr>
            <p:cNvPr id="10" name="Picture 5" descr="sethe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5" y="2565400"/>
              <a:ext cx="4953000" cy="3514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Line 6"/>
            <p:cNvSpPr>
              <a:spLocks noChangeShapeType="1"/>
            </p:cNvSpPr>
            <p:nvPr/>
          </p:nvSpPr>
          <p:spPr bwMode="auto">
            <a:xfrm rot="10800000">
              <a:off x="2700338" y="5514975"/>
              <a:ext cx="685800" cy="15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 rot="10800000">
              <a:off x="3157538" y="3838575"/>
              <a:ext cx="685800" cy="15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H="1">
              <a:off x="3132138" y="3860800"/>
              <a:ext cx="0" cy="1655763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3294063" y="4406900"/>
              <a:ext cx="565150" cy="466725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0" hangingPunct="0"/>
              <a:r>
                <a:rPr lang="en-US" altLang="en-US">
                  <a:solidFill>
                    <a:schemeClr val="folHlink"/>
                  </a:solidFill>
                  <a:latin typeface="Symbol" panose="05050102010706020507" pitchFamily="18" charset="2"/>
                </a:rPr>
                <a:t>D</a:t>
              </a:r>
              <a:r>
                <a:rPr lang="en-US" altLang="en-US" i="1">
                  <a:solidFill>
                    <a:schemeClr val="folHlink"/>
                  </a:solidFill>
                </a:rPr>
                <a:t>f’</a:t>
              </a:r>
              <a:endParaRPr lang="en-US" altLang="en-US"/>
            </a:p>
          </p:txBody>
        </p:sp>
      </p:grp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4805194" y="3933056"/>
            <a:ext cx="420932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2000" i="1" dirty="0"/>
              <a:t>“….while a larger difference in f’ will provide better discrimination in resolving the [phase] ambiguity”</a:t>
            </a:r>
            <a:r>
              <a:rPr lang="en-US" altLang="en-US" sz="2000" i="1" dirty="0">
                <a:latin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0000FF"/>
                </a:solidFill>
              </a:rPr>
              <a:t>Woolfson</a:t>
            </a:r>
            <a:r>
              <a:rPr lang="en-US" altLang="en-US" sz="2000" dirty="0">
                <a:solidFill>
                  <a:srgbClr val="0000FF"/>
                </a:solidFill>
              </a:rPr>
              <a:t> &amp; Fan,  “Solving Crystal Structures” (1995) Cambridge University Press</a:t>
            </a:r>
            <a:r>
              <a:rPr lang="en-US" altLang="en-US" sz="2000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512" y="5940569"/>
            <a:ext cx="8835008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eaLnBrk="0" hangingPunct="0"/>
            <a:r>
              <a:rPr lang="en-US" altLang="en-US" sz="1600" dirty="0"/>
              <a:t>To </a:t>
            </a:r>
            <a:r>
              <a:rPr lang="en-US" altLang="en-US" sz="1600" dirty="0" err="1"/>
              <a:t>maximise</a:t>
            </a:r>
            <a:r>
              <a:rPr lang="en-US" altLang="en-US" sz="1600" i="1" dirty="0"/>
              <a:t> f’</a:t>
            </a:r>
            <a:r>
              <a:rPr lang="en-US" altLang="en-US" sz="1600" dirty="0"/>
              <a:t> need to collect two data sets: (1) at inflection point. (2) (preferably) high energy </a:t>
            </a:r>
            <a:r>
              <a:rPr lang="en-US" altLang="en-US" sz="1600" dirty="0" smtClean="0"/>
              <a:t>remote. So</a:t>
            </a:r>
            <a:r>
              <a:rPr lang="en-US" altLang="en-US" sz="1600" dirty="0"/>
              <a:t>, a typical MAD experiment uses three wavelengths (peak, inflection point, remote)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>
                <a:latin typeface="Arial" panose="020B0604020202020204" pitchFamily="34" charset="0"/>
              </a:rPr>
              <a:t>Maximum </a:t>
            </a:r>
            <a:r>
              <a:rPr lang="en-GB" altLang="en-US" dirty="0" err="1" smtClean="0">
                <a:latin typeface="Arial" panose="020B0604020202020204" pitchFamily="34" charset="0"/>
              </a:rPr>
              <a:t>SiGNAL</a:t>
            </a:r>
            <a:r>
              <a:rPr lang="en-GB" altLang="en-US" dirty="0" smtClean="0">
                <a:latin typeface="Arial" panose="020B0604020202020204" pitchFamily="34" charset="0"/>
              </a:rPr>
              <a:t>: Experiment </a:t>
            </a:r>
            <a:r>
              <a:rPr lang="en-GB" altLang="en-US" dirty="0">
                <a:latin typeface="Arial" panose="020B0604020202020204" pitchFamily="34" charset="0"/>
              </a:rPr>
              <a:t>differs from theory. Don’t rely on tables </a:t>
            </a:r>
            <a:endParaRPr lang="en-GB" dirty="0"/>
          </a:p>
        </p:txBody>
      </p:sp>
      <p:pic>
        <p:nvPicPr>
          <p:cNvPr id="456707" name="Picture 3" descr="cuanomtheoryexp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35240"/>
            <a:ext cx="5486400" cy="3086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sp>
        <p:nvSpPr>
          <p:cNvPr id="456708" name="Text Box 4"/>
          <p:cNvSpPr txBox="1">
            <a:spLocks noChangeArrowheads="1"/>
          </p:cNvSpPr>
          <p:nvPr/>
        </p:nvSpPr>
        <p:spPr bwMode="auto">
          <a:xfrm>
            <a:off x="385763" y="4221088"/>
            <a:ext cx="5122341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fr-FR" altLang="en-US" sz="1400" b="1" i="1" dirty="0">
                <a:latin typeface="Arial" panose="020B0604020202020204" pitchFamily="34" charset="0"/>
              </a:rPr>
              <a:t>JM </a:t>
            </a:r>
            <a:r>
              <a:rPr lang="fr-FR" altLang="en-US" sz="1400" b="1" i="1" dirty="0" err="1">
                <a:latin typeface="Arial" panose="020B0604020202020204" pitchFamily="34" charset="0"/>
              </a:rPr>
              <a:t>Guss</a:t>
            </a:r>
            <a:r>
              <a:rPr lang="fr-FR" altLang="en-US" sz="1400" b="1" i="1" dirty="0">
                <a:latin typeface="Arial" panose="020B0604020202020204" pitchFamily="34" charset="0"/>
              </a:rPr>
              <a:t>, EA Merritt, RP </a:t>
            </a:r>
            <a:r>
              <a:rPr lang="fr-FR" altLang="en-US" sz="1400" b="1" i="1" dirty="0" err="1">
                <a:latin typeface="Arial" panose="020B0604020202020204" pitchFamily="34" charset="0"/>
              </a:rPr>
              <a:t>Phizackerley</a:t>
            </a:r>
            <a:r>
              <a:rPr lang="fr-FR" altLang="en-US" sz="1400" b="1" i="1" dirty="0">
                <a:latin typeface="Arial" panose="020B0604020202020204" pitchFamily="34" charset="0"/>
              </a:rPr>
              <a:t>, B </a:t>
            </a:r>
            <a:r>
              <a:rPr lang="fr-FR" altLang="en-US" sz="1400" b="1" i="1" dirty="0" err="1">
                <a:latin typeface="Arial" panose="020B0604020202020204" pitchFamily="34" charset="0"/>
              </a:rPr>
              <a:t>Hedman</a:t>
            </a:r>
            <a:r>
              <a:rPr lang="fr-FR" altLang="en-US" sz="1400" b="1" i="1" dirty="0">
                <a:latin typeface="Arial" panose="020B0604020202020204" pitchFamily="34" charset="0"/>
              </a:rPr>
              <a:t>, M </a:t>
            </a:r>
            <a:r>
              <a:rPr lang="fr-FR" altLang="en-US" sz="1400" b="1" i="1" dirty="0" err="1">
                <a:latin typeface="Arial" panose="020B0604020202020204" pitchFamily="34" charset="0"/>
              </a:rPr>
              <a:t>Murata</a:t>
            </a:r>
            <a:r>
              <a:rPr lang="fr-FR" altLang="en-US" sz="1400" b="1" i="1" dirty="0">
                <a:latin typeface="Arial" panose="020B0604020202020204" pitchFamily="34" charset="0"/>
              </a:rPr>
              <a:t>, KO </a:t>
            </a:r>
            <a:r>
              <a:rPr lang="fr-FR" altLang="en-US" sz="1400" b="1" i="1" dirty="0" err="1">
                <a:latin typeface="Arial" panose="020B0604020202020204" pitchFamily="34" charset="0"/>
              </a:rPr>
              <a:t>Hodgson</a:t>
            </a:r>
            <a:r>
              <a:rPr lang="fr-FR" altLang="en-US" sz="1400" b="1" i="1" dirty="0">
                <a:latin typeface="Arial" panose="020B0604020202020204" pitchFamily="34" charset="0"/>
              </a:rPr>
              <a:t>, &amp; HC Freeman (1989)</a:t>
            </a:r>
            <a:r>
              <a:rPr lang="fr-FR" altLang="en-US" sz="1400" i="1" dirty="0">
                <a:latin typeface="Arial" panose="020B0604020202020204" pitchFamily="34" charset="0"/>
              </a:rPr>
              <a:t>. "Phase </a:t>
            </a:r>
            <a:r>
              <a:rPr lang="fr-FR" altLang="en-US" sz="1400" i="1" dirty="0" err="1">
                <a:latin typeface="Arial" panose="020B0604020202020204" pitchFamily="34" charset="0"/>
              </a:rPr>
              <a:t>determination</a:t>
            </a:r>
            <a:r>
              <a:rPr lang="fr-FR" altLang="en-US" sz="1400" i="1" dirty="0">
                <a:latin typeface="Arial" panose="020B0604020202020204" pitchFamily="34" charset="0"/>
              </a:rPr>
              <a:t> by multiple-</a:t>
            </a:r>
            <a:r>
              <a:rPr lang="fr-FR" altLang="en-US" sz="1400" i="1" dirty="0" err="1">
                <a:latin typeface="Arial" panose="020B0604020202020204" pitchFamily="34" charset="0"/>
              </a:rPr>
              <a:t>wavelength</a:t>
            </a:r>
            <a:r>
              <a:rPr lang="fr-FR" altLang="en-US" sz="1400" i="1" dirty="0">
                <a:latin typeface="Arial" panose="020B0604020202020204" pitchFamily="34" charset="0"/>
              </a:rPr>
              <a:t> X-ray diffraction: </a:t>
            </a:r>
            <a:r>
              <a:rPr lang="fr-FR" altLang="en-US" sz="1400" i="1" dirty="0" err="1">
                <a:latin typeface="Arial" panose="020B0604020202020204" pitchFamily="34" charset="0"/>
              </a:rPr>
              <a:t>crystal</a:t>
            </a:r>
            <a:r>
              <a:rPr lang="fr-FR" altLang="en-US" sz="1400" i="1" dirty="0">
                <a:latin typeface="Arial" panose="020B0604020202020204" pitchFamily="34" charset="0"/>
              </a:rPr>
              <a:t> structure of a basic </a:t>
            </a:r>
            <a:r>
              <a:rPr lang="fr-FR" altLang="en-US" sz="1400" i="1" dirty="0" err="1">
                <a:latin typeface="Arial" panose="020B0604020202020204" pitchFamily="34" charset="0"/>
              </a:rPr>
              <a:t>blue</a:t>
            </a:r>
            <a:r>
              <a:rPr lang="fr-FR" altLang="en-US" sz="1400" i="1" dirty="0">
                <a:latin typeface="Arial" panose="020B0604020202020204" pitchFamily="34" charset="0"/>
              </a:rPr>
              <a:t> </a:t>
            </a:r>
            <a:r>
              <a:rPr lang="fr-FR" altLang="en-US" sz="1400" i="1" dirty="0" err="1">
                <a:latin typeface="Arial" panose="020B0604020202020204" pitchFamily="34" charset="0"/>
              </a:rPr>
              <a:t>copper</a:t>
            </a:r>
            <a:r>
              <a:rPr lang="fr-FR" altLang="en-US" sz="1400" i="1" dirty="0">
                <a:latin typeface="Arial" panose="020B0604020202020204" pitchFamily="34" charset="0"/>
              </a:rPr>
              <a:t> </a:t>
            </a:r>
            <a:r>
              <a:rPr lang="fr-FR" altLang="en-US" sz="1400" i="1" dirty="0" err="1">
                <a:latin typeface="Arial" panose="020B0604020202020204" pitchFamily="34" charset="0"/>
              </a:rPr>
              <a:t>protein</a:t>
            </a:r>
            <a:r>
              <a:rPr lang="fr-FR" altLang="en-US" sz="1400" i="1" dirty="0">
                <a:latin typeface="Arial" panose="020B0604020202020204" pitchFamily="34" charset="0"/>
              </a:rPr>
              <a:t> </a:t>
            </a:r>
            <a:r>
              <a:rPr lang="fr-FR" altLang="en-US" sz="1400" i="1" dirty="0" err="1">
                <a:latin typeface="Arial" panose="020B0604020202020204" pitchFamily="34" charset="0"/>
              </a:rPr>
              <a:t>from</a:t>
            </a:r>
            <a:r>
              <a:rPr lang="fr-FR" altLang="en-US" sz="1400" i="1" dirty="0">
                <a:latin typeface="Arial" panose="020B0604020202020204" pitchFamily="34" charset="0"/>
              </a:rPr>
              <a:t> </a:t>
            </a:r>
            <a:r>
              <a:rPr lang="fr-FR" altLang="en-US" sz="1400" i="1" dirty="0" err="1">
                <a:latin typeface="Arial" panose="020B0604020202020204" pitchFamily="34" charset="0"/>
              </a:rPr>
              <a:t>cucumbers</a:t>
            </a:r>
            <a:r>
              <a:rPr lang="fr-FR" altLang="en-US" sz="1400" i="1" dirty="0">
                <a:latin typeface="Arial" panose="020B0604020202020204" pitchFamily="34" charset="0"/>
              </a:rPr>
              <a:t>". Science 241, 806-811.</a:t>
            </a:r>
            <a:r>
              <a:rPr lang="fr-FR" altLang="en-US" sz="1400" dirty="0">
                <a:latin typeface="Arial" panose="020B0604020202020204" pitchFamily="34" charset="0"/>
              </a:rPr>
              <a:t>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536250" y="1186225"/>
            <a:ext cx="1996190" cy="3898959"/>
            <a:chOff x="6536250" y="1186225"/>
            <a:chExt cx="1996190" cy="389895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36250" y="3195660"/>
              <a:ext cx="1996190" cy="188952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1488" y="1186225"/>
              <a:ext cx="1965714" cy="1874286"/>
            </a:xfrm>
            <a:prstGeom prst="rect">
              <a:avLst/>
            </a:prstGeom>
          </p:spPr>
        </p:pic>
      </p:grp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07504" y="5550331"/>
            <a:ext cx="89646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dirty="0"/>
              <a:t>We’re not dealing with free atoms.  Interaction of anomalous </a:t>
            </a:r>
            <a:r>
              <a:rPr lang="en-US" altLang="en-US" sz="1600" dirty="0" err="1"/>
              <a:t>scatterer</a:t>
            </a:r>
            <a:r>
              <a:rPr lang="en-US" altLang="en-US" sz="1600" dirty="0"/>
              <a:t> with other atoms causes deviation from ideality, as do changes in oxidation state. So, we MUST measure absorption edge experimentally if we want to be sure to obtain maximum ‘signal’</a:t>
            </a:r>
            <a:endParaRPr lang="fr-FR" alt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42" name="Picture 2" descr="edges_ch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484313"/>
            <a:ext cx="8875713" cy="372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43" name="Freeform 3"/>
          <p:cNvSpPr>
            <a:spLocks/>
          </p:cNvSpPr>
          <p:nvPr/>
        </p:nvSpPr>
        <p:spPr bwMode="auto">
          <a:xfrm>
            <a:off x="4502150" y="3803650"/>
            <a:ext cx="460375" cy="458788"/>
          </a:xfrm>
          <a:custGeom>
            <a:avLst/>
            <a:gdLst>
              <a:gd name="T0" fmla="*/ 149 w 290"/>
              <a:gd name="T1" fmla="*/ 1 h 289"/>
              <a:gd name="T2" fmla="*/ 0 w 290"/>
              <a:gd name="T3" fmla="*/ 165 h 289"/>
              <a:gd name="T4" fmla="*/ 94 w 290"/>
              <a:gd name="T5" fmla="*/ 289 h 289"/>
              <a:gd name="T6" fmla="*/ 265 w 290"/>
              <a:gd name="T7" fmla="*/ 227 h 289"/>
              <a:gd name="T8" fmla="*/ 234 w 290"/>
              <a:gd name="T9" fmla="*/ 48 h 289"/>
              <a:gd name="T10" fmla="*/ 141 w 290"/>
              <a:gd name="T11" fmla="*/ 1 h 289"/>
              <a:gd name="T12" fmla="*/ 149 w 290"/>
              <a:gd name="T13" fmla="*/ 1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0" h="289">
                <a:moveTo>
                  <a:pt x="149" y="1"/>
                </a:moveTo>
                <a:cubicBezTo>
                  <a:pt x="82" y="23"/>
                  <a:pt x="39" y="107"/>
                  <a:pt x="0" y="165"/>
                </a:cubicBezTo>
                <a:cubicBezTo>
                  <a:pt x="10" y="262"/>
                  <a:pt x="5" y="262"/>
                  <a:pt x="94" y="289"/>
                </a:cubicBezTo>
                <a:cubicBezTo>
                  <a:pt x="187" y="282"/>
                  <a:pt x="205" y="287"/>
                  <a:pt x="265" y="227"/>
                </a:cubicBezTo>
                <a:cubicBezTo>
                  <a:pt x="287" y="161"/>
                  <a:pt x="290" y="97"/>
                  <a:pt x="234" y="48"/>
                </a:cubicBezTo>
                <a:cubicBezTo>
                  <a:pt x="208" y="25"/>
                  <a:pt x="171" y="17"/>
                  <a:pt x="141" y="1"/>
                </a:cubicBezTo>
                <a:cubicBezTo>
                  <a:pt x="139" y="0"/>
                  <a:pt x="146" y="1"/>
                  <a:pt x="149" y="1"/>
                </a:cubicBezTo>
                <a:close/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444" name="Line 4"/>
          <p:cNvSpPr>
            <a:spLocks noChangeShapeType="1"/>
          </p:cNvSpPr>
          <p:nvPr/>
        </p:nvSpPr>
        <p:spPr bwMode="auto">
          <a:xfrm flipV="1">
            <a:off x="1225550" y="1304925"/>
            <a:ext cx="34925" cy="42132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445" name="Text Box 5"/>
          <p:cNvSpPr txBox="1">
            <a:spLocks noChangeArrowheads="1"/>
          </p:cNvSpPr>
          <p:nvPr/>
        </p:nvSpPr>
        <p:spPr bwMode="auto">
          <a:xfrm>
            <a:off x="684213" y="5553075"/>
            <a:ext cx="111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en-US" sz="2400">
                <a:latin typeface="Symbol" panose="05050102010706020507" pitchFamily="18" charset="2"/>
              </a:rPr>
              <a:t>l</a:t>
            </a:r>
            <a:r>
              <a:rPr lang="en-US" altLang="en-US" sz="2400">
                <a:latin typeface="Times New Roman" panose="02020603050405020304" pitchFamily="18" charset="0"/>
              </a:rPr>
              <a:t>~2.1Å</a:t>
            </a:r>
          </a:p>
        </p:txBody>
      </p:sp>
      <p:sp>
        <p:nvSpPr>
          <p:cNvPr id="573446" name="Text Box 6"/>
          <p:cNvSpPr txBox="1">
            <a:spLocks noChangeArrowheads="1"/>
          </p:cNvSpPr>
          <p:nvPr/>
        </p:nvSpPr>
        <p:spPr bwMode="auto">
          <a:xfrm>
            <a:off x="7910513" y="5553075"/>
            <a:ext cx="127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en-US" sz="2400">
                <a:latin typeface="Symbol" panose="05050102010706020507" pitchFamily="18" charset="2"/>
              </a:rPr>
              <a:t>l</a:t>
            </a:r>
            <a:r>
              <a:rPr lang="en-US" altLang="en-US" sz="2400">
                <a:latin typeface="Times New Roman" panose="02020603050405020304" pitchFamily="18" charset="0"/>
              </a:rPr>
              <a:t>~0.62Å</a:t>
            </a:r>
          </a:p>
        </p:txBody>
      </p:sp>
      <p:sp>
        <p:nvSpPr>
          <p:cNvPr id="573448" name="Line 8"/>
          <p:cNvSpPr>
            <a:spLocks noChangeShapeType="1"/>
          </p:cNvSpPr>
          <p:nvPr/>
        </p:nvSpPr>
        <p:spPr bwMode="auto">
          <a:xfrm flipV="1">
            <a:off x="8550275" y="1339850"/>
            <a:ext cx="0" cy="41417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449" name="Line 9"/>
          <p:cNvSpPr>
            <a:spLocks noChangeShapeType="1"/>
          </p:cNvSpPr>
          <p:nvPr/>
        </p:nvSpPr>
        <p:spPr bwMode="auto">
          <a:xfrm flipV="1">
            <a:off x="395288" y="1303338"/>
            <a:ext cx="34925" cy="4213225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450" name="Line 10"/>
          <p:cNvSpPr>
            <a:spLocks noChangeShapeType="1"/>
          </p:cNvSpPr>
          <p:nvPr/>
        </p:nvSpPr>
        <p:spPr bwMode="auto">
          <a:xfrm flipH="1">
            <a:off x="468313" y="3409950"/>
            <a:ext cx="719137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Energy of absorption edges commonly used in </a:t>
            </a:r>
            <a:r>
              <a:rPr lang="en-US" altLang="en-US" dirty="0" smtClean="0"/>
              <a:t>experimental phasing procedures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20" name="Rectangle 8"/>
          <p:cNvSpPr>
            <a:spLocks noGrp="1" noChangeArrowheads="1"/>
          </p:cNvSpPr>
          <p:nvPr>
            <p:ph type="title"/>
          </p:nvPr>
        </p:nvSpPr>
        <p:spPr>
          <a:solidFill>
            <a:srgbClr val="002060"/>
          </a:solidFill>
          <a:ln/>
        </p:spPr>
        <p:txBody>
          <a:bodyPr/>
          <a:lstStyle/>
          <a:p>
            <a:r>
              <a:rPr lang="en-US" altLang="en-US" sz="1400" dirty="0">
                <a:latin typeface="+mn-lt"/>
              </a:rPr>
              <a:t>Phasing exploiting anomalous scattering</a:t>
            </a:r>
          </a:p>
        </p:txBody>
      </p:sp>
      <p:sp>
        <p:nvSpPr>
          <p:cNvPr id="474115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340768"/>
            <a:ext cx="8236800" cy="4392488"/>
          </a:xfrm>
        </p:spPr>
        <p:txBody>
          <a:bodyPr/>
          <a:lstStyle/>
          <a:p>
            <a:pPr marL="304800" indent="-304800">
              <a:buFontTx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Introduce a small number of anomalously scattering</a:t>
            </a:r>
            <a:r>
              <a:rPr lang="en-US" altLang="en-US" sz="2400" b="0" u="sng" dirty="0">
                <a:solidFill>
                  <a:schemeClr val="tx1"/>
                </a:solidFill>
              </a:rPr>
              <a:t> </a:t>
            </a:r>
            <a:r>
              <a:rPr lang="en-US" altLang="en-US" sz="2400" b="0" dirty="0">
                <a:solidFill>
                  <a:schemeClr val="tx1"/>
                </a:solidFill>
              </a:rPr>
              <a:t>atoms into crystals</a:t>
            </a:r>
          </a:p>
          <a:p>
            <a:pPr marL="304800" indent="-304800">
              <a:buFontTx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</a:rPr>
              <a:t>Collect both F</a:t>
            </a:r>
            <a:r>
              <a:rPr lang="en-US" altLang="en-US" sz="2400" baseline="30000" dirty="0">
                <a:solidFill>
                  <a:schemeClr val="tx1"/>
                </a:solidFill>
              </a:rPr>
              <a:t>+</a:t>
            </a:r>
            <a:r>
              <a:rPr lang="en-US" altLang="en-US" sz="2400" dirty="0">
                <a:solidFill>
                  <a:schemeClr val="tx1"/>
                </a:solidFill>
              </a:rPr>
              <a:t> and F</a:t>
            </a:r>
            <a:r>
              <a:rPr lang="en-US" altLang="en-US" sz="2400" baseline="30000" dirty="0">
                <a:solidFill>
                  <a:schemeClr val="tx1"/>
                </a:solidFill>
              </a:rPr>
              <a:t>-</a:t>
            </a:r>
            <a:r>
              <a:rPr lang="en-US" altLang="en-US" sz="2400" dirty="0">
                <a:solidFill>
                  <a:schemeClr val="tx1"/>
                </a:solidFill>
              </a:rPr>
              <a:t> </a:t>
            </a:r>
            <a:r>
              <a:rPr lang="en-US" altLang="en-US" sz="2400" b="0" dirty="0">
                <a:solidFill>
                  <a:schemeClr val="tx1"/>
                </a:solidFill>
              </a:rPr>
              <a:t>at one (or more) wavelength(s). If more than one wavelength make sure these are chosen using absorption edge scan.</a:t>
            </a:r>
          </a:p>
          <a:p>
            <a:pPr marL="304800" indent="-304800">
              <a:buFontTx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Derive anomalous and (if more than one wavelength) dispersive differences.</a:t>
            </a:r>
          </a:p>
          <a:p>
            <a:pPr marL="304800" indent="-304800">
              <a:buFontTx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Use anomalous and/or dispersive differences to locate anomalously scattering atoms</a:t>
            </a:r>
          </a:p>
          <a:p>
            <a:pPr marL="304800" indent="-304800">
              <a:buFontTx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Use these positions to initiate phase calculations</a:t>
            </a:r>
            <a:endParaRPr lang="en-US" altLang="en-US" sz="2000" b="0" dirty="0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034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0786" name="Object 2"/>
          <p:cNvGraphicFramePr>
            <a:graphicFrameLocks noChangeAspect="1"/>
          </p:cNvGraphicFramePr>
          <p:nvPr/>
        </p:nvGraphicFramePr>
        <p:xfrm>
          <a:off x="684213" y="993775"/>
          <a:ext cx="7200900" cy="532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02" name="Document" r:id="rId3" imgW="7638843" imgH="5634147" progId="Word.Document.8">
                  <p:embed/>
                </p:oleObj>
              </mc:Choice>
              <mc:Fallback>
                <p:oleObj name="Document" r:id="rId3" imgW="7638843" imgH="5634147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993775"/>
                        <a:ext cx="7200900" cy="532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0" hangingPunct="0"/>
            <a:r>
              <a:rPr lang="en-US" altLang="en-US" sz="1400" dirty="0">
                <a:latin typeface="+mn-lt"/>
              </a:rPr>
              <a:t>Collecting both F(+) and F</a:t>
            </a:r>
            <a:r>
              <a:rPr lang="en-US" altLang="en-US" sz="1400" dirty="0" smtClean="0">
                <a:latin typeface="+mn-lt"/>
              </a:rPr>
              <a:t>(-) (</a:t>
            </a:r>
            <a:r>
              <a:rPr lang="en-US" altLang="en-US" sz="1400" dirty="0">
                <a:latin typeface="+mn-lt"/>
              </a:rPr>
              <a:t>after </a:t>
            </a:r>
            <a:r>
              <a:rPr lang="en-US" altLang="en-US" sz="1400" dirty="0" err="1">
                <a:latin typeface="+mn-lt"/>
              </a:rPr>
              <a:t>Dauter</a:t>
            </a:r>
            <a:r>
              <a:rPr lang="en-US" altLang="en-US" sz="1400" dirty="0">
                <a:latin typeface="+mn-lt"/>
              </a:rPr>
              <a:t>, Z. </a:t>
            </a:r>
            <a:r>
              <a:rPr lang="en-US" altLang="en-US" sz="1400" i="1" dirty="0">
                <a:latin typeface="+mn-lt"/>
              </a:rPr>
              <a:t>Methods in Enzymology</a:t>
            </a:r>
            <a:r>
              <a:rPr lang="en-US" altLang="en-US" sz="1400" dirty="0">
                <a:latin typeface="+mn-lt"/>
              </a:rPr>
              <a:t>, 276)</a:t>
            </a:r>
            <a:endParaRPr lang="en-GB" sz="1400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800" dirty="0">
                <a:latin typeface="+mn-lt"/>
              </a:rPr>
              <a:t>(S)MAD: Good &amp; Bad</a:t>
            </a:r>
          </a:p>
        </p:txBody>
      </p:sp>
      <p:sp>
        <p:nvSpPr>
          <p:cNvPr id="468995" name="Rectangle 3"/>
          <p:cNvSpPr>
            <a:spLocks noGrp="1" noChangeArrowheads="1"/>
          </p:cNvSpPr>
          <p:nvPr>
            <p:ph idx="1"/>
          </p:nvPr>
        </p:nvSpPr>
        <p:spPr>
          <a:xfrm>
            <a:off x="583672" y="1412776"/>
            <a:ext cx="8236800" cy="4248472"/>
          </a:xfrm>
        </p:spPr>
        <p:txBody>
          <a:bodyPr/>
          <a:lstStyle/>
          <a:p>
            <a:pPr marL="304800" indent="-304800">
              <a:buClr>
                <a:schemeClr val="folHlink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No ‘native’ crystal – no problems with isomorphism when using heavy atom derivatives</a:t>
            </a:r>
          </a:p>
          <a:p>
            <a:pPr marL="304800" indent="-304800">
              <a:buClr>
                <a:schemeClr val="folHlink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0" dirty="0" err="1">
                <a:solidFill>
                  <a:schemeClr val="tx1"/>
                </a:solidFill>
              </a:rPr>
              <a:t>Selenomethionine</a:t>
            </a:r>
            <a:r>
              <a:rPr lang="en-US" altLang="en-US" sz="2400" b="0" dirty="0">
                <a:solidFill>
                  <a:schemeClr val="tx1"/>
                </a:solidFill>
              </a:rPr>
              <a:t> can be introduced into many protein sequences and can be used as a “magic bullet”</a:t>
            </a:r>
          </a:p>
          <a:p>
            <a:pPr marL="304800" indent="-304800">
              <a:buClr>
                <a:schemeClr val="folHlink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The ‘method of choice’ for </a:t>
            </a:r>
            <a:r>
              <a:rPr lang="en-US" altLang="en-US" sz="2400" b="0" i="1" dirty="0">
                <a:solidFill>
                  <a:schemeClr val="tx1"/>
                </a:solidFill>
              </a:rPr>
              <a:t>de novo</a:t>
            </a:r>
            <a:r>
              <a:rPr lang="en-US" altLang="en-US" sz="2400" b="0" dirty="0">
                <a:solidFill>
                  <a:schemeClr val="tx1"/>
                </a:solidFill>
              </a:rPr>
              <a:t> structure solution in macromolecular crystallography</a:t>
            </a:r>
          </a:p>
          <a:p>
            <a:pPr marL="304800" indent="-304800">
              <a:buClr>
                <a:schemeClr val="folHlink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Signals are small in comparison to those from </a:t>
            </a:r>
            <a:r>
              <a:rPr lang="en-US" altLang="en-US" sz="2400" b="0" dirty="0" err="1">
                <a:solidFill>
                  <a:schemeClr val="tx1"/>
                </a:solidFill>
              </a:rPr>
              <a:t>isomorphous</a:t>
            </a:r>
            <a:r>
              <a:rPr lang="en-US" altLang="en-US" sz="2400" b="0" dirty="0">
                <a:solidFill>
                  <a:schemeClr val="tx1"/>
                </a:solidFill>
              </a:rPr>
              <a:t> replacement – data have to be good!</a:t>
            </a:r>
          </a:p>
          <a:p>
            <a:pPr marL="304800" indent="-304800">
              <a:buClr>
                <a:schemeClr val="folHlink"/>
              </a:buClr>
              <a:buFont typeface="Wingdings" panose="05000000000000000000" pitchFamily="2" charset="2"/>
              <a:buAutoNum type="arabicPeriod"/>
            </a:pPr>
            <a:r>
              <a:rPr lang="en-US" altLang="en-US" sz="2400" b="0" dirty="0">
                <a:solidFill>
                  <a:schemeClr val="tx1"/>
                </a:solidFill>
              </a:rPr>
              <a:t>In MAD have to collect a lot of data from one crystal – radiation </a:t>
            </a:r>
            <a:r>
              <a:rPr lang="en-US" altLang="en-US" sz="2400" b="0" dirty="0" smtClean="0">
                <a:solidFill>
                  <a:schemeClr val="tx1"/>
                </a:solidFill>
              </a:rPr>
              <a:t>damage is </a:t>
            </a:r>
            <a:r>
              <a:rPr lang="en-US" altLang="en-US" sz="2400" b="0" dirty="0">
                <a:solidFill>
                  <a:schemeClr val="tx1"/>
                </a:solidFill>
              </a:rPr>
              <a:t>a </a:t>
            </a:r>
            <a:r>
              <a:rPr lang="en-US" altLang="en-US" sz="2400" b="0" dirty="0" smtClean="0">
                <a:solidFill>
                  <a:schemeClr val="tx1"/>
                </a:solidFill>
              </a:rPr>
              <a:t>problem</a:t>
            </a:r>
            <a:endParaRPr lang="en-US" altLang="en-US" sz="2400" b="0" dirty="0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</a:rPr>
              <a:t>Finding heavy atom </a:t>
            </a:r>
            <a:r>
              <a:rPr lang="en-US" altLang="en-US" dirty="0" smtClean="0">
                <a:latin typeface="+mn-lt"/>
              </a:rPr>
              <a:t>sites</a:t>
            </a:r>
            <a:endParaRPr lang="en-US" altLang="en-US" dirty="0">
              <a:latin typeface="+mn-lt"/>
            </a:endParaRPr>
          </a:p>
        </p:txBody>
      </p:sp>
      <p:graphicFrame>
        <p:nvGraphicFramePr>
          <p:cNvPr id="641027" name="Object 4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80739" y="2127302"/>
          <a:ext cx="4932772" cy="653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8" name="Équation" r:id="rId3" imgW="3365280" imgH="431640" progId="Equation.3">
                  <p:embed/>
                </p:oleObj>
              </mc:Choice>
              <mc:Fallback>
                <p:oleObj name="Équation" r:id="rId3" imgW="33652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39" y="2127302"/>
                        <a:ext cx="4932772" cy="6536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292725" y="1125538"/>
            <a:ext cx="3590925" cy="5040312"/>
            <a:chOff x="3340" y="709"/>
            <a:chExt cx="2262" cy="3175"/>
          </a:xfrm>
        </p:grpSpPr>
        <p:pic>
          <p:nvPicPr>
            <p:cNvPr id="641029" name="Picture 3" descr="anopat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0" y="720"/>
              <a:ext cx="2262" cy="3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1030" name="Rectangle 7"/>
            <p:cNvSpPr>
              <a:spLocks noChangeArrowheads="1"/>
            </p:cNvSpPr>
            <p:nvPr/>
          </p:nvSpPr>
          <p:spPr bwMode="auto">
            <a:xfrm>
              <a:off x="5239" y="709"/>
              <a:ext cx="272" cy="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endParaRPr lang="en-US" altLang="en-US" sz="18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aphicFrame>
        <p:nvGraphicFramePr>
          <p:cNvPr id="641031" name="Object 4"/>
          <p:cNvGraphicFramePr>
            <a:graphicFrameLocks noChangeAspect="1"/>
          </p:cNvGraphicFramePr>
          <p:nvPr>
            <p:extLst/>
          </p:nvPr>
        </p:nvGraphicFramePr>
        <p:xfrm>
          <a:off x="74594" y="2924944"/>
          <a:ext cx="494506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9" name="Équation" r:id="rId6" imgW="3200400" imgH="431640" progId="Equation.3">
                  <p:embed/>
                </p:oleObj>
              </mc:Choice>
              <mc:Fallback>
                <p:oleObj name="Équation" r:id="rId6" imgW="3200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94" y="2924944"/>
                        <a:ext cx="494506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1032" name="Object 4"/>
          <p:cNvGraphicFramePr>
            <a:graphicFrameLocks noChangeAspect="1"/>
          </p:cNvGraphicFramePr>
          <p:nvPr>
            <p:extLst/>
          </p:nvPr>
        </p:nvGraphicFramePr>
        <p:xfrm>
          <a:off x="62688" y="3717032"/>
          <a:ext cx="4968875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0" name="Équation" r:id="rId8" imgW="3213000" imgH="431640" progId="Equation.3">
                  <p:embed/>
                </p:oleObj>
              </mc:Choice>
              <mc:Fallback>
                <p:oleObj name="Équation" r:id="rId8" imgW="32130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88" y="3717032"/>
                        <a:ext cx="4968875" cy="65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5805264"/>
            <a:ext cx="4596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Use of direct methods </a:t>
            </a:r>
            <a:r>
              <a:rPr lang="en-GB" u="sng" dirty="0" smtClean="0"/>
              <a:t>much</a:t>
            </a:r>
            <a:r>
              <a:rPr lang="en-GB" dirty="0" smtClean="0"/>
              <a:t> more common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791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800" dirty="0">
                <a:latin typeface="+mn-lt"/>
              </a:rPr>
              <a:t>(</a:t>
            </a:r>
            <a:r>
              <a:rPr lang="en-US" altLang="en-US" sz="1800" dirty="0" smtClean="0">
                <a:latin typeface="+mn-lt"/>
              </a:rPr>
              <a:t>S)MAD </a:t>
            </a:r>
            <a:r>
              <a:rPr lang="en-US" altLang="en-US" sz="1800" dirty="0">
                <a:latin typeface="+mn-lt"/>
              </a:rPr>
              <a:t>intensity </a:t>
            </a:r>
            <a:r>
              <a:rPr lang="en-US" altLang="en-US" sz="1800" dirty="0" smtClean="0">
                <a:latin typeface="+mn-lt"/>
              </a:rPr>
              <a:t>differences are much smaller than for IR</a:t>
            </a:r>
            <a:endParaRPr lang="en-US" altLang="en-US" sz="1800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aphicFrame>
        <p:nvGraphicFramePr>
          <p:cNvPr id="62054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693944"/>
              </p:ext>
            </p:extLst>
          </p:nvPr>
        </p:nvGraphicFramePr>
        <p:xfrm>
          <a:off x="100584" y="1055519"/>
          <a:ext cx="5322887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4" name="Equation" r:id="rId4" imgW="2336760" imgH="1231560" progId="Equation.3">
                  <p:embed/>
                </p:oleObj>
              </mc:Choice>
              <mc:Fallback>
                <p:oleObj name="Equation" r:id="rId4" imgW="2336760" imgH="1231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84" y="1055519"/>
                        <a:ext cx="5322887" cy="208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548" name="Object 5"/>
          <p:cNvGraphicFramePr>
            <a:graphicFrameLocks noChangeAspect="1"/>
          </p:cNvGraphicFramePr>
          <p:nvPr/>
        </p:nvGraphicFramePr>
        <p:xfrm>
          <a:off x="4521200" y="3333750"/>
          <a:ext cx="10001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5" name="Equation" r:id="rId6" imgW="101520" imgH="190440" progId="Equation.3">
                  <p:embed/>
                </p:oleObj>
              </mc:Choice>
              <mc:Fallback>
                <p:oleObj name="Equation" r:id="rId6" imgW="10152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33750"/>
                        <a:ext cx="100013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0549" name="Text Box 6"/>
          <p:cNvSpPr txBox="1">
            <a:spLocks noChangeArrowheads="1"/>
          </p:cNvSpPr>
          <p:nvPr/>
        </p:nvSpPr>
        <p:spPr bwMode="auto">
          <a:xfrm>
            <a:off x="35496" y="3576469"/>
            <a:ext cx="37038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r>
              <a:rPr lang="en-US" altLang="en-US" sz="1400" dirty="0">
                <a:latin typeface="+mn-lt"/>
              </a:rPr>
              <a:t>(J. Smith, </a:t>
            </a:r>
            <a:r>
              <a:rPr lang="en-US" altLang="en-US" sz="1400" i="1" dirty="0" err="1">
                <a:latin typeface="+mn-lt"/>
              </a:rPr>
              <a:t>Curr</a:t>
            </a:r>
            <a:r>
              <a:rPr lang="en-US" altLang="en-US" sz="1400" i="1" dirty="0">
                <a:latin typeface="+mn-lt"/>
              </a:rPr>
              <a:t>. </a:t>
            </a:r>
            <a:r>
              <a:rPr lang="en-US" altLang="en-US" sz="1400" i="1" dirty="0" err="1">
                <a:latin typeface="+mn-lt"/>
              </a:rPr>
              <a:t>Opin</a:t>
            </a:r>
            <a:r>
              <a:rPr lang="en-US" altLang="en-US" sz="1400" i="1" dirty="0">
                <a:latin typeface="+mn-lt"/>
              </a:rPr>
              <a:t>. </a:t>
            </a:r>
            <a:r>
              <a:rPr lang="en-US" altLang="en-US" sz="1400" i="1" dirty="0" err="1">
                <a:latin typeface="+mn-lt"/>
              </a:rPr>
              <a:t>Struct</a:t>
            </a:r>
            <a:r>
              <a:rPr lang="en-US" altLang="en-US" sz="1400" i="1" dirty="0">
                <a:latin typeface="+mn-lt"/>
              </a:rPr>
              <a:t>. Biol</a:t>
            </a:r>
            <a:r>
              <a:rPr lang="en-US" altLang="en-US" sz="1400" dirty="0">
                <a:latin typeface="+mn-lt"/>
              </a:rPr>
              <a:t>. </a:t>
            </a:r>
            <a:r>
              <a:rPr lang="en-US" altLang="en-US" sz="1400" b="1" dirty="0">
                <a:latin typeface="+mn-lt"/>
              </a:rPr>
              <a:t>1</a:t>
            </a:r>
            <a:r>
              <a:rPr lang="en-US" altLang="en-US" sz="1400" dirty="0">
                <a:latin typeface="+mn-lt"/>
              </a:rPr>
              <a:t>, 1991)</a:t>
            </a:r>
            <a:endParaRPr lang="en-US" altLang="en-US" sz="1400" baseline="30000" dirty="0">
              <a:latin typeface="+mn-lt"/>
            </a:endParaRPr>
          </a:p>
        </p:txBody>
      </p:sp>
      <p:sp>
        <p:nvSpPr>
          <p:cNvPr id="620550" name="Text Box 7"/>
          <p:cNvSpPr txBox="1">
            <a:spLocks noChangeArrowheads="1"/>
          </p:cNvSpPr>
          <p:nvPr/>
        </p:nvSpPr>
        <p:spPr bwMode="auto">
          <a:xfrm>
            <a:off x="4471988" y="5595938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/>
            <a:endParaRPr lang="en-US" altLang="en-US" sz="4400">
              <a:solidFill>
                <a:srgbClr val="CC990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678745" y="1102092"/>
            <a:ext cx="334786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1600" dirty="0"/>
              <a:t>K  absorption edges: 	</a:t>
            </a:r>
            <a:r>
              <a:rPr lang="en-US" altLang="en-US" sz="1600" dirty="0" smtClean="0"/>
              <a:t>f</a:t>
            </a:r>
            <a:r>
              <a:rPr lang="en-US" altLang="en-US" sz="1600" dirty="0"/>
              <a:t>” ~ </a:t>
            </a:r>
            <a:r>
              <a:rPr lang="en-US" altLang="en-US" sz="1600" b="1" dirty="0">
                <a:solidFill>
                  <a:srgbClr val="FF0000"/>
                </a:solidFill>
              </a:rPr>
              <a:t>4e</a:t>
            </a:r>
            <a:r>
              <a:rPr lang="en-US" altLang="en-US" sz="1600" b="1" baseline="30000" dirty="0">
                <a:solidFill>
                  <a:srgbClr val="FF0000"/>
                </a:solidFill>
              </a:rPr>
              <a:t>-</a:t>
            </a:r>
            <a:r>
              <a:rPr lang="en-US" altLang="en-US" sz="1600" dirty="0"/>
              <a:t> ; can rise to </a:t>
            </a:r>
            <a:r>
              <a:rPr lang="en-US" altLang="en-US" sz="1600" b="1" dirty="0">
                <a:solidFill>
                  <a:srgbClr val="FF0000"/>
                </a:solidFill>
              </a:rPr>
              <a:t>6-7e</a:t>
            </a:r>
            <a:r>
              <a:rPr lang="en-US" altLang="en-US" sz="1600" b="1" baseline="30000" dirty="0">
                <a:solidFill>
                  <a:srgbClr val="FF0000"/>
                </a:solidFill>
              </a:rPr>
              <a:t>-</a:t>
            </a:r>
            <a:r>
              <a:rPr lang="en-US" altLang="en-US" sz="1600" dirty="0"/>
              <a:t> with ‘white </a:t>
            </a:r>
            <a:r>
              <a:rPr lang="en-US" altLang="en-US" sz="1600" dirty="0" smtClean="0"/>
              <a:t>line’. </a:t>
            </a:r>
            <a:r>
              <a:rPr lang="en-US" altLang="en-US" sz="1600" dirty="0" err="1" smtClean="0">
                <a:latin typeface="Symbol" panose="05050102010706020507" pitchFamily="18" charset="2"/>
              </a:rPr>
              <a:t>D</a:t>
            </a:r>
            <a:r>
              <a:rPr lang="en-US" altLang="en-US" sz="1600" dirty="0" err="1" smtClean="0"/>
              <a:t>f</a:t>
            </a:r>
            <a:r>
              <a:rPr lang="en-US" altLang="en-US" sz="1600" dirty="0" smtClean="0"/>
              <a:t>’ usually </a:t>
            </a:r>
            <a:r>
              <a:rPr lang="en-US" altLang="en-US" sz="1600" dirty="0"/>
              <a:t>has a maximum around </a:t>
            </a:r>
            <a:r>
              <a:rPr lang="en-US" altLang="en-US" sz="1600" b="1" dirty="0" smtClean="0">
                <a:solidFill>
                  <a:srgbClr val="FF0000"/>
                </a:solidFill>
              </a:rPr>
              <a:t>7e</a:t>
            </a:r>
            <a:r>
              <a:rPr lang="en-US" altLang="en-US" sz="1600" b="1" baseline="30000" dirty="0" smtClean="0">
                <a:solidFill>
                  <a:srgbClr val="FF0000"/>
                </a:solidFill>
              </a:rPr>
              <a:t>-</a:t>
            </a:r>
            <a:r>
              <a:rPr lang="en-US" altLang="en-US" sz="1600" dirty="0" smtClean="0"/>
              <a:t> ; can </a:t>
            </a:r>
            <a:r>
              <a:rPr lang="en-US" altLang="en-US" sz="1600" dirty="0"/>
              <a:t>rise to </a:t>
            </a:r>
            <a:r>
              <a:rPr lang="en-US" altLang="en-US" sz="1600" b="1" dirty="0">
                <a:solidFill>
                  <a:srgbClr val="FF0000"/>
                </a:solidFill>
              </a:rPr>
              <a:t>~10e</a:t>
            </a:r>
            <a:r>
              <a:rPr lang="en-US" altLang="en-US" sz="1600" b="1" baseline="30000" dirty="0">
                <a:solidFill>
                  <a:srgbClr val="FF0000"/>
                </a:solidFill>
              </a:rPr>
              <a:t>-</a:t>
            </a:r>
            <a:r>
              <a:rPr lang="en-US" altLang="en-US" sz="1600" dirty="0"/>
              <a:t> if far from edge.</a:t>
            </a:r>
          </a:p>
          <a:p>
            <a:pPr eaLnBrk="0" hangingPunct="0"/>
            <a:r>
              <a:rPr lang="en-US" altLang="en-US" sz="1600" dirty="0"/>
              <a:t>		</a:t>
            </a:r>
          </a:p>
          <a:p>
            <a:pPr eaLnBrk="0" hangingPunct="0"/>
            <a:r>
              <a:rPr lang="en-US" altLang="en-US" sz="1600" dirty="0"/>
              <a:t>L absorption </a:t>
            </a:r>
            <a:r>
              <a:rPr lang="en-US" altLang="en-US" sz="1600" dirty="0" smtClean="0"/>
              <a:t>edges:</a:t>
            </a:r>
            <a:r>
              <a:rPr lang="en-US" altLang="en-US" sz="1600" dirty="0"/>
              <a:t> </a:t>
            </a:r>
            <a:r>
              <a:rPr lang="en-US" altLang="en-US" sz="1600" dirty="0" smtClean="0"/>
              <a:t>f</a:t>
            </a:r>
            <a:r>
              <a:rPr lang="en-US" altLang="en-US" sz="1600" dirty="0"/>
              <a:t>” usually has a maximum around </a:t>
            </a:r>
            <a:r>
              <a:rPr lang="en-US" altLang="en-US" sz="1600" b="1" dirty="0" smtClean="0">
                <a:solidFill>
                  <a:srgbClr val="FF0000"/>
                </a:solidFill>
              </a:rPr>
              <a:t>12e</a:t>
            </a:r>
            <a:r>
              <a:rPr lang="en-US" altLang="en-US" sz="1600" b="1" baseline="30000" dirty="0" smtClean="0">
                <a:solidFill>
                  <a:srgbClr val="FF0000"/>
                </a:solidFill>
              </a:rPr>
              <a:t>-</a:t>
            </a:r>
            <a:r>
              <a:rPr lang="en-US" altLang="en-US" sz="1600" dirty="0" smtClean="0"/>
              <a:t>; can </a:t>
            </a:r>
            <a:r>
              <a:rPr lang="en-US" altLang="en-US" sz="1600" dirty="0"/>
              <a:t>rise to </a:t>
            </a:r>
            <a:r>
              <a:rPr lang="en-US" altLang="en-US" sz="1600" b="1" dirty="0">
                <a:solidFill>
                  <a:srgbClr val="FF0000"/>
                </a:solidFill>
              </a:rPr>
              <a:t>~30e</a:t>
            </a:r>
            <a:r>
              <a:rPr lang="en-US" altLang="en-US" sz="1600" b="1" baseline="30000" dirty="0">
                <a:solidFill>
                  <a:srgbClr val="FF0000"/>
                </a:solidFill>
              </a:rPr>
              <a:t>-</a:t>
            </a:r>
            <a:r>
              <a:rPr lang="en-US" altLang="en-US" sz="1600" dirty="0"/>
              <a:t> with ‘white line</a:t>
            </a:r>
            <a:r>
              <a:rPr lang="en-US" altLang="en-US" sz="1600" dirty="0" smtClean="0"/>
              <a:t>’. </a:t>
            </a:r>
            <a:r>
              <a:rPr lang="en-US" altLang="en-US" sz="1600" dirty="0" err="1">
                <a:latin typeface="Symbol" panose="05050102010706020507" pitchFamily="18" charset="2"/>
              </a:rPr>
              <a:t>D</a:t>
            </a:r>
            <a:r>
              <a:rPr lang="en-US" altLang="en-US" sz="1600" dirty="0" err="1"/>
              <a:t>f</a:t>
            </a:r>
            <a:r>
              <a:rPr lang="en-US" altLang="en-US" sz="1600" dirty="0"/>
              <a:t>’ usually has a maximum around </a:t>
            </a:r>
            <a:r>
              <a:rPr lang="en-US" altLang="en-US" sz="1600" b="1" dirty="0" smtClean="0">
                <a:solidFill>
                  <a:srgbClr val="FF0000"/>
                </a:solidFill>
              </a:rPr>
              <a:t>13e</a:t>
            </a:r>
            <a:r>
              <a:rPr lang="en-US" altLang="en-US" sz="1600" b="1" baseline="30000" dirty="0" smtClean="0">
                <a:solidFill>
                  <a:srgbClr val="FF0000"/>
                </a:solidFill>
              </a:rPr>
              <a:t>-</a:t>
            </a:r>
            <a:r>
              <a:rPr lang="en-US" altLang="en-US" sz="1600" dirty="0" smtClean="0"/>
              <a:t>; </a:t>
            </a:r>
            <a:r>
              <a:rPr lang="en-US" altLang="en-US" sz="1600" baseline="30000" dirty="0" smtClean="0"/>
              <a:t> </a:t>
            </a:r>
            <a:r>
              <a:rPr lang="en-US" altLang="en-US" sz="1600" dirty="0"/>
              <a:t>can rise to </a:t>
            </a:r>
            <a:r>
              <a:rPr lang="en-US" altLang="en-US" sz="1600" b="1" dirty="0">
                <a:solidFill>
                  <a:srgbClr val="FF0000"/>
                </a:solidFill>
              </a:rPr>
              <a:t>&gt; 20e</a:t>
            </a:r>
            <a:r>
              <a:rPr lang="en-US" altLang="en-US" sz="1600" b="1" baseline="30000" dirty="0">
                <a:solidFill>
                  <a:srgbClr val="FF0000"/>
                </a:solidFill>
              </a:rPr>
              <a:t>-</a:t>
            </a:r>
            <a:r>
              <a:rPr lang="en-US" altLang="en-US" sz="1600" dirty="0"/>
              <a:t> if far from </a:t>
            </a:r>
            <a:r>
              <a:rPr lang="en-US" altLang="en-US" sz="1600" dirty="0" smtClean="0"/>
              <a:t>edge</a:t>
            </a:r>
          </a:p>
          <a:p>
            <a:pPr eaLnBrk="0" hangingPunct="0"/>
            <a:endParaRPr lang="en-US" altLang="en-US" sz="1600" dirty="0"/>
          </a:p>
          <a:p>
            <a:pPr eaLnBrk="0" hangingPunct="0"/>
            <a:r>
              <a:rPr lang="en-US" altLang="en-US" sz="1600" dirty="0" smtClean="0"/>
              <a:t>For </a:t>
            </a:r>
            <a:r>
              <a:rPr lang="en-US" altLang="en-US" sz="1600" dirty="0"/>
              <a:t>comparison, Hg has Z = 78 e</a:t>
            </a:r>
            <a:r>
              <a:rPr lang="en-US" altLang="en-US" sz="1600" baseline="30000" dirty="0"/>
              <a:t>-</a:t>
            </a:r>
            <a:r>
              <a:rPr lang="en-US" altLang="en-US" sz="1600" dirty="0"/>
              <a:t>.</a:t>
            </a:r>
            <a:r>
              <a:rPr lang="en-US" altLang="en-US" sz="1600" baseline="30000" dirty="0"/>
              <a:t> </a:t>
            </a:r>
            <a:endParaRPr lang="en-US" altLang="en-US" sz="1600" dirty="0"/>
          </a:p>
        </p:txBody>
      </p:sp>
      <p:sp>
        <p:nvSpPr>
          <p:cNvPr id="3" name="Oval 2"/>
          <p:cNvSpPr/>
          <p:nvPr/>
        </p:nvSpPr>
        <p:spPr>
          <a:xfrm>
            <a:off x="100584" y="2136310"/>
            <a:ext cx="4406900" cy="123284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90871" y="4554707"/>
            <a:ext cx="8784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dirty="0"/>
              <a:t>In comparison to signals available in IR, AD signals are </a:t>
            </a:r>
            <a:r>
              <a:rPr lang="en-US" altLang="en-US" b="1" i="1" u="sng" dirty="0"/>
              <a:t>small</a:t>
            </a:r>
            <a:endParaRPr lang="en-US" altLang="en-US" b="1" i="1" dirty="0"/>
          </a:p>
          <a:p>
            <a:pPr eaLnBrk="0" hangingPunct="0"/>
            <a:endParaRPr lang="en-US" altLang="en-US" b="1" i="1" dirty="0"/>
          </a:p>
          <a:p>
            <a:pPr eaLnBrk="0" hangingPunct="0"/>
            <a:r>
              <a:rPr lang="en-US" altLang="en-US" dirty="0"/>
              <a:t>This knowledge must inform all decisions when collecting data for AD experiments</a:t>
            </a:r>
            <a:endParaRPr lang="en-US" altLang="en-US" i="1" dirty="0"/>
          </a:p>
          <a:p>
            <a:pPr eaLnBrk="0" hangingPunct="0"/>
            <a:endParaRPr lang="en-US" altLang="en-US" b="1" i="1" dirty="0"/>
          </a:p>
          <a:p>
            <a:pPr eaLnBrk="0" hangingPunct="0"/>
            <a:r>
              <a:rPr lang="en-US" altLang="en-US" dirty="0"/>
              <a:t>Need to: </a:t>
            </a:r>
            <a:r>
              <a:rPr lang="en-US" altLang="en-US" dirty="0" smtClean="0"/>
              <a:t>MAXIMISE SIGNAL and/or REDUCE </a:t>
            </a:r>
            <a:r>
              <a:rPr lang="en-US" altLang="en-US" dirty="0"/>
              <a:t>ERRORS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400" dirty="0">
                <a:latin typeface="Arial" panose="020B0604020202020204" pitchFamily="34" charset="0"/>
              </a:rPr>
              <a:t>Expected anomalous signal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aphicFrame>
        <p:nvGraphicFramePr>
          <p:cNvPr id="499715" name="Object 3"/>
          <p:cNvGraphicFramePr>
            <a:graphicFrameLocks noChangeAspect="1"/>
          </p:cNvGraphicFramePr>
          <p:nvPr/>
        </p:nvGraphicFramePr>
        <p:xfrm>
          <a:off x="4521200" y="3333750"/>
          <a:ext cx="100013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66" name="Equation" r:id="rId3" imgW="101520" imgH="190440" progId="Equation.3">
                  <p:embed/>
                </p:oleObj>
              </mc:Choice>
              <mc:Fallback>
                <p:oleObj name="Equation" r:id="rId3" imgW="10152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33750"/>
                        <a:ext cx="100013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9716" name="Group 4"/>
          <p:cNvGrpSpPr>
            <a:grpSpLocks/>
          </p:cNvGrpSpPr>
          <p:nvPr/>
        </p:nvGrpSpPr>
        <p:grpSpPr bwMode="auto">
          <a:xfrm>
            <a:off x="868363" y="908720"/>
            <a:ext cx="7407275" cy="723900"/>
            <a:chOff x="547" y="1026"/>
            <a:chExt cx="4666" cy="456"/>
          </a:xfrm>
        </p:grpSpPr>
        <p:graphicFrame>
          <p:nvGraphicFramePr>
            <p:cNvPr id="499717" name="Object 5"/>
            <p:cNvGraphicFramePr>
              <a:graphicFrameLocks noChangeAspect="1"/>
            </p:cNvGraphicFramePr>
            <p:nvPr/>
          </p:nvGraphicFramePr>
          <p:xfrm>
            <a:off x="547" y="1026"/>
            <a:ext cx="2240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67" name="Equation" r:id="rId5" imgW="1765080" imgH="482400" progId="Equation.3">
                    <p:embed/>
                  </p:oleObj>
                </mc:Choice>
                <mc:Fallback>
                  <p:oleObj name="Equation" r:id="rId5" imgW="1765080" imgH="482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" y="1026"/>
                          <a:ext cx="2240" cy="4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9718" name="Text Box 6"/>
            <p:cNvSpPr txBox="1">
              <a:spLocks noChangeArrowheads="1"/>
            </p:cNvSpPr>
            <p:nvPr/>
          </p:nvSpPr>
          <p:spPr bwMode="auto">
            <a:xfrm>
              <a:off x="3336" y="1162"/>
              <a:ext cx="187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en-US" sz="1200">
                  <a:latin typeface="Times New Roman" panose="02020603050405020304" pitchFamily="18" charset="0"/>
                </a:rPr>
                <a:t>(J. Smith, </a:t>
              </a:r>
              <a:r>
                <a:rPr lang="en-US" altLang="en-US" sz="1200" i="1">
                  <a:latin typeface="Times New Roman" panose="02020603050405020304" pitchFamily="18" charset="0"/>
                </a:rPr>
                <a:t>Curr. Opin. Struct. Biol</a:t>
              </a:r>
              <a:r>
                <a:rPr lang="en-US" altLang="en-US" sz="1200">
                  <a:latin typeface="Times New Roman" panose="02020603050405020304" pitchFamily="18" charset="0"/>
                </a:rPr>
                <a:t>. </a:t>
              </a:r>
              <a:r>
                <a:rPr lang="en-US" altLang="en-US" sz="1200" b="1">
                  <a:latin typeface="Times New Roman" panose="02020603050405020304" pitchFamily="18" charset="0"/>
                </a:rPr>
                <a:t>1</a:t>
              </a:r>
              <a:r>
                <a:rPr lang="en-US" altLang="en-US" sz="1200">
                  <a:latin typeface="Times New Roman" panose="02020603050405020304" pitchFamily="18" charset="0"/>
                </a:rPr>
                <a:t>, 1991)</a:t>
              </a:r>
              <a:endParaRPr lang="en-US" altLang="en-US" sz="1200" baseline="30000">
                <a:latin typeface="Times New Roman" panose="02020603050405020304" pitchFamily="18" charset="0"/>
              </a:endParaRPr>
            </a:p>
          </p:txBody>
        </p:sp>
      </p:grpSp>
      <p:sp>
        <p:nvSpPr>
          <p:cNvPr id="499719" name="Text Box 7"/>
          <p:cNvSpPr txBox="1">
            <a:spLocks noChangeArrowheads="1"/>
          </p:cNvSpPr>
          <p:nvPr/>
        </p:nvSpPr>
        <p:spPr bwMode="auto">
          <a:xfrm>
            <a:off x="4471988" y="5595938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 altLang="en-US" sz="4400">
              <a:solidFill>
                <a:srgbClr val="CC99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9972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1844675"/>
            <a:ext cx="6294438" cy="400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972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844675"/>
            <a:ext cx="5329238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9722" name="Rectangle 10"/>
          <p:cNvSpPr>
            <a:spLocks noChangeArrowheads="1"/>
          </p:cNvSpPr>
          <p:nvPr/>
        </p:nvSpPr>
        <p:spPr bwMode="auto">
          <a:xfrm>
            <a:off x="39688" y="6070600"/>
            <a:ext cx="53959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DA9D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http://www.ruppweb.org/new_comp/anomalous_scattering.htm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400" dirty="0">
                <a:latin typeface="+mn-lt"/>
              </a:rPr>
              <a:t>Methods for S/MAD Data Collection - I</a:t>
            </a:r>
          </a:p>
        </p:txBody>
      </p:sp>
      <p:sp>
        <p:nvSpPr>
          <p:cNvPr id="633859" name="Rectangle 3"/>
          <p:cNvSpPr>
            <a:spLocks noGrp="1" noChangeArrowheads="1"/>
          </p:cNvSpPr>
          <p:nvPr>
            <p:ph idx="1"/>
          </p:nvPr>
        </p:nvSpPr>
        <p:spPr>
          <a:xfrm>
            <a:off x="511664" y="981328"/>
            <a:ext cx="8236800" cy="5400000"/>
          </a:xfrm>
        </p:spPr>
        <p:txBody>
          <a:bodyPr/>
          <a:lstStyle/>
          <a:p>
            <a:pPr algn="just"/>
            <a:r>
              <a:rPr lang="en-US" altLang="en-US" sz="2400" b="0" i="1" dirty="0">
                <a:solidFill>
                  <a:schemeClr val="tx1"/>
                </a:solidFill>
              </a:rPr>
              <a:t>The Random Orientation ‘Technique’ </a:t>
            </a:r>
            <a:r>
              <a:rPr lang="en-US" altLang="en-US" sz="2400" b="0" dirty="0">
                <a:solidFill>
                  <a:schemeClr val="tx1"/>
                </a:solidFill>
              </a:rPr>
              <a:t>– Here the crystal is mounted in a random orientation with respect to the X-ray beam and goniometer axes. Data are then collected in one contiguous oscillation range such </a:t>
            </a:r>
            <a:r>
              <a:rPr lang="en-US" altLang="en-US" sz="2400" dirty="0">
                <a:solidFill>
                  <a:schemeClr val="tx1"/>
                </a:solidFill>
              </a:rPr>
              <a:t>that </a:t>
            </a:r>
            <a:r>
              <a:rPr lang="en-US" altLang="en-US" sz="2400" dirty="0" smtClean="0">
                <a:solidFill>
                  <a:schemeClr val="tx1"/>
                </a:solidFill>
              </a:rPr>
              <a:t>complete and </a:t>
            </a:r>
            <a:r>
              <a:rPr lang="en-US" altLang="en-US" sz="2400" dirty="0">
                <a:solidFill>
                  <a:schemeClr val="tx1"/>
                </a:solidFill>
              </a:rPr>
              <a:t>redundant anomalous data </a:t>
            </a:r>
            <a:r>
              <a:rPr lang="en-US" altLang="en-US" sz="2400" b="0" dirty="0">
                <a:solidFill>
                  <a:schemeClr val="tx1"/>
                </a:solidFill>
              </a:rPr>
              <a:t>are obtained. </a:t>
            </a:r>
          </a:p>
          <a:p>
            <a:pPr lvl="1" algn="just"/>
            <a:endParaRPr lang="en-US" altLang="en-US" sz="2400" dirty="0">
              <a:latin typeface="Comic Sans MS" panose="030F0702030302020204" pitchFamily="66" charset="0"/>
            </a:endParaRPr>
          </a:p>
          <a:p>
            <a:pPr lvl="1" algn="just"/>
            <a:r>
              <a:rPr lang="en-US" altLang="en-US" sz="2400" dirty="0" smtClean="0"/>
              <a:t>The </a:t>
            </a:r>
            <a:r>
              <a:rPr lang="en-US" altLang="en-US" sz="2400" dirty="0"/>
              <a:t>rotation range required can be obtained using various data collection strategy programs (i.e. BEST</a:t>
            </a:r>
            <a:r>
              <a:rPr lang="en-US" altLang="en-US" sz="2400" dirty="0" smtClean="0"/>
              <a:t>).</a:t>
            </a:r>
          </a:p>
          <a:p>
            <a:pPr lvl="1" algn="just"/>
            <a:endParaRPr lang="en-US" altLang="en-US" sz="2400" dirty="0"/>
          </a:p>
          <a:p>
            <a:pPr lvl="2" algn="just"/>
            <a:r>
              <a:rPr lang="en-US" altLang="en-US" sz="2400" dirty="0"/>
              <a:t>Takes no real account of factors that can adversely affect intensities (absorption, </a:t>
            </a:r>
            <a:r>
              <a:rPr lang="en-US" altLang="en-US" sz="2400" dirty="0" smtClean="0"/>
              <a:t>different </a:t>
            </a:r>
            <a:r>
              <a:rPr lang="en-US" altLang="en-US" sz="2400" dirty="0"/>
              <a:t>detector position for diffraction spots)</a:t>
            </a:r>
            <a:r>
              <a:rPr lang="en-US" altLang="en-US" sz="2200" dirty="0"/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800" dirty="0" smtClean="0">
                <a:latin typeface="Arial" panose="020B0604020202020204" pitchFamily="34" charset="0"/>
              </a:rPr>
              <a:t>Data collection strategies and data </a:t>
            </a:r>
            <a:r>
              <a:rPr lang="en-US" altLang="en-US" sz="1800" dirty="0">
                <a:latin typeface="Arial" panose="020B0604020202020204" pitchFamily="34" charset="0"/>
              </a:rPr>
              <a:t>quality predictions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l CCP4-DLS Workshop December 2017l Solving the Phase Problem l Gordon Leonard</a:t>
            </a:r>
            <a:endParaRPr lang="fr-FR" dirty="0"/>
          </a:p>
        </p:txBody>
      </p:sp>
      <p:pic>
        <p:nvPicPr>
          <p:cNvPr id="502792" name="Picture 8" descr="DNA-results-Test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270000"/>
            <a:ext cx="2889250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2793" name="Oval 9"/>
          <p:cNvSpPr>
            <a:spLocks noChangeArrowheads="1"/>
          </p:cNvSpPr>
          <p:nvPr/>
        </p:nvSpPr>
        <p:spPr bwMode="auto">
          <a:xfrm>
            <a:off x="4787900" y="2997200"/>
            <a:ext cx="1079500" cy="2159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502804" name="Group 20"/>
          <p:cNvGrpSpPr>
            <a:grpSpLocks/>
          </p:cNvGrpSpPr>
          <p:nvPr/>
        </p:nvGrpSpPr>
        <p:grpSpPr bwMode="auto">
          <a:xfrm>
            <a:off x="4379913" y="908050"/>
            <a:ext cx="3576637" cy="5419725"/>
            <a:chOff x="2759" y="572"/>
            <a:chExt cx="2253" cy="3414"/>
          </a:xfrm>
        </p:grpSpPr>
        <p:pic>
          <p:nvPicPr>
            <p:cNvPr id="502794" name="Picture 10" descr="DNA-results-Test2-stat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9" y="572"/>
              <a:ext cx="2253" cy="3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502795" name="Object 11"/>
            <p:cNvGraphicFramePr>
              <a:graphicFrameLocks noChangeAspect="1"/>
            </p:cNvGraphicFramePr>
            <p:nvPr/>
          </p:nvGraphicFramePr>
          <p:xfrm>
            <a:off x="2769" y="3745"/>
            <a:ext cx="1588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43" name="Equation" r:id="rId5" imgW="2844720" imgH="431640" progId="Equation.3">
                    <p:embed/>
                  </p:oleObj>
                </mc:Choice>
                <mc:Fallback>
                  <p:oleObj name="Equation" r:id="rId5" imgW="284472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3745"/>
                          <a:ext cx="1588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02803" name="Group 19"/>
          <p:cNvGrpSpPr>
            <a:grpSpLocks/>
          </p:cNvGrpSpPr>
          <p:nvPr/>
        </p:nvGrpSpPr>
        <p:grpSpPr bwMode="auto">
          <a:xfrm>
            <a:off x="34925" y="1125538"/>
            <a:ext cx="4248150" cy="5292725"/>
            <a:chOff x="22" y="709"/>
            <a:chExt cx="2676" cy="3334"/>
          </a:xfrm>
        </p:grpSpPr>
        <p:grpSp>
          <p:nvGrpSpPr>
            <p:cNvPr id="502788" name="Group 4"/>
            <p:cNvGrpSpPr>
              <a:grpSpLocks/>
            </p:cNvGrpSpPr>
            <p:nvPr/>
          </p:nvGrpSpPr>
          <p:grpSpPr bwMode="auto">
            <a:xfrm>
              <a:off x="340" y="709"/>
              <a:ext cx="1567" cy="750"/>
              <a:chOff x="113" y="709"/>
              <a:chExt cx="1567" cy="750"/>
            </a:xfrm>
          </p:grpSpPr>
          <p:pic>
            <p:nvPicPr>
              <p:cNvPr id="502789" name="Picture 5" descr="Fur-ref1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709"/>
                <a:ext cx="750" cy="7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2790" name="Picture 6" descr="Fur-ref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0" y="709"/>
                <a:ext cx="750" cy="7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02801" name="Picture 1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75"/>
              <a:ext cx="2132" cy="21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DA9DA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2802" name="Rectangle 18"/>
            <p:cNvSpPr>
              <a:spLocks noChangeArrowheads="1"/>
            </p:cNvSpPr>
            <p:nvPr/>
          </p:nvSpPr>
          <p:spPr bwMode="auto">
            <a:xfrm>
              <a:off x="22" y="3793"/>
              <a:ext cx="26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DA9DA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fr-FR" altLang="en-US" sz="1000"/>
                <a:t>Bourenkov, G.P. &amp; Popov, A.N. (2010). </a:t>
              </a:r>
              <a:r>
                <a:rPr lang="en-US" altLang="en-US" sz="1000"/>
                <a:t>Optimization of data collection taking radiation damage into account. </a:t>
              </a:r>
              <a:r>
                <a:rPr lang="fr-FR" altLang="en-US" sz="1000" i="1"/>
                <a:t>Acta Cryst.</a:t>
              </a:r>
              <a:r>
                <a:rPr lang="fr-FR" altLang="en-US" sz="1000"/>
                <a:t> </a:t>
              </a:r>
              <a:r>
                <a:rPr lang="fr-FR" altLang="en-US" sz="1000" b="1"/>
                <a:t>D66</a:t>
              </a:r>
              <a:r>
                <a:rPr lang="fr-FR" altLang="en-US" sz="1000"/>
                <a:t>, 409-419.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</a:rPr>
              <a:t>Methods for S/MAD Data Collection - II</a:t>
            </a:r>
          </a:p>
        </p:txBody>
      </p:sp>
      <p:sp>
        <p:nvSpPr>
          <p:cNvPr id="63488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909320"/>
            <a:ext cx="8236800" cy="54000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altLang="en-US" sz="2400" b="0" i="1" dirty="0">
                <a:solidFill>
                  <a:schemeClr val="tx1"/>
                </a:solidFill>
              </a:rPr>
              <a:t>The Inverse-beam Method </a:t>
            </a:r>
            <a:r>
              <a:rPr lang="en-US" altLang="en-US" sz="2400" b="0" dirty="0">
                <a:solidFill>
                  <a:schemeClr val="tx1"/>
                </a:solidFill>
              </a:rPr>
              <a:t>– Crystal mounted in a random orientation. Data  are collected in one contiguous oscillation range (from </a:t>
            </a:r>
            <a:r>
              <a:rPr lang="en-US" altLang="en-US" sz="2400" b="0" dirty="0">
                <a:solidFill>
                  <a:schemeClr val="tx1"/>
                </a:solidFill>
                <a:latin typeface="Symbol" panose="05050102010706020507" pitchFamily="18" charset="2"/>
              </a:rPr>
              <a:t>f</a:t>
            </a:r>
            <a:r>
              <a:rPr lang="en-US" altLang="en-US" sz="2400" b="0" dirty="0">
                <a:solidFill>
                  <a:schemeClr val="tx1"/>
                </a:solidFill>
              </a:rPr>
              <a:t> = X</a:t>
            </a:r>
            <a:r>
              <a:rPr lang="en-US" altLang="en-US" sz="2400" b="0" baseline="30000" dirty="0">
                <a:solidFill>
                  <a:schemeClr val="tx1"/>
                </a:solidFill>
              </a:rPr>
              <a:t>o</a:t>
            </a:r>
            <a:r>
              <a:rPr lang="en-US" altLang="en-US" sz="2400" b="0" dirty="0">
                <a:solidFill>
                  <a:schemeClr val="tx1"/>
                </a:solidFill>
              </a:rPr>
              <a:t> to </a:t>
            </a:r>
            <a:r>
              <a:rPr lang="en-US" altLang="en-US" sz="2400" b="0" dirty="0">
                <a:solidFill>
                  <a:schemeClr val="tx1"/>
                </a:solidFill>
                <a:latin typeface="Symbol" panose="05050102010706020507" pitchFamily="18" charset="2"/>
              </a:rPr>
              <a:t>f</a:t>
            </a:r>
            <a:r>
              <a:rPr lang="en-US" altLang="en-US" sz="2400" b="0" dirty="0" smtClean="0">
                <a:solidFill>
                  <a:schemeClr val="tx1"/>
                </a:solidFill>
              </a:rPr>
              <a:t> </a:t>
            </a:r>
            <a:r>
              <a:rPr lang="en-US" altLang="en-US" sz="2400" b="0" dirty="0">
                <a:solidFill>
                  <a:schemeClr val="tx1"/>
                </a:solidFill>
              </a:rPr>
              <a:t>= </a:t>
            </a:r>
            <a:r>
              <a:rPr lang="en-US" altLang="en-US" sz="2400" b="0" dirty="0" err="1">
                <a:solidFill>
                  <a:schemeClr val="tx1"/>
                </a:solidFill>
              </a:rPr>
              <a:t>Y</a:t>
            </a:r>
            <a:r>
              <a:rPr lang="en-US" altLang="en-US" sz="2400" b="0" baseline="30000" dirty="0" err="1">
                <a:solidFill>
                  <a:schemeClr val="tx1"/>
                </a:solidFill>
              </a:rPr>
              <a:t>o</a:t>
            </a:r>
            <a:r>
              <a:rPr lang="en-US" altLang="en-US" sz="2400" b="0" dirty="0">
                <a:solidFill>
                  <a:schemeClr val="tx1"/>
                </a:solidFill>
              </a:rPr>
              <a:t>) such that data is as complete as possible for a ‘standard’ data collection. The </a:t>
            </a:r>
            <a:r>
              <a:rPr lang="en-US" altLang="en-US" sz="2400" b="0" dirty="0" err="1">
                <a:solidFill>
                  <a:schemeClr val="tx1"/>
                </a:solidFill>
              </a:rPr>
              <a:t>Freidel</a:t>
            </a:r>
            <a:r>
              <a:rPr lang="en-US" altLang="en-US" sz="2400" b="0" dirty="0">
                <a:solidFill>
                  <a:schemeClr val="tx1"/>
                </a:solidFill>
              </a:rPr>
              <a:t> mates of these reflections are then collected by inverting the orientation of the crystal and collecting the equivalent data (i.e. by collecting from </a:t>
            </a:r>
            <a:r>
              <a:rPr lang="en-US" altLang="en-US" sz="2400" b="0" dirty="0" smtClean="0">
                <a:solidFill>
                  <a:schemeClr val="tx1"/>
                </a:solidFill>
                <a:latin typeface="Symbol" panose="05050102010706020507" pitchFamily="18" charset="2"/>
              </a:rPr>
              <a:t>f</a:t>
            </a:r>
            <a:r>
              <a:rPr lang="en-US" altLang="en-US" sz="2400" b="0" dirty="0" smtClean="0">
                <a:solidFill>
                  <a:schemeClr val="tx1"/>
                </a:solidFill>
              </a:rPr>
              <a:t>=180+X</a:t>
            </a:r>
            <a:r>
              <a:rPr lang="en-US" altLang="en-US" sz="2400" b="0" baseline="30000" dirty="0" smtClean="0">
                <a:solidFill>
                  <a:schemeClr val="tx1"/>
                </a:solidFill>
              </a:rPr>
              <a:t>o</a:t>
            </a:r>
            <a:r>
              <a:rPr lang="en-US" altLang="en-US" sz="2400" b="0" dirty="0" smtClean="0">
                <a:solidFill>
                  <a:schemeClr val="tx1"/>
                </a:solidFill>
              </a:rPr>
              <a:t> </a:t>
            </a:r>
            <a:r>
              <a:rPr lang="en-US" altLang="en-US" sz="2400" b="0" dirty="0">
                <a:solidFill>
                  <a:schemeClr val="tx1"/>
                </a:solidFill>
              </a:rPr>
              <a:t>to </a:t>
            </a:r>
            <a:r>
              <a:rPr lang="en-US" altLang="en-US" sz="2400" b="0" dirty="0" smtClean="0">
                <a:solidFill>
                  <a:schemeClr val="tx1"/>
                </a:solidFill>
                <a:latin typeface="Symbol" panose="05050102010706020507" pitchFamily="18" charset="2"/>
              </a:rPr>
              <a:t>f</a:t>
            </a:r>
            <a:r>
              <a:rPr lang="en-US" altLang="en-US" sz="2400" b="0" dirty="0" smtClean="0">
                <a:solidFill>
                  <a:schemeClr val="tx1"/>
                </a:solidFill>
              </a:rPr>
              <a:t>=180+Y</a:t>
            </a:r>
            <a:r>
              <a:rPr lang="en-US" altLang="en-US" sz="2400" b="0" baseline="30000" dirty="0" smtClean="0">
                <a:solidFill>
                  <a:schemeClr val="tx1"/>
                </a:solidFill>
              </a:rPr>
              <a:t>o</a:t>
            </a:r>
            <a:r>
              <a:rPr lang="en-US" altLang="en-US" sz="2400" b="0" dirty="0">
                <a:solidFill>
                  <a:schemeClr val="tx1"/>
                </a:solidFill>
              </a:rPr>
              <a:t>). Can also collect in smaller wedges.</a:t>
            </a:r>
          </a:p>
          <a:p>
            <a:pPr algn="just">
              <a:lnSpc>
                <a:spcPct val="90000"/>
              </a:lnSpc>
            </a:pPr>
            <a:endParaRPr lang="en-US" altLang="en-US" sz="2000" dirty="0">
              <a:latin typeface="Comic Sans MS" panose="030F0702030302020204" pitchFamily="66" charset="0"/>
            </a:endParaRPr>
          </a:p>
          <a:p>
            <a:pPr lvl="1" algn="just">
              <a:lnSpc>
                <a:spcPct val="90000"/>
              </a:lnSpc>
            </a:pPr>
            <a:r>
              <a:rPr lang="en-US" altLang="en-US" sz="2000" b="1" dirty="0" err="1"/>
              <a:t>Freidel</a:t>
            </a:r>
            <a:r>
              <a:rPr lang="en-US" altLang="en-US" sz="2000" b="1" dirty="0"/>
              <a:t> pairs are measured with the same path-length through crystal (absorption).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000" b="1" dirty="0" err="1"/>
              <a:t>Freidel</a:t>
            </a:r>
            <a:r>
              <a:rPr lang="en-US" altLang="en-US" sz="2000" b="1" dirty="0"/>
              <a:t> pairs are collected close together in time (if we use small wedges).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000" b="1" dirty="0" err="1"/>
              <a:t>Freidel</a:t>
            </a:r>
            <a:r>
              <a:rPr lang="en-US" altLang="en-US" sz="2000" b="1" dirty="0"/>
              <a:t> pairs measured with the same </a:t>
            </a:r>
            <a:r>
              <a:rPr lang="en-US" altLang="en-US" sz="2000" b="1" dirty="0" smtClean="0"/>
              <a:t>multiplicity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000" b="1" dirty="0" smtClean="0"/>
              <a:t>Best to interleave collection of wedges</a:t>
            </a:r>
            <a:r>
              <a:rPr lang="en-US" altLang="en-US" sz="2000" dirty="0" smtClean="0">
                <a:solidFill>
                  <a:srgbClr val="FFFF00"/>
                </a:solidFill>
              </a:rPr>
              <a:t>.</a:t>
            </a:r>
            <a:endParaRPr lang="en-US" altLang="en-US" sz="2000" dirty="0">
              <a:solidFill>
                <a:srgbClr val="FFFF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</a:rPr>
              <a:t>Methods for S/MAD Data Collection - III</a:t>
            </a:r>
          </a:p>
        </p:txBody>
      </p:sp>
      <p:sp>
        <p:nvSpPr>
          <p:cNvPr id="63590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764704"/>
            <a:ext cx="8236800" cy="5832648"/>
          </a:xfrm>
        </p:spPr>
        <p:txBody>
          <a:bodyPr/>
          <a:lstStyle/>
          <a:p>
            <a:pPr algn="just"/>
            <a:r>
              <a:rPr lang="en-US" altLang="en-US" sz="2400" b="0" i="1" dirty="0">
                <a:solidFill>
                  <a:schemeClr val="tx1"/>
                </a:solidFill>
              </a:rPr>
              <a:t>The ‘Set-Crystal’ Method </a:t>
            </a:r>
            <a:r>
              <a:rPr lang="en-US" altLang="en-US" sz="2400" b="0" dirty="0">
                <a:solidFill>
                  <a:schemeClr val="tx1"/>
                </a:solidFill>
              </a:rPr>
              <a:t>– Here the crystal is mounted such that the principle rotation axis of the crystal point group is parallel to the spindle axis of the goniometer. </a:t>
            </a:r>
            <a:r>
              <a:rPr lang="en-US" altLang="en-US" sz="2400" b="0" dirty="0" smtClean="0">
                <a:solidFill>
                  <a:schemeClr val="tx1"/>
                </a:solidFill>
              </a:rPr>
              <a:t>If this rotation axis is even-fold (i.e. 2, 4, 6) then:</a:t>
            </a:r>
            <a:endParaRPr lang="en-US" altLang="en-US" sz="2400" b="0" dirty="0">
              <a:solidFill>
                <a:schemeClr val="tx1"/>
              </a:solidFill>
            </a:endParaRPr>
          </a:p>
          <a:p>
            <a:pPr algn="just"/>
            <a:r>
              <a:rPr lang="en-US" altLang="en-US" sz="2000" dirty="0" smtClean="0">
                <a:latin typeface="Comic Sans MS" panose="030F0702030302020204" pitchFamily="66" charset="0"/>
              </a:rPr>
              <a:t> 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en-US" altLang="en-US" sz="2000" dirty="0" err="1" smtClean="0"/>
              <a:t>Bijvoet</a:t>
            </a:r>
            <a:r>
              <a:rPr lang="en-US" altLang="en-US" sz="2000" dirty="0" smtClean="0"/>
              <a:t> mates are collected on the same oscillation image.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en-US" altLang="en-US" sz="2000" dirty="0" err="1" smtClean="0"/>
              <a:t>Bijvoet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mates are collected after same total exposure time.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en-US" altLang="en-US" sz="2000" dirty="0"/>
              <a:t>Bijvoet mates suffer from ‘same’ absorption and radiation damage. </a:t>
            </a:r>
            <a:endParaRPr lang="en-US" altLang="en-US" sz="2000" dirty="0" smtClean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en-US" altLang="en-US" sz="2000" b="0" dirty="0" smtClean="0">
                <a:solidFill>
                  <a:schemeClr val="tx1"/>
                </a:solidFill>
              </a:rPr>
              <a:t>(Mini-)</a:t>
            </a:r>
            <a:r>
              <a:rPr lang="en-US" altLang="en-US" sz="2000" b="0" dirty="0" err="1" smtClean="0">
                <a:solidFill>
                  <a:schemeClr val="tx1"/>
                </a:solidFill>
              </a:rPr>
              <a:t>Kappas</a:t>
            </a:r>
            <a:r>
              <a:rPr lang="en-US" altLang="en-US" sz="2000" b="0" dirty="0" smtClean="0">
                <a:solidFill>
                  <a:schemeClr val="tx1"/>
                </a:solidFill>
              </a:rPr>
              <a:t> make </a:t>
            </a:r>
            <a:r>
              <a:rPr lang="en-US" altLang="en-US" sz="2000" b="0" dirty="0">
                <a:solidFill>
                  <a:schemeClr val="tx1"/>
                </a:solidFill>
              </a:rPr>
              <a:t>this straightforward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</a:rPr>
              <a:t>Using Kappa Goniometers</a:t>
            </a:r>
            <a:endParaRPr lang="en-GB" altLang="en-US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pic>
        <p:nvPicPr>
          <p:cNvPr id="6369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381125"/>
            <a:ext cx="3844925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038225"/>
            <a:ext cx="4503738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000" dirty="0" smtClean="0">
                <a:latin typeface="+mn-lt"/>
              </a:rPr>
              <a:t>A ‘Problem</a:t>
            </a:r>
            <a:r>
              <a:rPr lang="en-US" altLang="en-US" sz="2000" dirty="0">
                <a:latin typeface="+mn-lt"/>
              </a:rPr>
              <a:t>’ with Set Crystal Method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grpSp>
        <p:nvGrpSpPr>
          <p:cNvPr id="3" name="Group 2"/>
          <p:cNvGrpSpPr/>
          <p:nvPr/>
        </p:nvGrpSpPr>
        <p:grpSpPr>
          <a:xfrm>
            <a:off x="179512" y="1268760"/>
            <a:ext cx="4356100" cy="4495800"/>
            <a:chOff x="179512" y="1268760"/>
            <a:chExt cx="4356100" cy="4495800"/>
          </a:xfrm>
        </p:grpSpPr>
        <p:pic>
          <p:nvPicPr>
            <p:cNvPr id="637956" name="Picture 4" descr="blin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68760"/>
              <a:ext cx="4356100" cy="449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7957" name="Line 5"/>
            <p:cNvSpPr>
              <a:spLocks noChangeShapeType="1"/>
            </p:cNvSpPr>
            <p:nvPr/>
          </p:nvSpPr>
          <p:spPr bwMode="auto">
            <a:xfrm rot="10976263" flipV="1">
              <a:off x="1423988" y="1658888"/>
              <a:ext cx="685800" cy="228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37958" name="Text Box 6"/>
            <p:cNvSpPr txBox="1">
              <a:spLocks noChangeArrowheads="1"/>
            </p:cNvSpPr>
            <p:nvPr/>
          </p:nvSpPr>
          <p:spPr bwMode="auto">
            <a:xfrm>
              <a:off x="2185988" y="1354088"/>
              <a:ext cx="188436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0" hangingPunct="0"/>
              <a:r>
                <a:rPr lang="en-US" altLang="en-US">
                  <a:solidFill>
                    <a:srgbClr val="FF0000"/>
                  </a:solidFill>
                </a:rPr>
                <a:t>Ewald</a:t>
              </a:r>
              <a:r>
                <a:rPr lang="en-US" altLang="en-US"/>
                <a:t> </a:t>
              </a:r>
              <a:r>
                <a:rPr lang="en-US" altLang="en-US">
                  <a:solidFill>
                    <a:srgbClr val="FF0000"/>
                  </a:solidFill>
                </a:rPr>
                <a:t>Sphere</a:t>
              </a:r>
              <a:endParaRPr lang="en-US" altLang="en-US"/>
            </a:p>
          </p:txBody>
        </p:sp>
      </p:grpSp>
      <p:sp>
        <p:nvSpPr>
          <p:cNvPr id="637960" name="Text Box 8"/>
          <p:cNvSpPr txBox="1">
            <a:spLocks noChangeArrowheads="1"/>
          </p:cNvSpPr>
          <p:nvPr/>
        </p:nvSpPr>
        <p:spPr bwMode="auto">
          <a:xfrm>
            <a:off x="4724400" y="1700213"/>
            <a:ext cx="43434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+mn-lt"/>
              </a:rPr>
              <a:t>The ‘Blind’ Region:</a:t>
            </a:r>
          </a:p>
          <a:p>
            <a:pPr algn="just" eaLnBrk="0" hangingPunct="0">
              <a:spcBef>
                <a:spcPct val="50000"/>
              </a:spcBef>
            </a:pPr>
            <a:r>
              <a:rPr lang="en-US" altLang="en-US" dirty="0">
                <a:latin typeface="+mn-lt"/>
              </a:rPr>
              <a:t>Shaded region will never pass through Ewald Sphere. Need to collect data in a second orientation to </a:t>
            </a:r>
            <a:r>
              <a:rPr lang="en-US" altLang="en-US" dirty="0" smtClean="0">
                <a:latin typeface="+mn-lt"/>
              </a:rPr>
              <a:t>ensure </a:t>
            </a:r>
            <a:r>
              <a:rPr lang="en-US" altLang="en-US" dirty="0">
                <a:latin typeface="+mn-lt"/>
              </a:rPr>
              <a:t>data is properly complete.</a:t>
            </a:r>
            <a:r>
              <a:rPr lang="en-US" altLang="en-US" u="sng" dirty="0">
                <a:latin typeface="+mn-lt"/>
              </a:rPr>
              <a:t> </a:t>
            </a:r>
          </a:p>
          <a:p>
            <a:pPr algn="just" eaLnBrk="0" hangingPunct="0">
              <a:spcBef>
                <a:spcPct val="50000"/>
              </a:spcBef>
            </a:pPr>
            <a:r>
              <a:rPr lang="en-US" altLang="en-US" dirty="0">
                <a:latin typeface="+mn-lt"/>
              </a:rPr>
              <a:t>Size of blind region:</a:t>
            </a:r>
            <a:r>
              <a:rPr lang="en-US" altLang="en-US" dirty="0"/>
              <a:t> </a:t>
            </a:r>
          </a:p>
        </p:txBody>
      </p:sp>
      <p:graphicFrame>
        <p:nvGraphicFramePr>
          <p:cNvPr id="63796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982909"/>
              </p:ext>
            </p:extLst>
          </p:nvPr>
        </p:nvGraphicFramePr>
        <p:xfrm>
          <a:off x="7620000" y="4005064"/>
          <a:ext cx="1371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98" name="Equation" r:id="rId5" imgW="457200" imgH="330120" progId="Equation.3">
                  <p:embed/>
                </p:oleObj>
              </mc:Choice>
              <mc:Fallback>
                <p:oleObj name="Equation" r:id="rId5" imgW="45720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4005064"/>
                        <a:ext cx="1371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400" dirty="0" smtClean="0">
                <a:latin typeface="Arial" panose="020B0604020202020204" pitchFamily="34" charset="0"/>
              </a:rPr>
              <a:t>data processing, substructure </a:t>
            </a:r>
            <a:r>
              <a:rPr lang="en-US" altLang="en-US" sz="1400" dirty="0">
                <a:latin typeface="Arial" panose="020B0604020202020204" pitchFamily="34" charset="0"/>
              </a:rPr>
              <a:t>determination, phase calculations and electron density maps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  <p:sp>
        <p:nvSpPr>
          <p:cNvPr id="512003" name="Rectangle 3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512004" name="Rectangle 4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512005" name="Rectangle 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pic>
        <p:nvPicPr>
          <p:cNvPr id="51200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1127125"/>
            <a:ext cx="3768725" cy="243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0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763" y="1125538"/>
            <a:ext cx="3783012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1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3716338"/>
            <a:ext cx="3786188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1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3" y="3716338"/>
            <a:ext cx="3763962" cy="243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12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2362200"/>
            <a:ext cx="2897188" cy="213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13" name="Picture 13" descr="FAE-warpNtrac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1597025"/>
            <a:ext cx="4041775" cy="36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2" name="Rectangle 4"/>
          <p:cNvSpPr>
            <a:spLocks noChangeArrowheads="1"/>
          </p:cNvSpPr>
          <p:nvPr/>
        </p:nvSpPr>
        <p:spPr bwMode="auto">
          <a:xfrm>
            <a:off x="827088" y="188913"/>
            <a:ext cx="215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Some reading…..</a:t>
            </a:r>
          </a:p>
        </p:txBody>
      </p:sp>
      <p:sp>
        <p:nvSpPr>
          <p:cNvPr id="483333" name="Text Box 5"/>
          <p:cNvSpPr txBox="1">
            <a:spLocks noChangeArrowheads="1"/>
          </p:cNvSpPr>
          <p:nvPr/>
        </p:nvSpPr>
        <p:spPr bwMode="auto">
          <a:xfrm>
            <a:off x="191484" y="2204864"/>
            <a:ext cx="8785225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DA9DA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sz="1400" dirty="0" smtClean="0"/>
              <a:t>Evans, P.  </a:t>
            </a:r>
            <a:r>
              <a:rPr lang="en-US" altLang="en-US" sz="1400" dirty="0"/>
              <a:t>&amp;</a:t>
            </a:r>
            <a:r>
              <a:rPr lang="en-US" altLang="en-US" sz="1400" dirty="0" smtClean="0"/>
              <a:t> McCoy, A. (2008). </a:t>
            </a:r>
            <a:r>
              <a:rPr lang="en-US" altLang="en-US" sz="1400" dirty="0"/>
              <a:t>An introduction to molecular </a:t>
            </a:r>
            <a:r>
              <a:rPr lang="en-US" altLang="en-US" sz="1400" dirty="0" smtClean="0"/>
              <a:t>replacement, </a:t>
            </a:r>
            <a:r>
              <a:rPr lang="en-US" altLang="en-US" sz="1400" i="1" dirty="0" err="1"/>
              <a:t>Acta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Cryst</a:t>
            </a:r>
            <a:r>
              <a:rPr lang="en-US" altLang="en-US" sz="1400" dirty="0"/>
              <a:t>. </a:t>
            </a:r>
            <a:r>
              <a:rPr lang="en-US" altLang="en-US" sz="1400" b="1" dirty="0" smtClean="0"/>
              <a:t>D66, </a:t>
            </a:r>
            <a:r>
              <a:rPr lang="en-US" altLang="en-US" sz="1400" dirty="0" smtClean="0"/>
              <a:t>1–10.</a:t>
            </a:r>
          </a:p>
          <a:p>
            <a:endParaRPr lang="en-US" altLang="en-US" sz="1400" dirty="0"/>
          </a:p>
          <a:p>
            <a:pPr>
              <a:buFontTx/>
              <a:buChar char="•"/>
            </a:pPr>
            <a:r>
              <a:rPr lang="en-US" altLang="en-US" sz="1400" dirty="0" smtClean="0">
                <a:latin typeface="Arial" panose="020B0604020202020204" pitchFamily="34" charset="0"/>
              </a:rPr>
              <a:t> Taylor</a:t>
            </a:r>
            <a:r>
              <a:rPr lang="en-US" altLang="en-US" sz="1400" dirty="0">
                <a:latin typeface="Arial" panose="020B0604020202020204" pitchFamily="34" charset="0"/>
              </a:rPr>
              <a:t>, G.L. (2010). Introduction to phasing. </a:t>
            </a:r>
            <a:r>
              <a:rPr lang="en-US" altLang="en-US" sz="1400" i="1" dirty="0" err="1">
                <a:latin typeface="Arial" panose="020B0604020202020204" pitchFamily="34" charset="0"/>
              </a:rPr>
              <a:t>Acta</a:t>
            </a:r>
            <a:r>
              <a:rPr lang="en-US" altLang="en-US" sz="1400" i="1" dirty="0">
                <a:latin typeface="Arial" panose="020B0604020202020204" pitchFamily="34" charset="0"/>
              </a:rPr>
              <a:t> </a:t>
            </a:r>
            <a:r>
              <a:rPr lang="en-US" altLang="en-US" sz="1400" i="1" dirty="0" err="1">
                <a:latin typeface="Arial" panose="020B0604020202020204" pitchFamily="34" charset="0"/>
              </a:rPr>
              <a:t>Cryst</a:t>
            </a:r>
            <a:r>
              <a:rPr lang="en-US" altLang="en-US" sz="1400" dirty="0">
                <a:latin typeface="Arial" panose="020B0604020202020204" pitchFamily="34" charset="0"/>
              </a:rPr>
              <a:t>. </a:t>
            </a:r>
            <a:r>
              <a:rPr lang="en-US" altLang="en-US" sz="1400" b="1" dirty="0">
                <a:latin typeface="Arial" panose="020B0604020202020204" pitchFamily="34" charset="0"/>
              </a:rPr>
              <a:t>D66</a:t>
            </a:r>
            <a:r>
              <a:rPr lang="en-US" altLang="en-US" sz="1400" dirty="0">
                <a:latin typeface="Arial" panose="020B0604020202020204" pitchFamily="34" charset="0"/>
              </a:rPr>
              <a:t>, 325-338.</a:t>
            </a:r>
          </a:p>
          <a:p>
            <a:pPr algn="l"/>
            <a:endParaRPr lang="en-US" altLang="en-US" sz="1400" dirty="0">
              <a:latin typeface="Arial" panose="020B0604020202020204" pitchFamily="34" charset="0"/>
            </a:endParaRPr>
          </a:p>
          <a:p>
            <a:pPr algn="l">
              <a:buFontTx/>
              <a:buChar char="•"/>
            </a:pPr>
            <a:r>
              <a:rPr lang="en-US" altLang="en-US" sz="1400" dirty="0">
                <a:latin typeface="Arial" panose="020B0604020202020204" pitchFamily="34" charset="0"/>
              </a:rPr>
              <a:t>  </a:t>
            </a:r>
            <a:r>
              <a:rPr lang="en-US" altLang="en-US" sz="1400" dirty="0" err="1">
                <a:latin typeface="Arial" panose="020B0604020202020204" pitchFamily="34" charset="0"/>
              </a:rPr>
              <a:t>Dauter</a:t>
            </a:r>
            <a:r>
              <a:rPr lang="en-US" altLang="en-US" sz="1400" dirty="0">
                <a:latin typeface="Arial" panose="020B0604020202020204" pitchFamily="34" charset="0"/>
              </a:rPr>
              <a:t>, Z., </a:t>
            </a:r>
            <a:r>
              <a:rPr lang="en-US" altLang="en-US" sz="1400" dirty="0" err="1">
                <a:latin typeface="Arial" panose="020B0604020202020204" pitchFamily="34" charset="0"/>
              </a:rPr>
              <a:t>Dauter</a:t>
            </a:r>
            <a:r>
              <a:rPr lang="en-US" altLang="en-US" sz="1400" dirty="0">
                <a:latin typeface="Arial" panose="020B0604020202020204" pitchFamily="34" charset="0"/>
              </a:rPr>
              <a:t>, M. &amp; Dodson, E.J. (2002). Jolly SAD. </a:t>
            </a:r>
            <a:r>
              <a:rPr lang="en-US" altLang="en-US" sz="1400" i="1" dirty="0" err="1">
                <a:latin typeface="Arial" panose="020B0604020202020204" pitchFamily="34" charset="0"/>
              </a:rPr>
              <a:t>Acta</a:t>
            </a:r>
            <a:r>
              <a:rPr lang="en-US" altLang="en-US" sz="1400" i="1" dirty="0">
                <a:latin typeface="Arial" panose="020B0604020202020204" pitchFamily="34" charset="0"/>
              </a:rPr>
              <a:t> </a:t>
            </a:r>
            <a:r>
              <a:rPr lang="en-US" altLang="en-US" sz="1400" i="1" dirty="0" err="1">
                <a:latin typeface="Arial" panose="020B0604020202020204" pitchFamily="34" charset="0"/>
              </a:rPr>
              <a:t>Cryst</a:t>
            </a:r>
            <a:r>
              <a:rPr lang="en-US" altLang="en-US" sz="1400" dirty="0">
                <a:latin typeface="Arial" panose="020B0604020202020204" pitchFamily="34" charset="0"/>
              </a:rPr>
              <a:t>. </a:t>
            </a:r>
            <a:r>
              <a:rPr lang="en-US" altLang="en-US" sz="1400" b="1" dirty="0">
                <a:latin typeface="Arial" panose="020B0604020202020204" pitchFamily="34" charset="0"/>
              </a:rPr>
              <a:t>D58</a:t>
            </a:r>
            <a:r>
              <a:rPr lang="en-US" altLang="en-US" sz="1400" dirty="0">
                <a:latin typeface="Arial" panose="020B0604020202020204" pitchFamily="34" charset="0"/>
              </a:rPr>
              <a:t>, 494-506.</a:t>
            </a:r>
          </a:p>
          <a:p>
            <a:pPr algn="l">
              <a:buFontTx/>
              <a:buChar char="•"/>
            </a:pPr>
            <a:endParaRPr lang="en-US" altLang="en-US" sz="1400" dirty="0">
              <a:latin typeface="Arial" panose="020B0604020202020204" pitchFamily="34" charset="0"/>
            </a:endParaRPr>
          </a:p>
          <a:p>
            <a:pPr algn="l">
              <a:buFontTx/>
              <a:buChar char="•"/>
            </a:pPr>
            <a:r>
              <a:rPr lang="en-US" altLang="en-US" sz="1400" dirty="0">
                <a:latin typeface="Arial" panose="020B0604020202020204" pitchFamily="34" charset="0"/>
              </a:rPr>
              <a:t> Hendrickson W.A. (1991) Determination of macromolecular structures from anomalous diffraction of synchrotron radiation. </a:t>
            </a:r>
            <a:r>
              <a:rPr lang="en-US" altLang="en-US" sz="1400" i="1" dirty="0">
                <a:latin typeface="Arial" panose="020B0604020202020204" pitchFamily="34" charset="0"/>
              </a:rPr>
              <a:t>Science</a:t>
            </a:r>
            <a:r>
              <a:rPr lang="en-US" altLang="en-US" sz="1400" dirty="0">
                <a:latin typeface="Arial" panose="020B0604020202020204" pitchFamily="34" charset="0"/>
              </a:rPr>
              <a:t>. </a:t>
            </a:r>
            <a:r>
              <a:rPr lang="en-US" altLang="en-US" sz="1400" b="1" dirty="0">
                <a:latin typeface="Arial" panose="020B0604020202020204" pitchFamily="34" charset="0"/>
              </a:rPr>
              <a:t>254</a:t>
            </a:r>
            <a:r>
              <a:rPr lang="en-US" altLang="en-US" sz="1400" dirty="0">
                <a:latin typeface="Arial" panose="020B0604020202020204" pitchFamily="34" charset="0"/>
              </a:rPr>
              <a:t>, 51-8.</a:t>
            </a:r>
          </a:p>
          <a:p>
            <a:pPr algn="l">
              <a:buFontTx/>
              <a:buChar char="•"/>
            </a:pPr>
            <a:endParaRPr lang="en-US" altLang="en-US" sz="1400" dirty="0">
              <a:latin typeface="Arial" panose="020B0604020202020204" pitchFamily="34" charset="0"/>
            </a:endParaRPr>
          </a:p>
          <a:p>
            <a:pPr algn="l">
              <a:buFontTx/>
              <a:buChar char="•"/>
            </a:pPr>
            <a:r>
              <a:rPr lang="en-US" altLang="en-US" sz="1400" dirty="0">
                <a:latin typeface="Arial" panose="020B0604020202020204" pitchFamily="34" charset="0"/>
              </a:rPr>
              <a:t> </a:t>
            </a:r>
            <a:r>
              <a:rPr lang="en-US" altLang="en-US" sz="1400" dirty="0" err="1">
                <a:latin typeface="Arial" panose="020B0604020202020204" pitchFamily="34" charset="0"/>
              </a:rPr>
              <a:t>Sheldrick</a:t>
            </a:r>
            <a:r>
              <a:rPr lang="en-US" altLang="en-US" sz="1400" dirty="0">
                <a:latin typeface="Arial" panose="020B0604020202020204" pitchFamily="34" charset="0"/>
              </a:rPr>
              <a:t>, G. M. (2008). A short history of SHELX. </a:t>
            </a:r>
            <a:r>
              <a:rPr lang="en-US" altLang="en-US" sz="1400" i="1" dirty="0" err="1">
                <a:latin typeface="Arial" panose="020B0604020202020204" pitchFamily="34" charset="0"/>
              </a:rPr>
              <a:t>Acta</a:t>
            </a:r>
            <a:r>
              <a:rPr lang="en-US" altLang="en-US" sz="1400" i="1" dirty="0">
                <a:latin typeface="Arial" panose="020B0604020202020204" pitchFamily="34" charset="0"/>
              </a:rPr>
              <a:t> </a:t>
            </a:r>
            <a:r>
              <a:rPr lang="en-US" altLang="en-US" sz="1400" i="1" dirty="0" err="1">
                <a:latin typeface="Arial" panose="020B0604020202020204" pitchFamily="34" charset="0"/>
              </a:rPr>
              <a:t>Cryst</a:t>
            </a:r>
            <a:r>
              <a:rPr lang="en-US" altLang="en-US" sz="1400" dirty="0">
                <a:latin typeface="Arial" panose="020B0604020202020204" pitchFamily="34" charset="0"/>
              </a:rPr>
              <a:t>.</a:t>
            </a:r>
            <a:r>
              <a:rPr lang="en-US" altLang="en-US" sz="1400" b="1" dirty="0">
                <a:latin typeface="Arial" panose="020B0604020202020204" pitchFamily="34" charset="0"/>
              </a:rPr>
              <a:t> A64</a:t>
            </a:r>
            <a:r>
              <a:rPr lang="en-US" altLang="en-US" sz="1400" dirty="0">
                <a:latin typeface="Arial" panose="020B0604020202020204" pitchFamily="34" charset="0"/>
              </a:rPr>
              <a:t>, 112-122.</a:t>
            </a:r>
          </a:p>
          <a:p>
            <a:pPr algn="l"/>
            <a:endParaRPr lang="en-US" altLang="en-US" sz="1400" dirty="0">
              <a:latin typeface="Arial" panose="020B0604020202020204" pitchFamily="34" charset="0"/>
            </a:endParaRPr>
          </a:p>
          <a:p>
            <a:pPr algn="l">
              <a:buFontTx/>
              <a:buChar char="•"/>
            </a:pPr>
            <a:r>
              <a:rPr lang="en-US" altLang="en-US" sz="1400" dirty="0">
                <a:latin typeface="Arial" panose="020B0604020202020204" pitchFamily="34" charset="0"/>
              </a:rPr>
              <a:t> </a:t>
            </a:r>
            <a:r>
              <a:rPr lang="fr-FR" altLang="en-US" sz="1400" dirty="0" err="1">
                <a:latin typeface="Arial" panose="020B0604020202020204" pitchFamily="34" charset="0"/>
              </a:rPr>
              <a:t>Bourenkov</a:t>
            </a:r>
            <a:r>
              <a:rPr lang="fr-FR" altLang="en-US" sz="1400" dirty="0">
                <a:latin typeface="Arial" panose="020B0604020202020204" pitchFamily="34" charset="0"/>
              </a:rPr>
              <a:t>, G.P. &amp; Popov, A.N. (2010). </a:t>
            </a:r>
            <a:r>
              <a:rPr lang="en-US" altLang="en-US" sz="1400" dirty="0">
                <a:latin typeface="Arial" panose="020B0604020202020204" pitchFamily="34" charset="0"/>
              </a:rPr>
              <a:t>Optimization of data collection taking radiation damage into account. </a:t>
            </a:r>
            <a:r>
              <a:rPr lang="fr-FR" altLang="en-US" sz="1400" i="1" dirty="0">
                <a:latin typeface="Arial" panose="020B0604020202020204" pitchFamily="34" charset="0"/>
              </a:rPr>
              <a:t>Acta </a:t>
            </a:r>
            <a:r>
              <a:rPr lang="fr-FR" altLang="en-US" sz="1400" i="1" dirty="0" err="1">
                <a:latin typeface="Arial" panose="020B0604020202020204" pitchFamily="34" charset="0"/>
              </a:rPr>
              <a:t>Cryst</a:t>
            </a:r>
            <a:r>
              <a:rPr lang="fr-FR" altLang="en-US" sz="1400" i="1" dirty="0">
                <a:latin typeface="Arial" panose="020B0604020202020204" pitchFamily="34" charset="0"/>
              </a:rPr>
              <a:t>.</a:t>
            </a:r>
            <a:r>
              <a:rPr lang="fr-FR" altLang="en-US" sz="1400" dirty="0">
                <a:latin typeface="Arial" panose="020B0604020202020204" pitchFamily="34" charset="0"/>
              </a:rPr>
              <a:t> </a:t>
            </a:r>
            <a:r>
              <a:rPr lang="fr-FR" altLang="en-US" sz="1400" b="1" dirty="0">
                <a:latin typeface="Arial" panose="020B0604020202020204" pitchFamily="34" charset="0"/>
              </a:rPr>
              <a:t>D66</a:t>
            </a:r>
            <a:r>
              <a:rPr lang="fr-FR" altLang="en-US" sz="1400" dirty="0">
                <a:latin typeface="Arial" panose="020B0604020202020204" pitchFamily="34" charset="0"/>
              </a:rPr>
              <a:t>, 409-419.</a:t>
            </a:r>
          </a:p>
          <a:p>
            <a:pPr algn="l"/>
            <a:endParaRPr lang="fr-FR" altLang="en-US" sz="1400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altLang="en-US" smtClean="0"/>
              <a:t>l CCP4-DLS Workshop December 2017l Solving the Phase Problem l Gordon Leonard</a:t>
            </a: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RF-default">
  <a:themeElements>
    <a:clrScheme name="ESRF-LightBlue">
      <a:dk1>
        <a:sysClr val="windowText" lastClr="000000"/>
      </a:dk1>
      <a:lt1>
        <a:sysClr val="window" lastClr="FFFFFF"/>
      </a:lt1>
      <a:dk2>
        <a:srgbClr val="132577"/>
      </a:dk2>
      <a:lt2>
        <a:srgbClr val="51A026"/>
      </a:lt2>
      <a:accent1>
        <a:srgbClr val="132577"/>
      </a:accent1>
      <a:accent2>
        <a:srgbClr val="ED7703"/>
      </a:accent2>
      <a:accent3>
        <a:srgbClr val="F4A300"/>
      </a:accent3>
      <a:accent4>
        <a:srgbClr val="FFDD00"/>
      </a:accent4>
      <a:accent5>
        <a:srgbClr val="AF007C"/>
      </a:accent5>
      <a:accent6>
        <a:srgbClr val="0098D4"/>
      </a:accent6>
      <a:hlink>
        <a:srgbClr val="000000"/>
      </a:hlink>
      <a:folHlink>
        <a:srgbClr val="000000"/>
      </a:folHlink>
    </a:clrScheme>
    <a:fontScheme name="Soloca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lank.potx" id="{67C11CAC-9023-4D7C-A201-0E73168C1C5C}" vid="{657381B9-D2A2-47F3-8C63-832BC456550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2386</TotalTime>
  <Words>4337</Words>
  <Application>Microsoft Office PowerPoint</Application>
  <PresentationFormat>On-screen Show (4:3)</PresentationFormat>
  <Paragraphs>442</Paragraphs>
  <Slides>60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60</vt:i4>
      </vt:variant>
    </vt:vector>
  </HeadingPairs>
  <TitlesOfParts>
    <vt:vector size="75" baseType="lpstr">
      <vt:lpstr>Arial</vt:lpstr>
      <vt:lpstr>Briem Akademi Std Semibold</vt:lpstr>
      <vt:lpstr>Calibri</vt:lpstr>
      <vt:lpstr>Comic Sans MS</vt:lpstr>
      <vt:lpstr>ITCOfficinaSans LT Book</vt:lpstr>
      <vt:lpstr>Symbol</vt:lpstr>
      <vt:lpstr>Tahoma</vt:lpstr>
      <vt:lpstr>Times</vt:lpstr>
      <vt:lpstr>Times New Roman</vt:lpstr>
      <vt:lpstr>Verdana</vt:lpstr>
      <vt:lpstr>Wingdings</vt:lpstr>
      <vt:lpstr>ESRF-default</vt:lpstr>
      <vt:lpstr>Equation</vt:lpstr>
      <vt:lpstr>Équation</vt:lpstr>
      <vt:lpstr>Document</vt:lpstr>
      <vt:lpstr>PowerPoint Presentation</vt:lpstr>
      <vt:lpstr>Solving THE PHASE PROBLEM – A very brief (but not very rigorous) introduction   Gordon Leonard ESRF Structural Biology Group</vt:lpstr>
      <vt:lpstr>Contents</vt:lpstr>
      <vt:lpstr>Structure Determination: from intensities to electron density</vt:lpstr>
      <vt:lpstr>The Electron Density Equation</vt:lpstr>
      <vt:lpstr>‘Good’ phases are more important than ‘good’ amplitudes</vt:lpstr>
      <vt:lpstr>Methods for Resolving the Phase Problem in MX</vt:lpstr>
      <vt:lpstr>PowerPoint Presentation</vt:lpstr>
      <vt:lpstr>What is molecular replacement?</vt:lpstr>
      <vt:lpstr>molecular replacement (MR)</vt:lpstr>
      <vt:lpstr>The PATTERSON FUNCTION is IMPORTANT in MR</vt:lpstr>
      <vt:lpstr>A Simple Patterson Map (P1)</vt:lpstr>
      <vt:lpstr>How does Patterson-based MR work? </vt:lpstr>
      <vt:lpstr>The Rotation Function</vt:lpstr>
      <vt:lpstr>The TRANSLATION Function</vt:lpstr>
      <vt:lpstr>MR Appears straightforward, But not always easy</vt:lpstr>
      <vt:lpstr>Which search model should I use?</vt:lpstr>
      <vt:lpstr>Likelihood in MR (phaser)</vt:lpstr>
      <vt:lpstr>PowerPoint Presentation</vt:lpstr>
      <vt:lpstr>When mr doesn’t work</vt:lpstr>
      <vt:lpstr> introducing a new (heavy) atom into a crystal</vt:lpstr>
      <vt:lpstr>introducing a new (heavy) atom into a crystal: isomorphous differences</vt:lpstr>
      <vt:lpstr>How is Isomorphous Replacement DonE?</vt:lpstr>
      <vt:lpstr>Single Isomorphous Replacement</vt:lpstr>
      <vt:lpstr>Graphical Illustration of phase Ambiguity</vt:lpstr>
      <vt:lpstr>lack of closure (ɛ) and phase probabilities</vt:lpstr>
      <vt:lpstr>SIR Phase Probability Distribution</vt:lpstr>
      <vt:lpstr>A Second Derivative Resolves the SIR Phase Ambiguity</vt:lpstr>
      <vt:lpstr>phase probability Distributions</vt:lpstr>
      <vt:lpstr>The Figure  of Merit</vt:lpstr>
      <vt:lpstr>improving experimental phases</vt:lpstr>
      <vt:lpstr>What can happen in heavy atom soaking experiments?</vt:lpstr>
      <vt:lpstr>Non isomorphism (again)</vt:lpstr>
      <vt:lpstr>PowerPoint Presentation</vt:lpstr>
      <vt:lpstr>But, electron shells in atoms have X-ray absorption edges</vt:lpstr>
      <vt:lpstr>Normal scattering is modified close to absorption edge</vt:lpstr>
      <vt:lpstr>scattering factors AT X-ray energiEs close to AN absorption edge</vt:lpstr>
      <vt:lpstr>Deriving anomalous scattering factors</vt:lpstr>
      <vt:lpstr>Under ANOMALOUS SCATTERing FriEdel’s Law is no longer obeyed</vt:lpstr>
      <vt:lpstr>Using Anomalous Scattering - SIRAS PHASING</vt:lpstr>
      <vt:lpstr>PHASING without a native crystal USING SAD</vt:lpstr>
      <vt:lpstr>Why do we care about  f”?</vt:lpstr>
      <vt:lpstr>MAD as Quasi-(M)IR</vt:lpstr>
      <vt:lpstr>MAD - WHICH WAVELENGTHS? - I</vt:lpstr>
      <vt:lpstr>Maximum SiGNAL: Experiment differs from theory. Don’t rely on tables </vt:lpstr>
      <vt:lpstr>Energy of absorption edges commonly used in experimental phasing procedures</vt:lpstr>
      <vt:lpstr>Phasing exploiting anomalous scattering</vt:lpstr>
      <vt:lpstr>Collecting both F(+) and F(-) (after Dauter, Z. Methods in Enzymology, 276)</vt:lpstr>
      <vt:lpstr>(S)MAD: Good &amp; Bad</vt:lpstr>
      <vt:lpstr>Finding heavy atom sites</vt:lpstr>
      <vt:lpstr>(S)MAD intensity differences are much smaller than for IR</vt:lpstr>
      <vt:lpstr>Expected anomalous signal</vt:lpstr>
      <vt:lpstr>Methods for S/MAD Data Collection - I</vt:lpstr>
      <vt:lpstr>Data collection strategies and data quality predictions</vt:lpstr>
      <vt:lpstr>Methods for S/MAD Data Collection - II</vt:lpstr>
      <vt:lpstr>Methods for S/MAD Data Collection - III</vt:lpstr>
      <vt:lpstr>Using Kappa Goniometers</vt:lpstr>
      <vt:lpstr>A ‘Problem’ with Set Crystal Method</vt:lpstr>
      <vt:lpstr>data processing, substructure determination, phase calculations and electron density maps</vt:lpstr>
      <vt:lpstr>PowerPoint Presentation</vt:lpstr>
    </vt:vector>
  </TitlesOfParts>
  <Company>ESRF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LEONARD Gordon</dc:creator>
  <cp:lastModifiedBy>LEONARD Gordon</cp:lastModifiedBy>
  <cp:revision>193</cp:revision>
  <cp:lastPrinted>2017-11-30T08:00:20Z</cp:lastPrinted>
  <dcterms:created xsi:type="dcterms:W3CDTF">2015-02-10T08:37:44Z</dcterms:created>
  <dcterms:modified xsi:type="dcterms:W3CDTF">2017-12-03T07:51:35Z</dcterms:modified>
</cp:coreProperties>
</file>