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tiff" ContentType="image/tiff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tif" ContentType="image/tif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1.bin" ContentType="application/vnd.openxmlformats-officedocument.oleObject"/>
  <Override PartName="/ppt/notesSlides/notesSlide6.xml" ContentType="application/vnd.openxmlformats-officedocument.presentationml.notesSlide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notesSlides/notesSlide23.xml" ContentType="application/vnd.openxmlformats-officedocument.presentationml.notesSlide+xml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notesSlides/notesSlide24.xml" ContentType="application/vnd.openxmlformats-officedocument.presentationml.notesSlide+xml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notesSlides/notesSlide25.xml" ContentType="application/vnd.openxmlformats-officedocument.presentationml.notesSlide+xml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5"/>
  </p:notesMasterIdLst>
  <p:sldIdLst>
    <p:sldId id="587" r:id="rId2"/>
    <p:sldId id="314" r:id="rId3"/>
    <p:sldId id="315" r:id="rId4"/>
    <p:sldId id="568" r:id="rId5"/>
    <p:sldId id="316" r:id="rId6"/>
    <p:sldId id="317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5" r:id="rId22"/>
    <p:sldId id="336" r:id="rId23"/>
    <p:sldId id="337" r:id="rId24"/>
    <p:sldId id="338" r:id="rId25"/>
    <p:sldId id="339" r:id="rId26"/>
    <p:sldId id="340" r:id="rId27"/>
    <p:sldId id="341" r:id="rId28"/>
    <p:sldId id="342" r:id="rId29"/>
    <p:sldId id="343" r:id="rId30"/>
    <p:sldId id="344" r:id="rId31"/>
    <p:sldId id="345" r:id="rId32"/>
    <p:sldId id="346" r:id="rId33"/>
    <p:sldId id="347" r:id="rId34"/>
    <p:sldId id="348" r:id="rId35"/>
    <p:sldId id="349" r:id="rId36"/>
    <p:sldId id="350" r:id="rId37"/>
    <p:sldId id="351" r:id="rId38"/>
    <p:sldId id="352" r:id="rId39"/>
    <p:sldId id="353" r:id="rId40"/>
    <p:sldId id="354" r:id="rId41"/>
    <p:sldId id="355" r:id="rId42"/>
    <p:sldId id="356" r:id="rId43"/>
    <p:sldId id="357" r:id="rId44"/>
    <p:sldId id="358" r:id="rId45"/>
    <p:sldId id="359" r:id="rId46"/>
    <p:sldId id="360" r:id="rId47"/>
    <p:sldId id="361" r:id="rId48"/>
    <p:sldId id="362" r:id="rId49"/>
    <p:sldId id="363" r:id="rId50"/>
    <p:sldId id="364" r:id="rId51"/>
    <p:sldId id="365" r:id="rId52"/>
    <p:sldId id="366" r:id="rId53"/>
    <p:sldId id="367" r:id="rId54"/>
    <p:sldId id="368" r:id="rId55"/>
    <p:sldId id="369" r:id="rId56"/>
    <p:sldId id="370" r:id="rId57"/>
    <p:sldId id="371" r:id="rId58"/>
    <p:sldId id="372" r:id="rId59"/>
    <p:sldId id="373" r:id="rId60"/>
    <p:sldId id="374" r:id="rId61"/>
    <p:sldId id="375" r:id="rId62"/>
    <p:sldId id="376" r:id="rId63"/>
    <p:sldId id="377" r:id="rId64"/>
    <p:sldId id="378" r:id="rId65"/>
    <p:sldId id="379" r:id="rId66"/>
    <p:sldId id="380" r:id="rId67"/>
    <p:sldId id="381" r:id="rId68"/>
    <p:sldId id="382" r:id="rId69"/>
    <p:sldId id="383" r:id="rId70"/>
    <p:sldId id="384" r:id="rId71"/>
    <p:sldId id="385" r:id="rId72"/>
    <p:sldId id="386" r:id="rId73"/>
    <p:sldId id="387" r:id="rId74"/>
    <p:sldId id="388" r:id="rId75"/>
    <p:sldId id="389" r:id="rId76"/>
    <p:sldId id="390" r:id="rId77"/>
    <p:sldId id="391" r:id="rId78"/>
    <p:sldId id="392" r:id="rId79"/>
    <p:sldId id="393" r:id="rId80"/>
    <p:sldId id="394" r:id="rId81"/>
    <p:sldId id="395" r:id="rId82"/>
    <p:sldId id="405" r:id="rId83"/>
    <p:sldId id="406" r:id="rId84"/>
    <p:sldId id="407" r:id="rId85"/>
    <p:sldId id="409" r:id="rId86"/>
    <p:sldId id="410" r:id="rId87"/>
    <p:sldId id="560" r:id="rId88"/>
    <p:sldId id="562" r:id="rId89"/>
    <p:sldId id="569" r:id="rId90"/>
    <p:sldId id="570" r:id="rId91"/>
    <p:sldId id="571" r:id="rId92"/>
    <p:sldId id="572" r:id="rId93"/>
    <p:sldId id="573" r:id="rId94"/>
    <p:sldId id="574" r:id="rId95"/>
    <p:sldId id="575" r:id="rId96"/>
    <p:sldId id="576" r:id="rId97"/>
    <p:sldId id="577" r:id="rId98"/>
    <p:sldId id="578" r:id="rId99"/>
    <p:sldId id="579" r:id="rId100"/>
    <p:sldId id="580" r:id="rId101"/>
    <p:sldId id="581" r:id="rId102"/>
    <p:sldId id="588" r:id="rId103"/>
    <p:sldId id="589" r:id="rId104"/>
    <p:sldId id="411" r:id="rId105"/>
    <p:sldId id="412" r:id="rId106"/>
    <p:sldId id="413" r:id="rId107"/>
    <p:sldId id="414" r:id="rId108"/>
    <p:sldId id="415" r:id="rId109"/>
    <p:sldId id="416" r:id="rId110"/>
    <p:sldId id="417" r:id="rId111"/>
    <p:sldId id="418" r:id="rId112"/>
    <p:sldId id="419" r:id="rId113"/>
    <p:sldId id="420" r:id="rId114"/>
    <p:sldId id="421" r:id="rId115"/>
    <p:sldId id="422" r:id="rId116"/>
    <p:sldId id="584" r:id="rId117"/>
    <p:sldId id="585" r:id="rId118"/>
    <p:sldId id="586" r:id="rId119"/>
    <p:sldId id="567" r:id="rId120"/>
    <p:sldId id="425" r:id="rId121"/>
    <p:sldId id="426" r:id="rId122"/>
    <p:sldId id="427" r:id="rId123"/>
    <p:sldId id="590" r:id="rId124"/>
    <p:sldId id="428" r:id="rId125"/>
    <p:sldId id="445" r:id="rId126"/>
    <p:sldId id="446" r:id="rId127"/>
    <p:sldId id="447" r:id="rId128"/>
    <p:sldId id="429" r:id="rId129"/>
    <p:sldId id="430" r:id="rId130"/>
    <p:sldId id="431" r:id="rId131"/>
    <p:sldId id="432" r:id="rId132"/>
    <p:sldId id="433" r:id="rId133"/>
    <p:sldId id="434" r:id="rId134"/>
    <p:sldId id="435" r:id="rId135"/>
    <p:sldId id="436" r:id="rId136"/>
    <p:sldId id="437" r:id="rId137"/>
    <p:sldId id="438" r:id="rId138"/>
    <p:sldId id="439" r:id="rId139"/>
    <p:sldId id="440" r:id="rId140"/>
    <p:sldId id="441" r:id="rId141"/>
    <p:sldId id="442" r:id="rId142"/>
    <p:sldId id="443" r:id="rId143"/>
    <p:sldId id="444" r:id="rId1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FF6E"/>
    <a:srgbClr val="56E8E6"/>
    <a:srgbClr val="3251D2"/>
    <a:srgbClr val="2E4BC2"/>
    <a:srgbClr val="3454D9"/>
    <a:srgbClr val="CF1D00"/>
    <a:srgbClr val="CF0024"/>
    <a:srgbClr val="00F406"/>
    <a:srgbClr val="FF9068"/>
    <a:srgbClr val="FF82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545" autoAdjust="0"/>
  </p:normalViewPr>
  <p:slideViewPr>
    <p:cSldViewPr snapToGrid="0" snapToObjects="1">
      <p:cViewPr>
        <p:scale>
          <a:sx n="100" d="100"/>
          <a:sy n="100" d="100"/>
        </p:scale>
        <p:origin x="-1888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150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notesMaster" Target="notesMasters/notesMaster1.xml"/><Relationship Id="rId146" Type="http://schemas.openxmlformats.org/officeDocument/2006/relationships/printerSettings" Target="printerSettings/printerSettings1.bin"/><Relationship Id="rId147" Type="http://schemas.openxmlformats.org/officeDocument/2006/relationships/presProps" Target="presProps.xml"/><Relationship Id="rId148" Type="http://schemas.openxmlformats.org/officeDocument/2006/relationships/viewProps" Target="viewProps.xml"/><Relationship Id="rId14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Relationship Id="rId2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Relationship Id="rId2" Type="http://schemas.openxmlformats.org/officeDocument/2006/relationships/image" Target="../media/image10.emf"/><Relationship Id="rId3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Relationship Id="rId2" Type="http://schemas.openxmlformats.org/officeDocument/2006/relationships/image" Target="../media/image19.emf"/><Relationship Id="rId3" Type="http://schemas.openxmlformats.org/officeDocument/2006/relationships/image" Target="../media/image2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Relationship Id="rId2" Type="http://schemas.openxmlformats.org/officeDocument/2006/relationships/image" Target="../media/image19.emf"/><Relationship Id="rId3" Type="http://schemas.openxmlformats.org/officeDocument/2006/relationships/image" Target="../media/image2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Relationship Id="rId2" Type="http://schemas.openxmlformats.org/officeDocument/2006/relationships/image" Target="../media/image19.emf"/><Relationship Id="rId3" Type="http://schemas.openxmlformats.org/officeDocument/2006/relationships/image" Target="../media/image2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Relationship Id="rId2" Type="http://schemas.openxmlformats.org/officeDocument/2006/relationships/image" Target="../media/image19.emf"/><Relationship Id="rId3" Type="http://schemas.openxmlformats.org/officeDocument/2006/relationships/image" Target="../media/image20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4" Type="http://schemas.openxmlformats.org/officeDocument/2006/relationships/image" Target="../media/image134.emf"/><Relationship Id="rId1" Type="http://schemas.openxmlformats.org/officeDocument/2006/relationships/image" Target="../media/image131.emf"/><Relationship Id="rId2" Type="http://schemas.openxmlformats.org/officeDocument/2006/relationships/image" Target="../media/image132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emf"/><Relationship Id="rId4" Type="http://schemas.openxmlformats.org/officeDocument/2006/relationships/image" Target="../media/image163.emf"/><Relationship Id="rId5" Type="http://schemas.openxmlformats.org/officeDocument/2006/relationships/image" Target="../media/image164.emf"/><Relationship Id="rId1" Type="http://schemas.openxmlformats.org/officeDocument/2006/relationships/image" Target="../media/image160.emf"/><Relationship Id="rId2" Type="http://schemas.openxmlformats.org/officeDocument/2006/relationships/image" Target="../media/image16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244A5-04A2-564A-8737-8CDF418CA018}" type="datetimeFigureOut">
              <a:rPr lang="en-US" smtClean="0"/>
              <a:pPr/>
              <a:t>19/12/16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EB8FB7-AF66-1444-92BC-783D9766DF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368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7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7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7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8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8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8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8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8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8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9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9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9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9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9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9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0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0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0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0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0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0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71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D1C3FF0-0D6B-124F-BBB2-24ED1BCF6529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85750" marR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sz="1600" baseline="0" dirty="0" smtClean="0">
                <a:latin typeface="Lucida Grande"/>
                <a:cs typeface="Lucida Grande"/>
              </a:rPr>
              <a:t>w</a:t>
            </a:r>
            <a:r>
              <a:rPr lang="en-GB" sz="1600" dirty="0" smtClean="0">
                <a:latin typeface="Lucida Grande"/>
                <a:cs typeface="Lucida Grande"/>
              </a:rPr>
              <a:t>eak signal,</a:t>
            </a:r>
            <a:r>
              <a:rPr lang="en-GB" sz="1600" baseline="0" dirty="0" smtClean="0">
                <a:latin typeface="Lucida Grande"/>
                <a:cs typeface="Lucida Grande"/>
              </a:rPr>
              <a:t> n</a:t>
            </a:r>
            <a:r>
              <a:rPr lang="en-GB" sz="1600" dirty="0" smtClean="0">
                <a:latin typeface="Lucida Grande"/>
                <a:cs typeface="Lucida Grande"/>
              </a:rPr>
              <a:t>oisy data</a:t>
            </a:r>
          </a:p>
          <a:p>
            <a:pPr marL="285750" marR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sz="1600" dirty="0" smtClean="0">
                <a:latin typeface="Lucida Grande"/>
                <a:cs typeface="Lucida Grande"/>
              </a:rPr>
              <a:t>Model incompleteness</a:t>
            </a:r>
          </a:p>
          <a:p>
            <a:pPr>
              <a:lnSpc>
                <a:spcPct val="150000"/>
              </a:lnSpc>
            </a:pPr>
            <a:endParaRPr lang="en-GB" sz="1600" dirty="0" smtClean="0">
              <a:latin typeface="Lucida Grande"/>
              <a:cs typeface="Lucida Grande"/>
            </a:endParaRPr>
          </a:p>
          <a:p>
            <a:pPr marL="285750" marR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sz="1600" dirty="0" smtClean="0">
                <a:latin typeface="Lucida Grande"/>
                <a:cs typeface="Lucida Grande"/>
              </a:rPr>
              <a:t>Limited data - Poor observation-to-parameter ratio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600" dirty="0" smtClean="0">
                <a:latin typeface="Lucida Grande"/>
                <a:cs typeface="Lucida Grande"/>
              </a:rPr>
              <a:t>Higher risk of overfitting – often</a:t>
            </a:r>
            <a:r>
              <a:rPr lang="en-GB" sz="1600" baseline="0" dirty="0" smtClean="0">
                <a:latin typeface="Lucida Grande"/>
                <a:cs typeface="Lucida Grande"/>
              </a:rPr>
              <a:t> characterised by large</a:t>
            </a:r>
            <a:r>
              <a:rPr lang="en-GB" sz="1600" dirty="0" smtClean="0">
                <a:latin typeface="Lucida Grande"/>
                <a:cs typeface="Lucida Grande"/>
              </a:rPr>
              <a:t> difference</a:t>
            </a:r>
            <a:r>
              <a:rPr lang="en-GB" sz="1600" baseline="0" dirty="0" smtClean="0">
                <a:latin typeface="Lucida Grande"/>
                <a:cs typeface="Lucida Grande"/>
              </a:rPr>
              <a:t> in R and </a:t>
            </a:r>
            <a:r>
              <a:rPr lang="en-GB" sz="1600" baseline="0" dirty="0" err="1" smtClean="0">
                <a:latin typeface="Lucida Grande"/>
                <a:cs typeface="Lucida Grande"/>
              </a:rPr>
              <a:t>Rfree</a:t>
            </a:r>
            <a:endParaRPr lang="en-GB" sz="1600" baseline="0" dirty="0" smtClean="0">
              <a:latin typeface="Lucida Grande"/>
              <a:cs typeface="Lucida Grande"/>
            </a:endParaRPr>
          </a:p>
          <a:p>
            <a:pPr marL="0" indent="0">
              <a:lnSpc>
                <a:spcPct val="150000"/>
              </a:lnSpc>
              <a:buFont typeface="Arial"/>
              <a:buNone/>
            </a:pPr>
            <a:endParaRPr lang="en-GB" sz="1600" dirty="0" smtClean="0">
              <a:latin typeface="Lucida Grande"/>
              <a:cs typeface="Lucida Grande"/>
            </a:endParaRPr>
          </a:p>
          <a:p>
            <a:pPr marL="285750" marR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sz="1600" dirty="0" smtClean="0">
                <a:latin typeface="Lucida Grande"/>
                <a:cs typeface="Lucida Grande"/>
              </a:rPr>
              <a:t>Unstable refinement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600" dirty="0" smtClean="0">
                <a:latin typeface="Lucida Grande"/>
                <a:cs typeface="Lucida Grande"/>
              </a:rPr>
              <a:t>Unreliable/suboptimal model</a:t>
            </a:r>
          </a:p>
          <a:p>
            <a:pPr>
              <a:lnSpc>
                <a:spcPct val="150000"/>
              </a:lnSpc>
            </a:pPr>
            <a:endParaRPr lang="en-GB" sz="1600" dirty="0" smtClean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One Solution:</a:t>
            </a:r>
            <a:r>
              <a:rPr lang="en-GB" sz="1600" b="1" baseline="0" dirty="0" smtClean="0">
                <a:latin typeface="Lucida Grande"/>
                <a:cs typeface="Lucida Grande"/>
              </a:rPr>
              <a:t> </a:t>
            </a:r>
            <a:r>
              <a:rPr lang="en-GB" sz="1600" dirty="0" smtClean="0">
                <a:latin typeface="Lucida Grande"/>
                <a:cs typeface="Lucida Grande"/>
              </a:rPr>
              <a:t>Regularisation</a:t>
            </a:r>
          </a:p>
          <a:p>
            <a:pPr>
              <a:lnSpc>
                <a:spcPct val="150000"/>
              </a:lnSpc>
            </a:pPr>
            <a:endParaRPr lang="en-GB" sz="1600" dirty="0" smtClean="0">
              <a:latin typeface="Lucida Grande"/>
              <a:cs typeface="Lucida Grande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D1C3FF0-0D6B-124F-BBB2-24ED1BCF6529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85750" marR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sz="1600" baseline="0" dirty="0" smtClean="0">
                <a:latin typeface="Lucida Grande"/>
                <a:cs typeface="Lucida Grande"/>
              </a:rPr>
              <a:t>w</a:t>
            </a:r>
            <a:r>
              <a:rPr lang="en-GB" sz="1600" dirty="0" smtClean="0">
                <a:latin typeface="Lucida Grande"/>
                <a:cs typeface="Lucida Grande"/>
              </a:rPr>
              <a:t>eak signal,</a:t>
            </a:r>
            <a:r>
              <a:rPr lang="en-GB" sz="1600" baseline="0" dirty="0" smtClean="0">
                <a:latin typeface="Lucida Grande"/>
                <a:cs typeface="Lucida Grande"/>
              </a:rPr>
              <a:t> n</a:t>
            </a:r>
            <a:r>
              <a:rPr lang="en-GB" sz="1600" dirty="0" smtClean="0">
                <a:latin typeface="Lucida Grande"/>
                <a:cs typeface="Lucida Grande"/>
              </a:rPr>
              <a:t>oisy data</a:t>
            </a:r>
          </a:p>
          <a:p>
            <a:pPr marL="285750" marR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sz="1600" dirty="0" smtClean="0">
                <a:latin typeface="Lucida Grande"/>
                <a:cs typeface="Lucida Grande"/>
              </a:rPr>
              <a:t>Model incompleteness</a:t>
            </a:r>
          </a:p>
          <a:p>
            <a:pPr>
              <a:lnSpc>
                <a:spcPct val="150000"/>
              </a:lnSpc>
            </a:pPr>
            <a:endParaRPr lang="en-GB" sz="1600" dirty="0" smtClean="0">
              <a:latin typeface="Lucida Grande"/>
              <a:cs typeface="Lucida Grande"/>
            </a:endParaRPr>
          </a:p>
          <a:p>
            <a:pPr marL="285750" marR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sz="1600" dirty="0" smtClean="0">
                <a:latin typeface="Lucida Grande"/>
                <a:cs typeface="Lucida Grande"/>
              </a:rPr>
              <a:t>Limited data - Poor observation-to-parameter ratio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600" dirty="0" smtClean="0">
                <a:latin typeface="Lucida Grande"/>
                <a:cs typeface="Lucida Grande"/>
              </a:rPr>
              <a:t>Higher risk of overfitting – often</a:t>
            </a:r>
            <a:r>
              <a:rPr lang="en-GB" sz="1600" baseline="0" dirty="0" smtClean="0">
                <a:latin typeface="Lucida Grande"/>
                <a:cs typeface="Lucida Grande"/>
              </a:rPr>
              <a:t> characterised by large</a:t>
            </a:r>
            <a:r>
              <a:rPr lang="en-GB" sz="1600" dirty="0" smtClean="0">
                <a:latin typeface="Lucida Grande"/>
                <a:cs typeface="Lucida Grande"/>
              </a:rPr>
              <a:t> difference</a:t>
            </a:r>
            <a:r>
              <a:rPr lang="en-GB" sz="1600" baseline="0" dirty="0" smtClean="0">
                <a:latin typeface="Lucida Grande"/>
                <a:cs typeface="Lucida Grande"/>
              </a:rPr>
              <a:t> in R and </a:t>
            </a:r>
            <a:r>
              <a:rPr lang="en-GB" sz="1600" baseline="0" dirty="0" err="1" smtClean="0">
                <a:latin typeface="Lucida Grande"/>
                <a:cs typeface="Lucida Grande"/>
              </a:rPr>
              <a:t>Rfree</a:t>
            </a:r>
            <a:endParaRPr lang="en-GB" sz="1600" baseline="0" dirty="0" smtClean="0">
              <a:latin typeface="Lucida Grande"/>
              <a:cs typeface="Lucida Grande"/>
            </a:endParaRPr>
          </a:p>
          <a:p>
            <a:pPr marL="0" indent="0">
              <a:lnSpc>
                <a:spcPct val="150000"/>
              </a:lnSpc>
              <a:buFont typeface="Arial"/>
              <a:buNone/>
            </a:pPr>
            <a:endParaRPr lang="en-GB" sz="1600" dirty="0" smtClean="0">
              <a:latin typeface="Lucida Grande"/>
              <a:cs typeface="Lucida Grande"/>
            </a:endParaRPr>
          </a:p>
          <a:p>
            <a:pPr marL="285750" marR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sz="1600" dirty="0" smtClean="0">
                <a:latin typeface="Lucida Grande"/>
                <a:cs typeface="Lucida Grande"/>
              </a:rPr>
              <a:t>Unstable refinement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600" dirty="0" smtClean="0">
                <a:latin typeface="Lucida Grande"/>
                <a:cs typeface="Lucida Grande"/>
              </a:rPr>
              <a:t>Unreliable/suboptimal model</a:t>
            </a:r>
          </a:p>
          <a:p>
            <a:pPr>
              <a:lnSpc>
                <a:spcPct val="150000"/>
              </a:lnSpc>
            </a:pPr>
            <a:endParaRPr lang="en-GB" sz="1600" dirty="0" smtClean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One Solution:</a:t>
            </a:r>
            <a:r>
              <a:rPr lang="en-GB" sz="1600" b="1" baseline="0" dirty="0" smtClean="0">
                <a:latin typeface="Lucida Grande"/>
                <a:cs typeface="Lucida Grande"/>
              </a:rPr>
              <a:t> </a:t>
            </a:r>
            <a:r>
              <a:rPr lang="en-GB" sz="1600" dirty="0" smtClean="0">
                <a:latin typeface="Lucida Grande"/>
                <a:cs typeface="Lucida Grande"/>
              </a:rPr>
              <a:t>Regularisation</a:t>
            </a:r>
          </a:p>
          <a:p>
            <a:pPr>
              <a:lnSpc>
                <a:spcPct val="150000"/>
              </a:lnSpc>
            </a:pPr>
            <a:endParaRPr lang="en-GB" sz="1600" dirty="0" smtClean="0">
              <a:latin typeface="Lucida Grande"/>
              <a:cs typeface="Lucida Grande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Energy potential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096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Energy potential</a:t>
            </a:r>
          </a:p>
          <a:p>
            <a:endParaRPr lang="en-US" dirty="0" smtClean="0"/>
          </a:p>
          <a:p>
            <a:r>
              <a:rPr lang="en-US" dirty="0" smtClean="0"/>
              <a:t>Suppose we start with</a:t>
            </a:r>
            <a:r>
              <a:rPr lang="en-US" baseline="0" dirty="0" smtClean="0"/>
              <a:t> a particular set of parameter values.</a:t>
            </a:r>
          </a:p>
          <a:p>
            <a:r>
              <a:rPr lang="en-US" baseline="0" dirty="0" smtClean="0"/>
              <a:t>We want to travel through space in order to </a:t>
            </a:r>
            <a:r>
              <a:rPr lang="en-US" baseline="0" dirty="0" err="1" smtClean="0"/>
              <a:t>minimise</a:t>
            </a:r>
            <a:r>
              <a:rPr lang="en-US" baseline="0" dirty="0" smtClean="0"/>
              <a:t> the function, hopefully resulting in a good model.</a:t>
            </a:r>
          </a:p>
          <a:p>
            <a:r>
              <a:rPr lang="en-US" baseline="0" dirty="0" smtClean="0"/>
              <a:t>We want to estimate the direction of travel, and how far to travel. For that, we need the gradient and curvature.</a:t>
            </a:r>
          </a:p>
          <a:p>
            <a:r>
              <a:rPr lang="en-US" baseline="0" dirty="0" smtClean="0"/>
              <a:t>In the presence of noise, the direction and distance to travel in a given </a:t>
            </a:r>
            <a:r>
              <a:rPr lang="en-US" baseline="0" dirty="0" err="1" smtClean="0"/>
              <a:t>optimisation</a:t>
            </a:r>
            <a:r>
              <a:rPr lang="en-US" baseline="0" dirty="0" smtClean="0"/>
              <a:t> cycle may be unstable.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096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Using </a:t>
            </a:r>
            <a:r>
              <a:rPr lang="en-GB" dirty="0" err="1" smtClean="0"/>
              <a:t>regularisers</a:t>
            </a:r>
            <a:r>
              <a:rPr lang="en-GB" baseline="0" dirty="0" smtClean="0"/>
              <a:t> can help to improve stability of refinement by altering the shape of the likelihood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581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089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29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294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294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294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2auh (the earlier model)</a:t>
            </a:r>
            <a:r>
              <a:rPr lang="en-GB" baseline="0" dirty="0" smtClean="0"/>
              <a:t> has no ligands (apart from 2 </a:t>
            </a:r>
            <a:r>
              <a:rPr lang="en-GB" baseline="0" dirty="0" err="1" smtClean="0"/>
              <a:t>Ca</a:t>
            </a:r>
            <a:r>
              <a:rPr lang="en-GB" baseline="0" dirty="0" smtClean="0"/>
              <a:t>++ ions).</a:t>
            </a:r>
          </a:p>
          <a:p>
            <a:endParaRPr lang="en-GB" baseline="0" dirty="0" smtClean="0"/>
          </a:p>
          <a:p>
            <a:r>
              <a:rPr lang="en-GB" baseline="0" dirty="0" smtClean="0"/>
              <a:t>2z8c is a ligand-bound version. </a:t>
            </a:r>
            <a:r>
              <a:rPr lang="en-GB" dirty="0" smtClean="0"/>
              <a:t>The ligand causes domain movement,</a:t>
            </a:r>
            <a:r>
              <a:rPr lang="en-GB" baseline="0" dirty="0" smtClean="0"/>
              <a:t> resulting in positional shift.</a:t>
            </a:r>
          </a:p>
          <a:p>
            <a:endParaRPr lang="en-GB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an experiment:</a:t>
            </a:r>
          </a:p>
          <a:p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sed 2auh as MR search model (without any modifications) to solve 2z8c using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molrep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with default parameters - solved in 10 seconds.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294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an experiment:</a:t>
            </a:r>
          </a:p>
          <a:p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sed 2auh as MR search model (without any modifications) to solve 2z8c using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molrep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with default parameters - solved in 10 seconds.</a:t>
            </a:r>
          </a:p>
          <a:p>
            <a:endParaRPr lang="en-GB" dirty="0" smtClean="0"/>
          </a:p>
          <a:p>
            <a:r>
              <a:rPr lang="en-GB" dirty="0" smtClean="0"/>
              <a:t>Ran 3</a:t>
            </a:r>
            <a:r>
              <a:rPr lang="en-GB" baseline="0" dirty="0" smtClean="0"/>
              <a:t> rounds of jelly-body refinement (40 cycles), after which the model adopted a conformation very close to the deposited 2z8c – the model was able to change conformation during refinement.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294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294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294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Just one loop was out of the density (left).</a:t>
            </a:r>
            <a:r>
              <a:rPr lang="en-GB" baseline="0" dirty="0" smtClean="0"/>
              <a:t> </a:t>
            </a:r>
          </a:p>
          <a:p>
            <a:endParaRPr lang="en-GB" baseline="0" dirty="0" smtClean="0"/>
          </a:p>
          <a:p>
            <a:r>
              <a:rPr lang="en-GB" baseline="0" dirty="0" smtClean="0"/>
              <a:t>However, the density was clear enough to indicate how the model should be rebuilt (right).</a:t>
            </a:r>
          </a:p>
          <a:p>
            <a:endParaRPr lang="en-GB" baseline="0" dirty="0" smtClean="0"/>
          </a:p>
          <a:p>
            <a:r>
              <a:rPr lang="en-GB" baseline="0" dirty="0" smtClean="0"/>
              <a:t>After quick rebuilding, and re-running jelly-body refinement, the model was substantially improved.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294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294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Produces a structure-based</a:t>
            </a:r>
            <a:r>
              <a:rPr lang="en-GB" baseline="0" dirty="0" smtClean="0"/>
              <a:t> alignment. It’s able to align structures even in the presence of conformational changes such as domain motion. So i</a:t>
            </a:r>
            <a:r>
              <a:rPr lang="en-GB" dirty="0" smtClean="0"/>
              <a:t>f you want to compare two structures, ProSMART doesn’t care whether or not they are in different global conformations. Rather, ProSMART is only interested in the conservation</a:t>
            </a:r>
            <a:r>
              <a:rPr lang="en-GB" baseline="0" dirty="0" smtClean="0"/>
              <a:t> of local structure. 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This is really useful, particularly in the context of external restraint generation, where a high-resolution structure may have been solved in a different conformational state.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Covered in tutorial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3833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A320C19-1FBB-C840-B628-44EF129859CB}" type="slidenum">
              <a:rPr lang="en-US" sz="1200"/>
              <a:pPr/>
              <a:t>21</a:t>
            </a:fld>
            <a:endParaRPr lang="en-US" sz="1200"/>
          </a:p>
        </p:txBody>
      </p:sp>
      <p:sp>
        <p:nvSpPr>
          <p:cNvPr id="2549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GB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AAE6CDF-1077-B547-BA82-7EE6C4A2FDC9}" type="slidenum">
              <a:rPr lang="en-US" sz="1200"/>
              <a:pPr/>
              <a:t>22</a:t>
            </a:fld>
            <a:endParaRPr lang="en-US" sz="1200"/>
          </a:p>
        </p:txBody>
      </p:sp>
      <p:sp>
        <p:nvSpPr>
          <p:cNvPr id="2570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EFA87B6-A754-E34B-A306-6DB528933466}" type="slidenum">
              <a:rPr lang="en-US" sz="1200"/>
              <a:pPr/>
              <a:t>23</a:t>
            </a:fld>
            <a:endParaRPr lang="en-US" sz="1200"/>
          </a:p>
        </p:txBody>
      </p:sp>
      <p:sp>
        <p:nvSpPr>
          <p:cNvPr id="2590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GB" dirty="0" smtClean="0"/>
              <a:t>Prior</a:t>
            </a:r>
            <a:r>
              <a:rPr lang="en-GB" baseline="0" dirty="0" smtClean="0"/>
              <a:t> information used in refinement is that d is normally distributed with mean equal to the corresponding distance in the reference structure, and variance sigma^2.</a:t>
            </a:r>
            <a:endParaRPr lang="en-GB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090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090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090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090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GB" dirty="0" smtClean="0">
                <a:cs typeface="Lucida Grande"/>
              </a:rPr>
              <a:t>Example of</a:t>
            </a:r>
            <a:r>
              <a:rPr lang="en-GB" baseline="0" dirty="0" smtClean="0">
                <a:cs typeface="Lucida Grande"/>
              </a:rPr>
              <a:t> the distance between </a:t>
            </a:r>
            <a:r>
              <a:rPr lang="en-GB" dirty="0" smtClean="0">
                <a:cs typeface="Lucida Grande"/>
              </a:rPr>
              <a:t>Hydrogen bonded</a:t>
            </a:r>
            <a:r>
              <a:rPr lang="en-GB" baseline="0" dirty="0" smtClean="0">
                <a:cs typeface="Lucida Grande"/>
              </a:rPr>
              <a:t> atoms being</a:t>
            </a:r>
            <a:r>
              <a:rPr lang="en-GB" dirty="0" smtClean="0">
                <a:cs typeface="Lucida Grande"/>
              </a:rPr>
              <a:t> restrained to an ideal value.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3263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Data poor</a:t>
            </a:r>
            <a:r>
              <a:rPr lang="en-GB" baseline="0" dirty="0" smtClean="0"/>
              <a:t> -&gt; model poor.</a:t>
            </a:r>
          </a:p>
          <a:p>
            <a:endParaRPr lang="en-GB" baseline="0" dirty="0" smtClean="0"/>
          </a:p>
          <a:p>
            <a:r>
              <a:rPr lang="en-GB" baseline="0" dirty="0" smtClean="0"/>
              <a:t>Data are limited and incomplete</a:t>
            </a:r>
          </a:p>
          <a:p>
            <a:endParaRPr lang="en-GB" baseline="0" dirty="0" smtClean="0"/>
          </a:p>
          <a:p>
            <a:r>
              <a:rPr lang="en-GB" baseline="0" dirty="0" smtClean="0"/>
              <a:t>Difficult to interpret density -&gt; difficult to build model</a:t>
            </a:r>
          </a:p>
          <a:p>
            <a:endParaRPr lang="en-GB" dirty="0" smtClean="0"/>
          </a:p>
          <a:p>
            <a:r>
              <a:rPr lang="en-GB" dirty="0" smtClean="0"/>
              <a:t>Little secondary structure well defined – scruffy looking</a:t>
            </a:r>
          </a:p>
          <a:p>
            <a:endParaRPr lang="en-GB" dirty="0" smtClean="0"/>
          </a:p>
          <a:p>
            <a:r>
              <a:rPr lang="en-GB" dirty="0" smtClean="0"/>
              <a:t>Can’t improve R factors;</a:t>
            </a:r>
            <a:r>
              <a:rPr lang="en-GB" baseline="0" dirty="0" smtClean="0"/>
              <a:t> R-factors diverge when you try to refine.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125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High resolution homologous model</a:t>
            </a:r>
            <a:r>
              <a:rPr lang="en-GB" baseline="0" dirty="0" smtClean="0"/>
              <a:t> </a:t>
            </a:r>
            <a:r>
              <a:rPr lang="en-GB" dirty="0" smtClean="0"/>
              <a:t>is available</a:t>
            </a:r>
          </a:p>
          <a:p>
            <a:endParaRPr lang="en-GB" dirty="0" smtClean="0"/>
          </a:p>
          <a:p>
            <a:r>
              <a:rPr lang="en-GB" dirty="0" smtClean="0"/>
              <a:t>Want to use this info</a:t>
            </a:r>
            <a:r>
              <a:rPr lang="en-GB" baseline="0" dirty="0" smtClean="0"/>
              <a:t> to improve quality of the low-res model</a:t>
            </a:r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125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</a:t>
            </a:r>
            <a:r>
              <a:rPr lang="en-GB" baseline="0" dirty="0" smtClean="0"/>
              <a:t> higher resolution model may be in a different global conformation to the low-res model, thus they don’t superpose well.</a:t>
            </a:r>
          </a:p>
          <a:p>
            <a:endParaRPr lang="en-GB" baseline="0" dirty="0" smtClean="0"/>
          </a:p>
          <a:p>
            <a:r>
              <a:rPr lang="en-GB" baseline="0" dirty="0" smtClean="0"/>
              <a:t>Want to inject information about local structural similarity into the low-res structure.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125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High resolution homologous model</a:t>
            </a:r>
            <a:r>
              <a:rPr lang="en-GB" baseline="0" dirty="0" smtClean="0"/>
              <a:t> </a:t>
            </a:r>
            <a:r>
              <a:rPr lang="en-GB" dirty="0" smtClean="0"/>
              <a:t>is available</a:t>
            </a:r>
          </a:p>
          <a:p>
            <a:endParaRPr lang="en-GB" dirty="0" smtClean="0"/>
          </a:p>
          <a:p>
            <a:r>
              <a:rPr lang="en-GB" dirty="0" smtClean="0"/>
              <a:t>Want to use this info</a:t>
            </a:r>
            <a:r>
              <a:rPr lang="en-GB" baseline="0" dirty="0" smtClean="0"/>
              <a:t> to improve quality of the low-res model</a:t>
            </a:r>
          </a:p>
          <a:p>
            <a:endParaRPr lang="en-GB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Now we have</a:t>
            </a:r>
            <a:r>
              <a:rPr lang="en-GB" baseline="0" dirty="0" smtClean="0"/>
              <a:t> the tools to generate restraints, we can attempt to address this problem.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125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</a:t>
            </a:r>
            <a:r>
              <a:rPr lang="en-GB" baseline="0" dirty="0" smtClean="0"/>
              <a:t> higher resolution model may be in a different global conformation to the low-res model, thus they don’t superpose well.</a:t>
            </a:r>
          </a:p>
          <a:p>
            <a:endParaRPr lang="en-GB" baseline="0" dirty="0" smtClean="0"/>
          </a:p>
          <a:p>
            <a:r>
              <a:rPr lang="en-GB" baseline="0" dirty="0" smtClean="0"/>
              <a:t>Want to inject information about local structural similarity into the low-res structure.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125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D1C3FF0-0D6B-124F-BBB2-24ED1BCF6529}" type="slidenum">
              <a:rPr lang="en-US" sz="1200"/>
              <a:pPr/>
              <a:t>34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D1C3FF0-0D6B-124F-BBB2-24ED1BCF6529}" type="slidenum">
              <a:rPr lang="en-US" sz="1200"/>
              <a:pPr/>
              <a:t>35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D1C3FF0-0D6B-124F-BBB2-24ED1BCF6529}" type="slidenum">
              <a:rPr lang="en-US" sz="1200"/>
              <a:pPr/>
              <a:t>36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D1C3FF0-0D6B-124F-BBB2-24ED1BCF6529}" type="slidenum">
              <a:rPr lang="en-US" sz="1200"/>
              <a:pPr/>
              <a:t>37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Black –</a:t>
            </a:r>
            <a:r>
              <a:rPr lang="en-GB" baseline="0" dirty="0" smtClean="0"/>
              <a:t> refinement</a:t>
            </a:r>
          </a:p>
          <a:p>
            <a:r>
              <a:rPr lang="en-GB" baseline="0" dirty="0" smtClean="0"/>
              <a:t>Blue – refinement with jelly-body</a:t>
            </a:r>
          </a:p>
          <a:p>
            <a:r>
              <a:rPr lang="en-GB" baseline="0" dirty="0" smtClean="0"/>
              <a:t>Red – refinement with external restraints</a:t>
            </a:r>
          </a:p>
          <a:p>
            <a:endParaRPr lang="en-GB" baseline="0" dirty="0" smtClean="0"/>
          </a:p>
          <a:p>
            <a:r>
              <a:rPr lang="en-GB" baseline="0" dirty="0" smtClean="0"/>
              <a:t>Note – intention is not to criticise the original authors of the PDB deposition. Software has improved since then.</a:t>
            </a:r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6312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Hide second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821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Hide second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821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Not implying that this refined</a:t>
            </a:r>
            <a:r>
              <a:rPr lang="en-GB" baseline="0" dirty="0" smtClean="0"/>
              <a:t> as well as it could be – much more work would have to be done to sort out this structure.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46353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99225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1587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7793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7793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7793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Better secondary structure geometry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1251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Same global conformation; there are some local</a:t>
            </a:r>
            <a:r>
              <a:rPr lang="en-GB" baseline="0" dirty="0" smtClean="0"/>
              <a:t> differences.</a:t>
            </a:r>
          </a:p>
          <a:p>
            <a:endParaRPr lang="en-GB" baseline="0" dirty="0" smtClean="0"/>
          </a:p>
          <a:p>
            <a:r>
              <a:rPr lang="en-GB" baseline="0" dirty="0" smtClean="0"/>
              <a:t>But how do we know which regions are locally similar, and which have changed during refinement?</a:t>
            </a:r>
          </a:p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1251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C923787-DD21-424F-B122-86D2834EE818}" type="slidenum">
              <a:rPr lang="en-US" sz="1200"/>
              <a:pPr/>
              <a:t>53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GB" dirty="0" smtClean="0"/>
              <a:t>e.g. 9 residues</a:t>
            </a:r>
            <a:endParaRPr lang="en-GB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C923787-DD21-424F-B122-86D2834EE818}" type="slidenum">
              <a:rPr lang="en-US" sz="1200"/>
              <a:pPr/>
              <a:t>54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GB" dirty="0" smtClean="0"/>
              <a:t>e.g. 9 residues</a:t>
            </a:r>
            <a:endParaRPr lang="en-GB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C923787-DD21-424F-B122-86D2834EE818}" type="slidenum">
              <a:rPr lang="en-US" sz="1200"/>
              <a:pPr/>
              <a:t>55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GB" dirty="0" smtClean="0"/>
              <a:t>e.g. </a:t>
            </a:r>
            <a:r>
              <a:rPr lang="en-GB" smtClean="0"/>
              <a:t>9 residues</a:t>
            </a:r>
            <a:endParaRPr lang="en-GB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C923787-DD21-424F-B122-86D2834EE818}" type="slidenum">
              <a:rPr lang="en-US" sz="1200"/>
              <a:pPr/>
              <a:t>56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GB" dirty="0" smtClean="0"/>
              <a:t>e.g. </a:t>
            </a:r>
            <a:r>
              <a:rPr lang="en-GB" smtClean="0"/>
              <a:t>9 residues</a:t>
            </a:r>
            <a:endParaRPr lang="en-GB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C923787-DD21-424F-B122-86D2834EE818}" type="slidenum">
              <a:rPr lang="en-US" sz="1200"/>
              <a:pPr/>
              <a:t>57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GB" dirty="0" smtClean="0"/>
              <a:t>e.g. </a:t>
            </a:r>
            <a:r>
              <a:rPr lang="en-GB" smtClean="0"/>
              <a:t>9 residues</a:t>
            </a:r>
            <a:endParaRPr lang="en-GB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C923787-DD21-424F-B122-86D2834EE818}" type="slidenum">
              <a:rPr lang="en-US" sz="1200"/>
              <a:pPr/>
              <a:t>58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GB" dirty="0" smtClean="0"/>
              <a:t>e.g. 9 residues</a:t>
            </a:r>
            <a:endParaRPr lang="en-GB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C923787-DD21-424F-B122-86D2834EE818}" type="slidenum">
              <a:rPr lang="en-US" sz="1200"/>
              <a:pPr/>
              <a:t>59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GB" dirty="0" smtClean="0"/>
              <a:t>e.g. </a:t>
            </a:r>
            <a:r>
              <a:rPr lang="en-GB" smtClean="0"/>
              <a:t>9 residues</a:t>
            </a:r>
            <a:endParaRPr lang="en-GB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A2EDCFF-19A0-564A-8331-BCA1DDFD938E}" type="slidenum">
              <a:rPr lang="en-US" sz="1200"/>
              <a:pPr/>
              <a:t>60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A2EDCFF-19A0-564A-8331-BCA1DDFD938E}" type="slidenum">
              <a:rPr lang="en-US" sz="1200"/>
              <a:pPr/>
              <a:t>61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A2EDCFF-19A0-564A-8331-BCA1DDFD938E}" type="slidenum">
              <a:rPr lang="en-US" sz="1200"/>
              <a:pPr/>
              <a:t>62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A2EDCFF-19A0-564A-8331-BCA1DDFD938E}" type="slidenum">
              <a:rPr lang="en-US" sz="1200"/>
              <a:pPr/>
              <a:t>63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GB" dirty="0" smtClean="0"/>
              <a:t>Result is RMSD</a:t>
            </a:r>
            <a:r>
              <a:rPr lang="en-GB" baseline="0" dirty="0" smtClean="0"/>
              <a:t> / </a:t>
            </a:r>
            <a:r>
              <a:rPr lang="en-GB" baseline="0" dirty="0" err="1" smtClean="0"/>
              <a:t>Procrustes</a:t>
            </a:r>
            <a:r>
              <a:rPr lang="en-GB" baseline="0" dirty="0" smtClean="0"/>
              <a:t> score.</a:t>
            </a:r>
          </a:p>
          <a:p>
            <a:pPr eaLnBrk="1" hangingPunct="1"/>
            <a:endParaRPr lang="en-GB" baseline="0" dirty="0" smtClean="0"/>
          </a:p>
          <a:p>
            <a:pPr eaLnBrk="1" hangingPunct="1"/>
            <a:r>
              <a:rPr lang="en-GB" baseline="0" dirty="0" smtClean="0"/>
              <a:t>Uses </a:t>
            </a:r>
            <a:r>
              <a:rPr lang="en-GB" baseline="0" dirty="0" err="1" smtClean="0"/>
              <a:t>Procrustes</a:t>
            </a:r>
            <a:r>
              <a:rPr lang="en-GB" baseline="0" dirty="0" smtClean="0"/>
              <a:t> analysis, which is a fast method due to not having to physically superpose the structures in order to get the score.</a:t>
            </a:r>
          </a:p>
          <a:p>
            <a:pPr eaLnBrk="1" hangingPunct="1"/>
            <a:endParaRPr lang="en-GB" baseline="0" dirty="0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1251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1251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1251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1251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1251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1251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1251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 can search for rigidly conserved structural</a:t>
            </a:r>
            <a:r>
              <a:rPr lang="en-GB" baseline="0" dirty="0" smtClean="0"/>
              <a:t> regions, shared between the two models (these likely correspond to domains), and compare their relative coordinate frames.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1251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1251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1251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1251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1251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1251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1251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2949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2949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2949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2949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200" dirty="0" smtClean="0">
                <a:latin typeface="Lucida Grande"/>
                <a:cs typeface="Lucida Grande"/>
              </a:rPr>
              <a:t>All comparative structural analysis features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200" dirty="0" smtClean="0">
                <a:latin typeface="Lucida Grande"/>
                <a:cs typeface="Lucida Grande"/>
              </a:rPr>
              <a:t>External restraints to homologous structures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65723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151E800-EF96-8543-B9FA-298BC8AC2C66}" type="slidenum">
              <a:rPr lang="en-US" sz="1200"/>
              <a:pPr/>
              <a:t>83</a:t>
            </a:fld>
            <a:endParaRPr lang="en-US" sz="1200"/>
          </a:p>
        </p:txBody>
      </p:sp>
      <p:sp>
        <p:nvSpPr>
          <p:cNvPr id="1802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GB" sz="2000">
              <a:latin typeface="Chalkboard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151E800-EF96-8543-B9FA-298BC8AC2C66}" type="slidenum">
              <a:rPr lang="en-US" sz="1200"/>
              <a:pPr/>
              <a:t>84</a:t>
            </a:fld>
            <a:endParaRPr lang="en-US" sz="1200"/>
          </a:p>
        </p:txBody>
      </p:sp>
      <p:sp>
        <p:nvSpPr>
          <p:cNvPr id="1802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r>
              <a:rPr lang="en-GB" sz="2000" dirty="0" smtClean="0">
                <a:latin typeface="Chalkboard" charset="0"/>
              </a:rPr>
              <a:t>Residues coloured blue</a:t>
            </a:r>
            <a:r>
              <a:rPr lang="en-GB" sz="2000" baseline="0" dirty="0" smtClean="0">
                <a:latin typeface="Chalkboard" charset="0"/>
              </a:rPr>
              <a:t> are involved in helical restraints; those coloured yellow are involved in restraints between strands in a beta sheet.</a:t>
            </a:r>
            <a:endParaRPr lang="en-GB" sz="2000" dirty="0">
              <a:latin typeface="Chalkboard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Add Coot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65723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Add Coot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65723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Add Coot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65723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Add Coot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65723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5E633-6B9C-344A-8AD5-CACA4CFE99E2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05758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latin typeface="Lucida Grande"/>
                <a:ea typeface="ヒラギノ明朝 ProN W3" charset="0"/>
                <a:cs typeface="Lucida Grande"/>
              </a:rPr>
              <a:t>Extensive testing… identified best-performing methods/protocols… implemented them in the automated pipeline</a:t>
            </a:r>
            <a:r>
              <a:rPr lang="en-US" sz="1200" baseline="0" dirty="0" smtClean="0">
                <a:latin typeface="Lucida Grande"/>
                <a:ea typeface="ヒラギノ明朝 ProN W3" charset="0"/>
                <a:cs typeface="Lucida Grande"/>
              </a:rPr>
              <a:t> LORESTR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5E633-6B9C-344A-8AD5-CACA4CFE99E2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05758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automated pipeline.</a:t>
            </a:r>
          </a:p>
          <a:p>
            <a:pPr marL="0" indent="0">
              <a:buNone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5E633-6B9C-344A-8AD5-CACA4CFE99E2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05758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automated pipeline.</a:t>
            </a:r>
          </a:p>
          <a:p>
            <a:pPr marL="0" indent="0">
              <a:buNone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5E633-6B9C-344A-8AD5-CACA4CFE99E2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057583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automated pipeline.</a:t>
            </a:r>
          </a:p>
          <a:p>
            <a:pPr marL="0" indent="0">
              <a:buNone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5E633-6B9C-344A-8AD5-CACA4CFE99E2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05758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automated pipeline.</a:t>
            </a:r>
          </a:p>
          <a:p>
            <a:pPr marL="0" indent="0">
              <a:buNone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5E633-6B9C-344A-8AD5-CACA4CFE99E2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057583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automated pipeline.</a:t>
            </a:r>
          </a:p>
          <a:p>
            <a:pPr marL="0" indent="0">
              <a:buNone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5E633-6B9C-344A-8AD5-CACA4CFE99E2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057583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automated pipeline.</a:t>
            </a:r>
          </a:p>
          <a:p>
            <a:pPr marL="0" indent="0">
              <a:buNone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5E633-6B9C-344A-8AD5-CACA4CFE99E2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05758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automated pipeline.</a:t>
            </a:r>
          </a:p>
          <a:p>
            <a:pPr marL="0" indent="0">
              <a:buNone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5E633-6B9C-344A-8AD5-CACA4CFE99E2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057583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automated pipeline.</a:t>
            </a:r>
          </a:p>
          <a:p>
            <a:pPr marL="0" indent="0">
              <a:buNone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5E633-6B9C-344A-8AD5-CACA4CFE99E2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05758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automated pipeline.</a:t>
            </a:r>
          </a:p>
          <a:p>
            <a:pPr marL="0" indent="0">
              <a:buNone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5E633-6B9C-344A-8AD5-CACA4CFE99E2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05758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automated pipeline.</a:t>
            </a:r>
          </a:p>
          <a:p>
            <a:pPr marL="0" indent="0">
              <a:buNone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5E633-6B9C-344A-8AD5-CACA4CFE99E2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057583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automated pipeline.</a:t>
            </a:r>
          </a:p>
          <a:p>
            <a:pPr marL="0" indent="0">
              <a:buNone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5E633-6B9C-344A-8AD5-CACA4CFE99E2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057583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automated pipeline.</a:t>
            </a:r>
          </a:p>
          <a:p>
            <a:pPr marL="0" indent="0">
              <a:buNone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5E633-6B9C-344A-8AD5-CACA4CFE99E2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057583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104 test cases: 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/>
              <a:t>at least one low-resolution structure (3.0Å – 6.7Å )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/>
              <a:t>1 to 49 high-resolution homologues (1.3Å – 2.9</a:t>
            </a:r>
            <a:r>
              <a:rPr lang="en-US" sz="2400" baseline="0" dirty="0" smtClean="0"/>
              <a:t> </a:t>
            </a:r>
            <a:r>
              <a:rPr lang="en-US" sz="2400" dirty="0" err="1" smtClean="0"/>
              <a:t>Å</a:t>
            </a:r>
            <a:r>
              <a:rPr lang="en-US" sz="2400" dirty="0" smtClean="0"/>
              <a:t>)</a:t>
            </a:r>
          </a:p>
          <a:p>
            <a:pPr marL="800100" lvl="1" indent="-342900">
              <a:buFont typeface="Arial"/>
              <a:buChar char="•"/>
            </a:pPr>
            <a:endParaRPr lang="en-US" sz="2400" dirty="0" smtClean="0"/>
          </a:p>
          <a:p>
            <a:pPr marL="355600" lvl="1" indent="-355600">
              <a:buFont typeface="Arial"/>
              <a:buChar char="•"/>
            </a:pPr>
            <a:r>
              <a:rPr lang="en-US" sz="2400" dirty="0" smtClean="0"/>
              <a:t>homologues share at least 80% of sequence identity</a:t>
            </a:r>
          </a:p>
          <a:p>
            <a:pPr marL="355600" lvl="1" indent="-355600">
              <a:buFont typeface="Arial"/>
              <a:buChar char="•"/>
            </a:pPr>
            <a:r>
              <a:rPr lang="en-US" sz="2400" dirty="0" smtClean="0"/>
              <a:t>low-resolution structure has single protein chain</a:t>
            </a:r>
          </a:p>
          <a:p>
            <a:pPr marL="355600" lvl="1" indent="-355600">
              <a:buFont typeface="Arial"/>
              <a:buChar char="•"/>
            </a:pPr>
            <a:r>
              <a:rPr lang="en-US" sz="2400" dirty="0" smtClean="0"/>
              <a:t>low-resolution structure has adequate X-ray data deposited to the PDB</a:t>
            </a:r>
          </a:p>
          <a:p>
            <a:pPr marL="0" indent="0">
              <a:buNone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5E633-6B9C-344A-8AD5-CACA4CFE99E2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05758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7793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77937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Should help to reduce noise,</a:t>
            </a:r>
            <a:r>
              <a:rPr lang="en-GB" baseline="0" dirty="0" smtClean="0"/>
              <a:t> but low resolution completeness is important.</a:t>
            </a:r>
          </a:p>
          <a:p>
            <a:endParaRPr lang="en-GB" baseline="0" dirty="0" smtClean="0"/>
          </a:p>
          <a:p>
            <a:r>
              <a:rPr lang="en-GB" sz="1200" dirty="0" smtClean="0">
                <a:solidFill>
                  <a:schemeClr val="tx1"/>
                </a:solidFill>
                <a:latin typeface="Lucida Grande"/>
                <a:cs typeface="Lucida Grande"/>
              </a:rPr>
              <a:t>Acknowledge dependency of B-factor and </a:t>
            </a:r>
            <a:r>
              <a:rPr lang="el-GR" sz="1200" dirty="0" smtClean="0">
                <a:solidFill>
                  <a:schemeClr val="tx1"/>
                </a:solidFill>
                <a:latin typeface="Lucida Grande"/>
                <a:cs typeface="Lucida Grande"/>
              </a:rPr>
              <a:t>σ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77937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Should help to reduce noise,</a:t>
            </a:r>
            <a:r>
              <a:rPr lang="en-GB" baseline="0" dirty="0" smtClean="0"/>
              <a:t> but low resolution completeness is important.</a:t>
            </a:r>
          </a:p>
          <a:p>
            <a:endParaRPr lang="en-GB" baseline="0" dirty="0" smtClean="0"/>
          </a:p>
          <a:p>
            <a:r>
              <a:rPr lang="en-GB" sz="1200" dirty="0" smtClean="0">
                <a:solidFill>
                  <a:schemeClr val="tx1"/>
                </a:solidFill>
                <a:latin typeface="Lucida Grande"/>
                <a:cs typeface="Lucida Grande"/>
              </a:rPr>
              <a:t>Acknowledge dependency of B-factor and </a:t>
            </a:r>
            <a:r>
              <a:rPr lang="el-GR" sz="1200" dirty="0" smtClean="0">
                <a:solidFill>
                  <a:schemeClr val="tx1"/>
                </a:solidFill>
                <a:latin typeface="Lucida Grande"/>
                <a:cs typeface="Lucida Grande"/>
              </a:rPr>
              <a:t>σ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77937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Should help to reduce noise,</a:t>
            </a:r>
            <a:r>
              <a:rPr lang="en-GB" baseline="0" dirty="0" smtClean="0"/>
              <a:t> but low resolution completeness is important.</a:t>
            </a:r>
          </a:p>
          <a:p>
            <a:endParaRPr lang="en-GB" baseline="0" dirty="0" smtClean="0"/>
          </a:p>
          <a:p>
            <a:r>
              <a:rPr lang="en-GB" sz="1200" dirty="0" smtClean="0">
                <a:solidFill>
                  <a:schemeClr val="tx1"/>
                </a:solidFill>
                <a:latin typeface="Lucida Grande"/>
                <a:cs typeface="Lucida Grande"/>
              </a:rPr>
              <a:t>Acknowledge dependency of B-factor and </a:t>
            </a:r>
            <a:r>
              <a:rPr lang="el-GR" sz="1200" dirty="0" smtClean="0">
                <a:solidFill>
                  <a:schemeClr val="tx1"/>
                </a:solidFill>
                <a:latin typeface="Lucida Grande"/>
                <a:cs typeface="Lucida Grande"/>
              </a:rPr>
              <a:t>σ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77937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dirty="0" smtClean="0"/>
              <a:t>HI-6: </a:t>
            </a:r>
            <a:r>
              <a:rPr lang="en-GB" sz="1200" dirty="0" smtClean="0"/>
              <a:t>[(E)-[1-[(4-carbamoylpyridin-1-ium-1-yl)</a:t>
            </a:r>
            <a:r>
              <a:rPr lang="en-GB" sz="1200" dirty="0" err="1" smtClean="0"/>
              <a:t>methoxymethyl</a:t>
            </a:r>
            <a:r>
              <a:rPr lang="en-GB" sz="1200" dirty="0" smtClean="0"/>
              <a:t>]pyridin-2-ylidene]methyl]-</a:t>
            </a:r>
            <a:r>
              <a:rPr lang="en-GB" sz="1200" dirty="0" err="1" smtClean="0"/>
              <a:t>oxoazanium</a:t>
            </a:r>
            <a:r>
              <a:rPr lang="en-GB" sz="1200" dirty="0" smtClean="0"/>
              <a:t> dichloride</a:t>
            </a: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77937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Should help to reduce noise,</a:t>
            </a:r>
            <a:r>
              <a:rPr lang="en-GB" baseline="0" dirty="0" smtClean="0"/>
              <a:t> but low resolution completeness is important.</a:t>
            </a:r>
          </a:p>
          <a:p>
            <a:endParaRPr lang="en-GB" baseline="0" dirty="0" smtClean="0"/>
          </a:p>
          <a:p>
            <a:r>
              <a:rPr lang="en-GB" sz="1200" dirty="0" smtClean="0">
                <a:solidFill>
                  <a:schemeClr val="tx1"/>
                </a:solidFill>
                <a:latin typeface="Lucida Grande"/>
                <a:cs typeface="Lucida Grande"/>
              </a:rPr>
              <a:t>Acknowledge dependency of B-factor and </a:t>
            </a:r>
            <a:r>
              <a:rPr lang="el-GR" sz="1200" dirty="0" smtClean="0">
                <a:solidFill>
                  <a:schemeClr val="tx1"/>
                </a:solidFill>
                <a:latin typeface="Lucida Grande"/>
                <a:cs typeface="Lucida Grande"/>
              </a:rPr>
              <a:t>σ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77937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Refmac</a:t>
            </a:r>
            <a:r>
              <a:rPr lang="en-US" dirty="0" smtClean="0"/>
              <a:t> keyword:</a:t>
            </a:r>
          </a:p>
          <a:p>
            <a:r>
              <a:rPr lang="en-US" dirty="0" err="1" smtClean="0"/>
              <a:t>sfcalc</a:t>
            </a:r>
            <a:r>
              <a:rPr lang="en-US" dirty="0" smtClean="0"/>
              <a:t> sharp | blur  [ values ]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258088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Refmac</a:t>
            </a:r>
            <a:r>
              <a:rPr lang="en-US" dirty="0" smtClean="0"/>
              <a:t> keyword:</a:t>
            </a:r>
          </a:p>
          <a:p>
            <a:r>
              <a:rPr lang="en-US" dirty="0" err="1" smtClean="0"/>
              <a:t>sfcalc</a:t>
            </a:r>
            <a:r>
              <a:rPr lang="en-US" dirty="0" smtClean="0"/>
              <a:t> sharp | blur  [ values ]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99156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Refmac</a:t>
            </a:r>
            <a:r>
              <a:rPr lang="en-US" dirty="0" smtClean="0"/>
              <a:t> keyword:</a:t>
            </a:r>
          </a:p>
          <a:p>
            <a:r>
              <a:rPr lang="en-US" dirty="0" err="1" smtClean="0"/>
              <a:t>sfcalc</a:t>
            </a:r>
            <a:r>
              <a:rPr lang="en-US" dirty="0" smtClean="0"/>
              <a:t> sharp | blur  [ values ]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619034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Refmac</a:t>
            </a:r>
            <a:r>
              <a:rPr lang="en-US" dirty="0" smtClean="0"/>
              <a:t> keyword:</a:t>
            </a:r>
          </a:p>
          <a:p>
            <a:r>
              <a:rPr lang="en-US" dirty="0" err="1" smtClean="0"/>
              <a:t>sfcalc</a:t>
            </a:r>
            <a:r>
              <a:rPr lang="en-US" dirty="0" smtClean="0"/>
              <a:t> sharp | blur  [ values ]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18374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Refmac</a:t>
            </a:r>
            <a:r>
              <a:rPr lang="en-US" dirty="0" smtClean="0"/>
              <a:t> keyword:</a:t>
            </a:r>
          </a:p>
          <a:p>
            <a:r>
              <a:rPr lang="en-US" dirty="0" err="1" smtClean="0"/>
              <a:t>sfcalc</a:t>
            </a:r>
            <a:r>
              <a:rPr lang="en-US" dirty="0" smtClean="0"/>
              <a:t> sharp | blur  [ values ]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418232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Refmac</a:t>
            </a:r>
            <a:r>
              <a:rPr lang="en-US" dirty="0" smtClean="0"/>
              <a:t> keyword:</a:t>
            </a:r>
          </a:p>
          <a:p>
            <a:r>
              <a:rPr lang="en-US" dirty="0" err="1" smtClean="0"/>
              <a:t>sfcalc</a:t>
            </a:r>
            <a:r>
              <a:rPr lang="en-US" dirty="0" smtClean="0"/>
              <a:t> sharp | blur  [ values ]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418232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Refmac</a:t>
            </a:r>
            <a:r>
              <a:rPr lang="en-US" dirty="0" smtClean="0"/>
              <a:t> keyword:</a:t>
            </a:r>
          </a:p>
          <a:p>
            <a:r>
              <a:rPr lang="en-US" dirty="0" err="1" smtClean="0"/>
              <a:t>sfcalc</a:t>
            </a:r>
            <a:r>
              <a:rPr lang="en-US" dirty="0" smtClean="0"/>
              <a:t> sharp | blur  [ values ]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418232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Refmac</a:t>
            </a:r>
            <a:r>
              <a:rPr lang="en-US" dirty="0" smtClean="0"/>
              <a:t> keyword:</a:t>
            </a:r>
          </a:p>
          <a:p>
            <a:r>
              <a:rPr lang="en-US" dirty="0" err="1" smtClean="0"/>
              <a:t>sfcalc</a:t>
            </a:r>
            <a:r>
              <a:rPr lang="en-US" dirty="0" smtClean="0"/>
              <a:t> sharp | blur  [ values ]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418232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400" dirty="0" smtClean="0"/>
          </a:p>
          <a:p>
            <a:r>
              <a:rPr lang="en-US" sz="2400" dirty="0" smtClean="0"/>
              <a:t>Self-explanatory</a:t>
            </a:r>
            <a:r>
              <a:rPr lang="en-US" sz="2400" baseline="0" dirty="0" smtClean="0"/>
              <a:t> table from the paper with several selected examples before and after refinement with LORESTR. We can see decrease of </a:t>
            </a:r>
            <a:r>
              <a:rPr lang="en-US" sz="2400" baseline="0" dirty="0" err="1" smtClean="0"/>
              <a:t>Rfree</a:t>
            </a:r>
            <a:r>
              <a:rPr lang="en-US" sz="2400" baseline="0" dirty="0" smtClean="0"/>
              <a:t>, substantial RMS difference, </a:t>
            </a:r>
            <a:r>
              <a:rPr lang="en-US" sz="2400" baseline="0" dirty="0" err="1" smtClean="0"/>
              <a:t>Ramachandran</a:t>
            </a:r>
            <a:r>
              <a:rPr lang="en-US" sz="2400" baseline="0" dirty="0" smtClean="0"/>
              <a:t> and </a:t>
            </a:r>
            <a:r>
              <a:rPr lang="en-US" sz="2400" baseline="0" dirty="0" err="1" smtClean="0"/>
              <a:t>Molprobity</a:t>
            </a:r>
            <a:r>
              <a:rPr lang="en-US" sz="2400" baseline="0" dirty="0" smtClean="0"/>
              <a:t> </a:t>
            </a:r>
            <a:r>
              <a:rPr lang="en-US" sz="2400" baseline="0" smtClean="0"/>
              <a:t>statistics improved. 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5E633-6B9C-344A-8AD5-CACA4CFE99E2}" type="slidenum">
              <a:rPr lang="en-US" smtClean="0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057583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D1C3FF0-0D6B-124F-BBB2-24ED1BCF6529}" type="slidenum">
              <a:rPr lang="en-US" sz="1200"/>
              <a:pPr/>
              <a:t>131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D1C3FF0-0D6B-124F-BBB2-24ED1BCF6529}" type="slidenum">
              <a:rPr lang="en-US" sz="1200"/>
              <a:pPr/>
              <a:t>132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GB" dirty="0"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D1C3FF0-0D6B-124F-BBB2-24ED1BCF6529}" type="slidenum">
              <a:rPr lang="en-US" sz="1200"/>
              <a:pPr/>
              <a:t>133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GB" dirty="0"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D1C3FF0-0D6B-124F-BBB2-24ED1BCF6529}" type="slidenum">
              <a:rPr lang="en-US" sz="1200"/>
              <a:pPr/>
              <a:t>134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GB" dirty="0"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D1C3FF0-0D6B-124F-BBB2-24ED1BCF6529}" type="slidenum">
              <a:rPr lang="en-US" sz="1200"/>
              <a:pPr/>
              <a:t>135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GB" dirty="0"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D1C3FF0-0D6B-124F-BBB2-24ED1BCF6529}" type="slidenum">
              <a:rPr lang="en-US" sz="1200"/>
              <a:pPr/>
              <a:t>136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GB" dirty="0"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8C1BB5-DD56-174A-9265-E663CC5A1503}" type="slidenum">
              <a:rPr lang="en-US"/>
              <a:pPr/>
              <a:t>137</a:t>
            </a:fld>
            <a:endParaRPr lang="en-US"/>
          </a:p>
        </p:txBody>
      </p:sp>
      <p:sp>
        <p:nvSpPr>
          <p:cNvPr id="2508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89325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B8FB7-AF66-1444-92BC-783D9766DF45}" type="slidenum">
              <a:rPr lang="en-US" smtClean="0"/>
              <a:pPr/>
              <a:t>140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592432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D1C3FF0-0D6B-124F-BBB2-24ED1BCF6529}" type="slidenum">
              <a:rPr lang="en-US" sz="1200"/>
              <a:pPr/>
              <a:t>141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D1C3FF0-0D6B-124F-BBB2-24ED1BCF6529}" type="slidenum">
              <a:rPr lang="en-US" sz="1200"/>
              <a:pPr/>
              <a:t>142</a:t>
            </a:fld>
            <a:endParaRPr lang="en-US" sz="1200"/>
          </a:p>
        </p:txBody>
      </p:sp>
      <p:sp>
        <p:nvSpPr>
          <p:cNvPr id="182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6C5D-FF00-3044-B4E4-EBF1B386AAC2}" type="datetimeFigureOut">
              <a:rPr lang="en-US" smtClean="0"/>
              <a:pPr/>
              <a:t>19/12/16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1477B-4174-3A48-8EC8-71149578A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6C5D-FF00-3044-B4E4-EBF1B386AAC2}" type="datetimeFigureOut">
              <a:rPr lang="en-US" smtClean="0"/>
              <a:pPr/>
              <a:t>19/12/16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1477B-4174-3A48-8EC8-71149578A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6C5D-FF00-3044-B4E4-EBF1B386AAC2}" type="datetimeFigureOut">
              <a:rPr lang="en-US" smtClean="0"/>
              <a:pPr/>
              <a:t>19/12/16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1477B-4174-3A48-8EC8-71149578A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6C5D-FF00-3044-B4E4-EBF1B386AAC2}" type="datetimeFigureOut">
              <a:rPr lang="en-US" smtClean="0"/>
              <a:pPr/>
              <a:t>19/12/16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1477B-4174-3A48-8EC8-71149578A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6C5D-FF00-3044-B4E4-EBF1B386AAC2}" type="datetimeFigureOut">
              <a:rPr lang="en-US" smtClean="0"/>
              <a:pPr/>
              <a:t>19/12/16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1477B-4174-3A48-8EC8-71149578A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6C5D-FF00-3044-B4E4-EBF1B386AAC2}" type="datetimeFigureOut">
              <a:rPr lang="en-US" smtClean="0"/>
              <a:pPr/>
              <a:t>19/12/16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1477B-4174-3A48-8EC8-71149578A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6C5D-FF00-3044-B4E4-EBF1B386AAC2}" type="datetimeFigureOut">
              <a:rPr lang="en-US" smtClean="0"/>
              <a:pPr/>
              <a:t>19/12/16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1477B-4174-3A48-8EC8-71149578A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6C5D-FF00-3044-B4E4-EBF1B386AAC2}" type="datetimeFigureOut">
              <a:rPr lang="en-US" smtClean="0"/>
              <a:pPr/>
              <a:t>19/12/16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1477B-4174-3A48-8EC8-71149578A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6C5D-FF00-3044-B4E4-EBF1B386AAC2}" type="datetimeFigureOut">
              <a:rPr lang="en-US" smtClean="0"/>
              <a:pPr/>
              <a:t>19/12/16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1477B-4174-3A48-8EC8-71149578A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6C5D-FF00-3044-B4E4-EBF1B386AAC2}" type="datetimeFigureOut">
              <a:rPr lang="en-US" smtClean="0"/>
              <a:pPr/>
              <a:t>19/12/16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1477B-4174-3A48-8EC8-71149578A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6C5D-FF00-3044-B4E4-EBF1B386AAC2}" type="datetimeFigureOut">
              <a:rPr lang="en-US" smtClean="0"/>
              <a:pPr/>
              <a:t>19/12/16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1477B-4174-3A48-8EC8-71149578A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D8ED41-04FA-3849-A969-20BC29C5A6F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851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E6C5D-FF00-3044-B4E4-EBF1B386AAC2}" type="datetimeFigureOut">
              <a:rPr lang="en-US" smtClean="0"/>
              <a:pPr/>
              <a:t>19/12/16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1477B-4174-3A48-8EC8-71149578A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5.emf"/><Relationship Id="rId5" Type="http://schemas.openxmlformats.org/officeDocument/2006/relationships/oleObject" Target="../embeddings/oleObject1.bin"/><Relationship Id="rId6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6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9.emf"/><Relationship Id="rId6" Type="http://schemas.openxmlformats.org/officeDocument/2006/relationships/image" Target="../media/image5.emf"/><Relationship Id="rId7" Type="http://schemas.openxmlformats.org/officeDocument/2006/relationships/oleObject" Target="../embeddings/oleObject5.bin"/><Relationship Id="rId8" Type="http://schemas.openxmlformats.org/officeDocument/2006/relationships/image" Target="../media/image10.emf"/><Relationship Id="rId9" Type="http://schemas.openxmlformats.org/officeDocument/2006/relationships/oleObject" Target="../embeddings/oleObject6.bin"/><Relationship Id="rId10" Type="http://schemas.openxmlformats.org/officeDocument/2006/relationships/image" Target="../media/image11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4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4" Type="http://schemas.openxmlformats.org/officeDocument/2006/relationships/image" Target="../media/image21.png"/><Relationship Id="rId5" Type="http://schemas.openxmlformats.org/officeDocument/2006/relationships/oleObject" Target="../embeddings/oleObject7.bin"/><Relationship Id="rId6" Type="http://schemas.openxmlformats.org/officeDocument/2006/relationships/image" Target="../media/image18.emf"/><Relationship Id="rId7" Type="http://schemas.openxmlformats.org/officeDocument/2006/relationships/oleObject" Target="../embeddings/oleObject8.bin"/><Relationship Id="rId8" Type="http://schemas.openxmlformats.org/officeDocument/2006/relationships/image" Target="../media/image19.emf"/><Relationship Id="rId9" Type="http://schemas.openxmlformats.org/officeDocument/2006/relationships/oleObject" Target="../embeddings/oleObject9.bin"/><Relationship Id="rId10" Type="http://schemas.openxmlformats.org/officeDocument/2006/relationships/image" Target="../media/image20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4" Type="http://schemas.openxmlformats.org/officeDocument/2006/relationships/image" Target="../media/image21.png"/><Relationship Id="rId5" Type="http://schemas.openxmlformats.org/officeDocument/2006/relationships/oleObject" Target="../embeddings/oleObject10.bin"/><Relationship Id="rId6" Type="http://schemas.openxmlformats.org/officeDocument/2006/relationships/image" Target="../media/image18.emf"/><Relationship Id="rId7" Type="http://schemas.openxmlformats.org/officeDocument/2006/relationships/oleObject" Target="../embeddings/oleObject11.bin"/><Relationship Id="rId8" Type="http://schemas.openxmlformats.org/officeDocument/2006/relationships/image" Target="../media/image19.emf"/><Relationship Id="rId9" Type="http://schemas.openxmlformats.org/officeDocument/2006/relationships/oleObject" Target="../embeddings/oleObject12.bin"/><Relationship Id="rId10" Type="http://schemas.openxmlformats.org/officeDocument/2006/relationships/image" Target="../media/image20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4" Type="http://schemas.openxmlformats.org/officeDocument/2006/relationships/image" Target="../media/image21.png"/><Relationship Id="rId5" Type="http://schemas.openxmlformats.org/officeDocument/2006/relationships/oleObject" Target="../embeddings/oleObject13.bin"/><Relationship Id="rId6" Type="http://schemas.openxmlformats.org/officeDocument/2006/relationships/image" Target="../media/image18.emf"/><Relationship Id="rId7" Type="http://schemas.openxmlformats.org/officeDocument/2006/relationships/oleObject" Target="../embeddings/oleObject14.bin"/><Relationship Id="rId8" Type="http://schemas.openxmlformats.org/officeDocument/2006/relationships/image" Target="../media/image19.emf"/><Relationship Id="rId9" Type="http://schemas.openxmlformats.org/officeDocument/2006/relationships/oleObject" Target="../embeddings/oleObject15.bin"/><Relationship Id="rId10" Type="http://schemas.openxmlformats.org/officeDocument/2006/relationships/image" Target="../media/image20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4" Type="http://schemas.openxmlformats.org/officeDocument/2006/relationships/image" Target="../media/image21.png"/><Relationship Id="rId5" Type="http://schemas.openxmlformats.org/officeDocument/2006/relationships/oleObject" Target="../embeddings/oleObject16.bin"/><Relationship Id="rId6" Type="http://schemas.openxmlformats.org/officeDocument/2006/relationships/image" Target="../media/image18.emf"/><Relationship Id="rId7" Type="http://schemas.openxmlformats.org/officeDocument/2006/relationships/oleObject" Target="../embeddings/oleObject17.bin"/><Relationship Id="rId8" Type="http://schemas.openxmlformats.org/officeDocument/2006/relationships/image" Target="../media/image19.emf"/><Relationship Id="rId9" Type="http://schemas.openxmlformats.org/officeDocument/2006/relationships/oleObject" Target="../embeddings/oleObject18.bin"/><Relationship Id="rId10" Type="http://schemas.openxmlformats.org/officeDocument/2006/relationships/image" Target="../media/image20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0.png"/><Relationship Id="rId12" Type="http://schemas.openxmlformats.org/officeDocument/2006/relationships/image" Target="../media/image31.png"/><Relationship Id="rId13" Type="http://schemas.openxmlformats.org/officeDocument/2006/relationships/image" Target="../media/image32.png"/><Relationship Id="rId14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0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1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2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3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4.tif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4" Type="http://schemas.openxmlformats.org/officeDocument/2006/relationships/image" Target="../media/image45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7" Type="http://schemas.openxmlformats.org/officeDocument/2006/relationships/image" Target="../media/image51.png"/><Relationship Id="rId8" Type="http://schemas.openxmlformats.org/officeDocument/2006/relationships/image" Target="../media/image52.png"/><Relationship Id="rId9" Type="http://schemas.openxmlformats.org/officeDocument/2006/relationships/image" Target="../media/image53.png"/><Relationship Id="rId10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63.png"/><Relationship Id="rId7" Type="http://schemas.openxmlformats.org/officeDocument/2006/relationships/image" Target="../media/image64.png"/><Relationship Id="rId8" Type="http://schemas.openxmlformats.org/officeDocument/2006/relationships/image" Target="../media/image65.png"/><Relationship Id="rId9" Type="http://schemas.openxmlformats.org/officeDocument/2006/relationships/image" Target="../media/image66.png"/><Relationship Id="rId10" Type="http://schemas.openxmlformats.org/officeDocument/2006/relationships/image" Target="../media/image67.png"/><Relationship Id="rId11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6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74.jp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74.jp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74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76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77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78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79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80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81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8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4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85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86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87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7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4" Type="http://schemas.openxmlformats.org/officeDocument/2006/relationships/image" Target="../media/image89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4" Type="http://schemas.openxmlformats.org/officeDocument/2006/relationships/image" Target="../media/image88.png"/><Relationship Id="rId5" Type="http://schemas.openxmlformats.org/officeDocument/2006/relationships/image" Target="../media/image89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9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4" Type="http://schemas.openxmlformats.org/officeDocument/2006/relationships/image" Target="../media/image93.png"/><Relationship Id="rId5" Type="http://schemas.openxmlformats.org/officeDocument/2006/relationships/image" Target="../media/image89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9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4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4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4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4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4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5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00.jp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00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01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102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10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4" Type="http://schemas.openxmlformats.org/officeDocument/2006/relationships/image" Target="../media/image10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106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107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108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108.pn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108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108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108.pn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108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108.pn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108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108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108.pn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108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4" Type="http://schemas.openxmlformats.org/officeDocument/2006/relationships/image" Target="../media/image109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6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4" Type="http://schemas.openxmlformats.org/officeDocument/2006/relationships/image" Target="../media/image109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8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4" Type="http://schemas.openxmlformats.org/officeDocument/2006/relationships/image" Target="../media/image1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9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0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4" Type="http://schemas.openxmlformats.org/officeDocument/2006/relationships/image" Target="../media/image113.png"/><Relationship Id="rId5" Type="http://schemas.openxmlformats.org/officeDocument/2006/relationships/image" Target="../media/image1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115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4" Type="http://schemas.openxmlformats.org/officeDocument/2006/relationships/image" Target="../media/image1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3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4" Type="http://schemas.openxmlformats.org/officeDocument/2006/relationships/image" Target="../media/image115.png"/><Relationship Id="rId5" Type="http://schemas.openxmlformats.org/officeDocument/2006/relationships/image" Target="../media/image119.png"/><Relationship Id="rId6" Type="http://schemas.openxmlformats.org/officeDocument/2006/relationships/image" Target="../media/image1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4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tiff"/><Relationship Id="rId4" Type="http://schemas.openxmlformats.org/officeDocument/2006/relationships/image" Target="../media/image122.tiff"/><Relationship Id="rId5" Type="http://schemas.openxmlformats.org/officeDocument/2006/relationships/image" Target="../media/image123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5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tiff"/><Relationship Id="rId4" Type="http://schemas.openxmlformats.org/officeDocument/2006/relationships/image" Target="../media/image122.tiff"/><Relationship Id="rId5" Type="http://schemas.openxmlformats.org/officeDocument/2006/relationships/image" Target="../media/image123.tiff"/><Relationship Id="rId6" Type="http://schemas.openxmlformats.org/officeDocument/2006/relationships/image" Target="../media/image124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6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tiff"/><Relationship Id="rId4" Type="http://schemas.openxmlformats.org/officeDocument/2006/relationships/image" Target="../media/image122.tiff"/><Relationship Id="rId5" Type="http://schemas.openxmlformats.org/officeDocument/2006/relationships/image" Target="../media/image123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tiff"/><Relationship Id="rId4" Type="http://schemas.openxmlformats.org/officeDocument/2006/relationships/image" Target="../media/image122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8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121.tiff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125.tif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126.tiff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127.tif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8.png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130.png"/></Relationships>
</file>

<file path=ppt/slides/_rels/slide124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2.bin"/><Relationship Id="rId12" Type="http://schemas.openxmlformats.org/officeDocument/2006/relationships/image" Target="../media/image134.emf"/><Relationship Id="rId13" Type="http://schemas.openxmlformats.org/officeDocument/2006/relationships/oleObject" Target="../embeddings/oleObject23.bin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33.png"/><Relationship Id="rId4" Type="http://schemas.openxmlformats.org/officeDocument/2006/relationships/oleObject" Target="../embeddings/oleObject19.bin"/><Relationship Id="rId5" Type="http://schemas.openxmlformats.org/officeDocument/2006/relationships/image" Target="../media/image131.emf"/><Relationship Id="rId6" Type="http://schemas.openxmlformats.org/officeDocument/2006/relationships/oleObject" Target="../embeddings/oleObject20.bin"/><Relationship Id="rId7" Type="http://schemas.openxmlformats.org/officeDocument/2006/relationships/image" Target="../media/image132.emf"/><Relationship Id="rId8" Type="http://schemas.openxmlformats.org/officeDocument/2006/relationships/oleObject" Target="../embeddings/oleObject21.bin"/><Relationship Id="rId9" Type="http://schemas.openxmlformats.org/officeDocument/2006/relationships/image" Target="../media/image133.emf"/><Relationship Id="rId10" Type="http://schemas.openxmlformats.org/officeDocument/2006/relationships/image" Target="../media/image135.tiff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6.png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7.png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8.png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9.png"/><Relationship Id="rId3" Type="http://schemas.openxmlformats.org/officeDocument/2006/relationships/image" Target="../media/image140.png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1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4" Type="http://schemas.openxmlformats.org/officeDocument/2006/relationships/image" Target="../media/image89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2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4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5.xml"/><Relationship Id="rId3" Type="http://schemas.openxmlformats.org/officeDocument/2006/relationships/image" Target="../media/image146.png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6.xml"/><Relationship Id="rId3" Type="http://schemas.openxmlformats.org/officeDocument/2006/relationships/image" Target="../media/image147.png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7.xml"/><Relationship Id="rId3" Type="http://schemas.openxmlformats.org/officeDocument/2006/relationships/image" Target="../media/image148.png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8.xml"/><Relationship Id="rId3" Type="http://schemas.openxmlformats.org/officeDocument/2006/relationships/image" Target="../media/image149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emf"/><Relationship Id="rId4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9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4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0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1.xml"/><Relationship Id="rId3" Type="http://schemas.openxmlformats.org/officeDocument/2006/relationships/image" Target="../media/image154.png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4.png"/><Relationship Id="rId3" Type="http://schemas.openxmlformats.org/officeDocument/2006/relationships/image" Target="../media/image155.png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2.xml"/><Relationship Id="rId3" Type="http://schemas.openxmlformats.org/officeDocument/2006/relationships/image" Target="../media/image156.png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3.xml"/><Relationship Id="rId3" Type="http://schemas.openxmlformats.org/officeDocument/2006/relationships/image" Target="../media/image157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4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4.xml"/></Relationships>
</file>

<file path=ppt/slides/_rels/slide143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8.bin"/><Relationship Id="rId12" Type="http://schemas.openxmlformats.org/officeDocument/2006/relationships/image" Target="../media/image164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1.xml"/><Relationship Id="rId3" Type="http://schemas.openxmlformats.org/officeDocument/2006/relationships/oleObject" Target="../embeddings/oleObject24.bin"/><Relationship Id="rId4" Type="http://schemas.openxmlformats.org/officeDocument/2006/relationships/image" Target="../media/image160.emf"/><Relationship Id="rId5" Type="http://schemas.openxmlformats.org/officeDocument/2006/relationships/oleObject" Target="../embeddings/oleObject25.bin"/><Relationship Id="rId6" Type="http://schemas.openxmlformats.org/officeDocument/2006/relationships/image" Target="../media/image161.emf"/><Relationship Id="rId7" Type="http://schemas.openxmlformats.org/officeDocument/2006/relationships/oleObject" Target="../embeddings/oleObject26.bin"/><Relationship Id="rId8" Type="http://schemas.openxmlformats.org/officeDocument/2006/relationships/image" Target="../media/image162.emf"/><Relationship Id="rId9" Type="http://schemas.openxmlformats.org/officeDocument/2006/relationships/oleObject" Target="../embeddings/oleObject27.bin"/><Relationship Id="rId10" Type="http://schemas.openxmlformats.org/officeDocument/2006/relationships/image" Target="../media/image16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2134099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en-US" sz="8000" dirty="0" smtClean="0">
                <a:latin typeface="Abadi MT Condensed Extra Bold"/>
                <a:cs typeface="Abadi MT Condensed Extra Bold"/>
              </a:rPr>
              <a:t>Refinement</a:t>
            </a:r>
            <a:r>
              <a:rPr lang="en-US" sz="2200" dirty="0">
                <a:latin typeface="Abadi MT Condensed Extra Bold"/>
                <a:cs typeface="Abadi MT Condensed Extra Bold"/>
              </a:rPr>
              <a:t/>
            </a:r>
            <a:br>
              <a:rPr lang="en-US" sz="2200" dirty="0">
                <a:latin typeface="Abadi MT Condensed Extra Bold"/>
                <a:cs typeface="Abadi MT Condensed Extra Bold"/>
              </a:rPr>
            </a:br>
            <a:r>
              <a:rPr lang="en-US" sz="2200" dirty="0" smtClean="0">
                <a:latin typeface="Abadi MT Condensed Extra Bold"/>
                <a:cs typeface="Abadi MT Condensed Extra Bold"/>
              </a:rPr>
              <a:t/>
            </a:r>
            <a:br>
              <a:rPr lang="en-US" sz="2200" dirty="0" smtClean="0">
                <a:latin typeface="Abadi MT Condensed Extra Bold"/>
                <a:cs typeface="Abadi MT Condensed Extra Bold"/>
              </a:rPr>
            </a:br>
            <a:r>
              <a:rPr lang="en-US" sz="3600" dirty="0" smtClean="0">
                <a:latin typeface="Abadi MT Condensed Extra Bold"/>
                <a:cs typeface="Abadi MT Condensed Extra Bold"/>
              </a:rPr>
              <a:t> </a:t>
            </a:r>
            <a:br>
              <a:rPr lang="en-US" sz="3600" dirty="0" smtClean="0">
                <a:latin typeface="Abadi MT Condensed Extra Bold"/>
                <a:cs typeface="Abadi MT Condensed Extra Bold"/>
              </a:rPr>
            </a:br>
            <a:r>
              <a:rPr lang="en-US" sz="3100" dirty="0" smtClean="0">
                <a:latin typeface="Abadi MT Condensed Extra Bold"/>
                <a:cs typeface="Abadi MT Condensed Extra Bold"/>
              </a:rPr>
              <a:t>DLS-CCP4 Data Collection and Structure Solution Workshop</a:t>
            </a:r>
            <a:r>
              <a:rPr lang="en-US" sz="3600" dirty="0">
                <a:latin typeface="Abadi MT Condensed Extra Bold"/>
                <a:cs typeface="Abadi MT Condensed Extra Bold"/>
              </a:rPr>
              <a:t/>
            </a:r>
            <a:br>
              <a:rPr lang="en-US" sz="3600" dirty="0">
                <a:latin typeface="Abadi MT Condensed Extra Bold"/>
                <a:cs typeface="Abadi MT Condensed Extra Bold"/>
              </a:rPr>
            </a:br>
            <a:r>
              <a:rPr lang="en-US" sz="2700" dirty="0" smtClean="0"/>
              <a:t>December 13-20 2016</a:t>
            </a:r>
            <a:r>
              <a:rPr lang="en-US" sz="2700" dirty="0"/>
              <a:t/>
            </a:r>
            <a:br>
              <a:rPr lang="en-US" sz="2700" dirty="0"/>
            </a:br>
            <a:r>
              <a:rPr lang="en-US" sz="2700" b="1" dirty="0" smtClean="0"/>
              <a:t>Diamond Light Source, </a:t>
            </a:r>
            <a:r>
              <a:rPr lang="en-US" sz="2700" b="1" dirty="0" err="1" smtClean="0"/>
              <a:t>Oxfordshire</a:t>
            </a:r>
            <a:r>
              <a:rPr lang="en-US" sz="2700" b="1" dirty="0" smtClean="0"/>
              <a:t>, UK</a:t>
            </a:r>
            <a:r>
              <a:rPr lang="en-US" sz="2700" dirty="0" smtClean="0">
                <a:latin typeface="Abadi MT Condensed Extra Bold"/>
                <a:ea typeface="ＭＳ Ｐゴシック" charset="0"/>
                <a:cs typeface="Abadi MT Condensed Extra Bold"/>
              </a:rPr>
              <a:t/>
            </a:r>
            <a:br>
              <a:rPr lang="en-US" sz="2700" dirty="0" smtClean="0">
                <a:latin typeface="Abadi MT Condensed Extra Bold"/>
                <a:ea typeface="ＭＳ Ｐゴシック" charset="0"/>
                <a:cs typeface="Abadi MT Condensed Extra Bold"/>
              </a:rPr>
            </a:br>
            <a:r>
              <a:rPr lang="en-US" sz="2700" dirty="0">
                <a:latin typeface="Abadi MT Condensed Extra Bold"/>
                <a:ea typeface="ＭＳ Ｐゴシック" charset="0"/>
                <a:cs typeface="Abadi MT Condensed Extra Bold"/>
              </a:rPr>
              <a:t/>
            </a:r>
            <a:br>
              <a:rPr lang="en-US" sz="2700" dirty="0">
                <a:latin typeface="Abadi MT Condensed Extra Bold"/>
                <a:ea typeface="ＭＳ Ｐゴシック" charset="0"/>
                <a:cs typeface="Abadi MT Condensed Extra Bold"/>
              </a:rPr>
            </a:br>
            <a:r>
              <a:rPr lang="en-US" sz="3100" dirty="0" smtClean="0">
                <a:latin typeface="Abadi MT Condensed Extra Bold"/>
                <a:ea typeface="ＭＳ Ｐゴシック" charset="0"/>
                <a:cs typeface="Abadi MT Condensed Extra Bold"/>
              </a:rPr>
              <a:t>Oleg </a:t>
            </a:r>
            <a:r>
              <a:rPr lang="en-US" sz="3100" dirty="0" err="1" smtClean="0">
                <a:latin typeface="Abadi MT Condensed Extra Bold"/>
                <a:ea typeface="ＭＳ Ｐゴシック" charset="0"/>
                <a:cs typeface="Abadi MT Condensed Extra Bold"/>
              </a:rPr>
              <a:t>Kovalevskiy</a:t>
            </a:r>
            <a:r>
              <a:rPr lang="en-US" sz="3100" dirty="0">
                <a:latin typeface="Abadi MT Condensed Extra Bold"/>
                <a:ea typeface="ＭＳ Ｐゴシック" charset="0"/>
                <a:cs typeface="Abadi MT Condensed Extra Bold"/>
              </a:rPr>
              <a:t>	</a:t>
            </a:r>
            <a:r>
              <a:rPr lang="en-US" sz="3100" dirty="0" smtClean="0">
                <a:latin typeface="Abadi MT Condensed Extra Bold"/>
                <a:ea typeface="ＭＳ Ｐゴシック" charset="0"/>
                <a:cs typeface="Abadi MT Condensed Extra Bold"/>
              </a:rPr>
              <a:t>			   Rob Nicholls</a:t>
            </a:r>
            <a:r>
              <a:rPr lang="en-US" sz="2700" dirty="0" smtClean="0">
                <a:latin typeface="Abadi MT Condensed Extra Bold"/>
                <a:ea typeface="ＭＳ Ｐゴシック" charset="0"/>
                <a:cs typeface="Abadi MT Condensed Extra Bold"/>
              </a:rPr>
              <a:t/>
            </a:r>
            <a:br>
              <a:rPr lang="en-US" sz="2700" dirty="0" smtClean="0">
                <a:latin typeface="Abadi MT Condensed Extra Bold"/>
                <a:ea typeface="ＭＳ Ｐゴシック" charset="0"/>
                <a:cs typeface="Abadi MT Condensed Extra Bold"/>
              </a:rPr>
            </a:br>
            <a:r>
              <a:rPr lang="en-US" sz="2700" dirty="0" err="1" smtClean="0">
                <a:latin typeface="Abadi MT Condensed Extra Bold"/>
                <a:ea typeface="ＭＳ Ｐゴシック" charset="0"/>
                <a:cs typeface="Abadi MT Condensed Extra Bold"/>
              </a:rPr>
              <a:t>okovalev</a:t>
            </a:r>
            <a:r>
              <a:rPr lang="en-US" sz="2700" dirty="0" err="1">
                <a:latin typeface="Abadi MT Condensed Extra Bold"/>
                <a:ea typeface="ＭＳ Ｐゴシック" charset="0"/>
                <a:cs typeface="Abadi MT Condensed Extra Bold"/>
              </a:rPr>
              <a:t>@mrc-</a:t>
            </a:r>
            <a:r>
              <a:rPr lang="en-US" sz="2700" dirty="0" err="1" smtClean="0">
                <a:latin typeface="Abadi MT Condensed Extra Bold"/>
                <a:ea typeface="ＭＳ Ｐゴシック" charset="0"/>
                <a:cs typeface="Abadi MT Condensed Extra Bold"/>
              </a:rPr>
              <a:t>lmb.cam.ac.uk</a:t>
            </a:r>
            <a:r>
              <a:rPr lang="en-US" sz="2700" dirty="0" smtClean="0">
                <a:latin typeface="Abadi MT Condensed Extra Bold"/>
                <a:ea typeface="ＭＳ Ｐゴシック" charset="0"/>
                <a:cs typeface="Abadi MT Condensed Extra Bold"/>
              </a:rPr>
              <a:t>		</a:t>
            </a:r>
            <a:r>
              <a:rPr lang="en-US" sz="2700" dirty="0" err="1" smtClean="0">
                <a:latin typeface="Abadi MT Condensed Extra Bold"/>
                <a:ea typeface="ＭＳ Ｐゴシック" charset="0"/>
                <a:cs typeface="Abadi MT Condensed Extra Bold"/>
              </a:rPr>
              <a:t>nicholls@mrc-lmb.cam.ac.uk</a:t>
            </a:r>
            <a:endParaRPr lang="en-US" sz="2700" dirty="0">
              <a:latin typeface="Abadi MT Condensed Extra Bold"/>
              <a:cs typeface="Abadi MT Condensed Extra Bold"/>
            </a:endParaRPr>
          </a:p>
        </p:txBody>
      </p:sp>
      <p:pic>
        <p:nvPicPr>
          <p:cNvPr id="5" name="Picture 1" descr="WG10-Pantone-LM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13" y="5649886"/>
            <a:ext cx="2927927" cy="86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ccp4-big-logo2-transparen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139" y="5641952"/>
            <a:ext cx="2275151" cy="87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766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>
            <a:noAutofit/>
          </a:bodyPr>
          <a:lstStyle/>
          <a:p>
            <a:pPr eaLnBrk="1" hangingPunct="1"/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Low Resolution Refinement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457200" y="1619472"/>
            <a:ext cx="8229600" cy="4994899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GB" sz="2000" dirty="0">
                <a:latin typeface="Lucida Grande"/>
                <a:cs typeface="Lucida Grande"/>
              </a:rPr>
              <a:t>~</a:t>
            </a:r>
            <a:r>
              <a:rPr lang="en-GB" sz="2000" dirty="0" smtClean="0">
                <a:latin typeface="Lucida Grande"/>
                <a:cs typeface="Lucida Grande"/>
              </a:rPr>
              <a:t>3Å or lower   </a:t>
            </a:r>
            <a:r>
              <a:rPr lang="en-GB" sz="1600" dirty="0" smtClean="0">
                <a:latin typeface="Lucida Grande"/>
                <a:cs typeface="Lucida Grande"/>
              </a:rPr>
              <a:t>(tools are sometimes useful at slightly higher resolutions)</a:t>
            </a:r>
          </a:p>
          <a:p>
            <a:pPr>
              <a:spcBef>
                <a:spcPts val="1200"/>
              </a:spcBef>
            </a:pPr>
            <a:r>
              <a:rPr lang="en-GB" sz="2000" dirty="0" smtClean="0">
                <a:latin typeface="Lucida Grande"/>
                <a:cs typeface="Lucida Grande"/>
              </a:rPr>
              <a:t>Reflection intensities often noisy</a:t>
            </a:r>
            <a:endParaRPr lang="en-GB" sz="2000" dirty="0">
              <a:latin typeface="Lucida Grande"/>
              <a:cs typeface="Lucida Grande"/>
            </a:endParaRPr>
          </a:p>
          <a:p>
            <a:pPr>
              <a:spcBef>
                <a:spcPts val="1200"/>
              </a:spcBef>
            </a:pPr>
            <a:r>
              <a:rPr lang="en-GB" sz="2000" dirty="0" smtClean="0">
                <a:latin typeface="Lucida Grande"/>
                <a:cs typeface="Lucida Grande"/>
              </a:rPr>
              <a:t>Limited data</a:t>
            </a:r>
            <a:r>
              <a:rPr lang="en-GB" sz="2000" dirty="0">
                <a:latin typeface="Lucida Grande"/>
                <a:cs typeface="Lucida Grande"/>
              </a:rPr>
              <a:t> </a:t>
            </a:r>
            <a:r>
              <a:rPr lang="en-GB" sz="2000" dirty="0" smtClean="0">
                <a:latin typeface="Lucida Grande"/>
                <a:cs typeface="Lucida Grande"/>
              </a:rPr>
              <a:t>- poor </a:t>
            </a:r>
            <a:r>
              <a:rPr lang="en-GB" sz="2000" dirty="0" err="1" smtClean="0">
                <a:latin typeface="Lucida Grande"/>
                <a:cs typeface="Lucida Grande"/>
              </a:rPr>
              <a:t>observation:parameter</a:t>
            </a:r>
            <a:r>
              <a:rPr lang="en-GB" sz="2000" dirty="0" smtClean="0">
                <a:latin typeface="Lucida Grande"/>
                <a:cs typeface="Lucida Grande"/>
              </a:rPr>
              <a:t> ratio</a:t>
            </a:r>
          </a:p>
          <a:p>
            <a:pPr marL="0" indent="0">
              <a:spcBef>
                <a:spcPts val="1200"/>
              </a:spcBef>
              <a:buNone/>
            </a:pPr>
            <a:endParaRPr lang="en-GB" sz="200" dirty="0" smtClean="0">
              <a:latin typeface="Lucida Grande"/>
              <a:cs typeface="Lucida Grande"/>
            </a:endParaRPr>
          </a:p>
          <a:p>
            <a:pPr marL="0" indent="0">
              <a:spcBef>
                <a:spcPts val="1200"/>
              </a:spcBef>
              <a:buNone/>
            </a:pPr>
            <a:endParaRPr lang="en-GB" sz="200" dirty="0" smtClean="0">
              <a:latin typeface="Lucida Grande"/>
              <a:cs typeface="Lucida Grande"/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en-GB" sz="2000" b="1" i="1" dirty="0" smtClean="0">
                <a:latin typeface="Lucida Grande"/>
                <a:cs typeface="Lucida Grande"/>
              </a:rPr>
              <a:t>At low resolution, refinement often becomes unstable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en-GB" sz="2000" b="1" i="1" dirty="0" smtClean="0">
                <a:latin typeface="Lucida Grande"/>
                <a:cs typeface="Lucida Grande"/>
              </a:rPr>
              <a:t>Overfitting – R-factors diverge</a:t>
            </a:r>
          </a:p>
          <a:p>
            <a:pPr marL="0" indent="0" algn="ctr">
              <a:spcBef>
                <a:spcPts val="1200"/>
              </a:spcBef>
              <a:buNone/>
            </a:pPr>
            <a:endParaRPr lang="en-GB" sz="200" b="1" i="1" dirty="0" smtClean="0">
              <a:latin typeface="Lucida Grande"/>
              <a:cs typeface="Lucida Grande"/>
            </a:endParaRPr>
          </a:p>
          <a:p>
            <a:pPr marL="0" indent="0" algn="ctr">
              <a:spcBef>
                <a:spcPts val="1200"/>
              </a:spcBef>
              <a:buNone/>
            </a:pPr>
            <a:endParaRPr lang="en-GB" sz="200" b="1" i="1" dirty="0" smtClean="0">
              <a:latin typeface="Lucida Grande"/>
              <a:cs typeface="Lucida Grande"/>
            </a:endParaRPr>
          </a:p>
          <a:p>
            <a:pPr marL="0" indent="0" algn="ctr">
              <a:spcBef>
                <a:spcPts val="1200"/>
              </a:spcBef>
              <a:buNone/>
            </a:pPr>
            <a:endParaRPr lang="en-GB" sz="200" b="1" i="1" dirty="0" smtClean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4114679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>
            <a:noAutofit/>
          </a:bodyPr>
          <a:lstStyle/>
          <a:p>
            <a:pPr eaLnBrk="1" hangingPunct="1"/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Low Resolution Refinement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457200" y="1619472"/>
            <a:ext cx="8229600" cy="4994899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GB" sz="2000" dirty="0">
                <a:latin typeface="Lucida Grande"/>
                <a:cs typeface="Lucida Grande"/>
              </a:rPr>
              <a:t>~</a:t>
            </a:r>
            <a:r>
              <a:rPr lang="en-GB" sz="2000" dirty="0" smtClean="0">
                <a:latin typeface="Lucida Grande"/>
                <a:cs typeface="Lucida Grande"/>
              </a:rPr>
              <a:t>3Å or lower   </a:t>
            </a:r>
            <a:r>
              <a:rPr lang="en-GB" sz="1600" dirty="0" smtClean="0">
                <a:latin typeface="Lucida Grande"/>
                <a:cs typeface="Lucida Grande"/>
              </a:rPr>
              <a:t>(tools are sometimes useful at slightly higher resolutions)</a:t>
            </a:r>
          </a:p>
          <a:p>
            <a:pPr>
              <a:spcBef>
                <a:spcPts val="1200"/>
              </a:spcBef>
            </a:pPr>
            <a:r>
              <a:rPr lang="en-GB" sz="2000" dirty="0" smtClean="0">
                <a:latin typeface="Lucida Grande"/>
                <a:cs typeface="Lucida Grande"/>
              </a:rPr>
              <a:t>Reflection intensities often noisy</a:t>
            </a:r>
            <a:endParaRPr lang="en-GB" sz="2000" dirty="0">
              <a:latin typeface="Lucida Grande"/>
              <a:cs typeface="Lucida Grande"/>
            </a:endParaRPr>
          </a:p>
          <a:p>
            <a:pPr>
              <a:spcBef>
                <a:spcPts val="1200"/>
              </a:spcBef>
            </a:pPr>
            <a:r>
              <a:rPr lang="en-GB" sz="2000" dirty="0" smtClean="0">
                <a:latin typeface="Lucida Grande"/>
                <a:cs typeface="Lucida Grande"/>
              </a:rPr>
              <a:t>Limited data</a:t>
            </a:r>
            <a:r>
              <a:rPr lang="en-GB" sz="2000" dirty="0">
                <a:latin typeface="Lucida Grande"/>
                <a:cs typeface="Lucida Grande"/>
              </a:rPr>
              <a:t> </a:t>
            </a:r>
            <a:r>
              <a:rPr lang="en-GB" sz="2000" dirty="0" smtClean="0">
                <a:latin typeface="Lucida Grande"/>
                <a:cs typeface="Lucida Grande"/>
              </a:rPr>
              <a:t>- poor </a:t>
            </a:r>
            <a:r>
              <a:rPr lang="en-GB" sz="2000" dirty="0" err="1" smtClean="0">
                <a:latin typeface="Lucida Grande"/>
                <a:cs typeface="Lucida Grande"/>
              </a:rPr>
              <a:t>observation:parameter</a:t>
            </a:r>
            <a:r>
              <a:rPr lang="en-GB" sz="2000" dirty="0" smtClean="0">
                <a:latin typeface="Lucida Grande"/>
                <a:cs typeface="Lucida Grande"/>
              </a:rPr>
              <a:t> ratio</a:t>
            </a:r>
          </a:p>
          <a:p>
            <a:pPr marL="0" indent="0">
              <a:spcBef>
                <a:spcPts val="1200"/>
              </a:spcBef>
              <a:buNone/>
            </a:pPr>
            <a:endParaRPr lang="en-GB" sz="200" dirty="0" smtClean="0">
              <a:latin typeface="Lucida Grande"/>
              <a:cs typeface="Lucida Grande"/>
            </a:endParaRPr>
          </a:p>
          <a:p>
            <a:pPr marL="0" indent="0">
              <a:spcBef>
                <a:spcPts val="1200"/>
              </a:spcBef>
              <a:buNone/>
            </a:pPr>
            <a:endParaRPr lang="en-GB" sz="200" dirty="0" smtClean="0">
              <a:latin typeface="Lucida Grande"/>
              <a:cs typeface="Lucida Grande"/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en-GB" sz="2000" b="1" i="1" dirty="0" smtClean="0">
                <a:latin typeface="Lucida Grande"/>
                <a:cs typeface="Lucida Grande"/>
              </a:rPr>
              <a:t>At low resolution, refinement often becomes unstable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en-GB" sz="2000" b="1" i="1" dirty="0" smtClean="0">
                <a:latin typeface="Lucida Grande"/>
                <a:cs typeface="Lucida Grande"/>
              </a:rPr>
              <a:t>Overfitting </a:t>
            </a:r>
            <a:r>
              <a:rPr lang="en-GB" sz="2000" b="1" i="1" dirty="0">
                <a:latin typeface="Lucida Grande"/>
                <a:cs typeface="Lucida Grande"/>
              </a:rPr>
              <a:t>– R-factors </a:t>
            </a:r>
            <a:r>
              <a:rPr lang="en-GB" sz="2000" b="1" i="1" dirty="0" smtClean="0">
                <a:latin typeface="Lucida Grande"/>
                <a:cs typeface="Lucida Grande"/>
              </a:rPr>
              <a:t>diverge</a:t>
            </a:r>
          </a:p>
          <a:p>
            <a:pPr marL="0" indent="0" algn="ctr">
              <a:spcBef>
                <a:spcPts val="1200"/>
              </a:spcBef>
              <a:buNone/>
            </a:pPr>
            <a:endParaRPr lang="en-GB" sz="200" b="1" i="1" dirty="0" smtClean="0">
              <a:latin typeface="Lucida Grande"/>
              <a:cs typeface="Lucida Grande"/>
            </a:endParaRPr>
          </a:p>
          <a:p>
            <a:pPr marL="0" indent="0" algn="ctr">
              <a:spcBef>
                <a:spcPts val="1200"/>
              </a:spcBef>
              <a:buNone/>
            </a:pPr>
            <a:endParaRPr lang="en-GB" sz="200" b="1" i="1" dirty="0" smtClean="0">
              <a:latin typeface="Lucida Grande"/>
              <a:cs typeface="Lucida Grande"/>
            </a:endParaRPr>
          </a:p>
          <a:p>
            <a:pPr marL="0" indent="0" algn="ctr">
              <a:spcBef>
                <a:spcPts val="1200"/>
              </a:spcBef>
              <a:buNone/>
            </a:pPr>
            <a:endParaRPr lang="en-GB" sz="200" b="1" i="1" dirty="0" smtClean="0">
              <a:latin typeface="Lucida Grande"/>
              <a:cs typeface="Lucida Grande"/>
            </a:endParaRPr>
          </a:p>
          <a:p>
            <a:pPr marL="0" indent="0" algn="ctr">
              <a:spcBef>
                <a:spcPts val="1200"/>
              </a:spcBef>
              <a:buNone/>
            </a:pPr>
            <a:endParaRPr lang="en-GB" sz="200" b="1" i="1" dirty="0">
              <a:latin typeface="Lucida Grande"/>
              <a:cs typeface="Lucida Grande"/>
            </a:endParaRPr>
          </a:p>
          <a:p>
            <a:pPr marL="0" indent="0" algn="ctr">
              <a:spcBef>
                <a:spcPts val="1200"/>
              </a:spcBef>
              <a:buNone/>
            </a:pPr>
            <a:endParaRPr lang="en-GB" sz="200" b="1" i="1" dirty="0" smtClean="0">
              <a:latin typeface="Lucida Grande"/>
              <a:cs typeface="Lucida Grande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GB" sz="2000" dirty="0" smtClean="0">
                <a:latin typeface="Lucida Grande"/>
                <a:cs typeface="Lucida Grande"/>
              </a:rPr>
              <a:t>To improve models, we need to:</a:t>
            </a:r>
          </a:p>
          <a:p>
            <a:pPr lvl="1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GB" sz="1800" b="1" dirty="0">
                <a:latin typeface="Lucida Grande"/>
                <a:cs typeface="Lucida Grande"/>
              </a:rPr>
              <a:t>Ease</a:t>
            </a:r>
            <a:r>
              <a:rPr lang="en-GB" sz="1800" dirty="0">
                <a:latin typeface="Lucida Grande"/>
                <a:cs typeface="Lucida Grande"/>
              </a:rPr>
              <a:t> manual </a:t>
            </a:r>
            <a:r>
              <a:rPr lang="en-GB" sz="1800" b="1" dirty="0">
                <a:latin typeface="Lucida Grande"/>
                <a:cs typeface="Lucida Grande"/>
              </a:rPr>
              <a:t>model building</a:t>
            </a:r>
          </a:p>
          <a:p>
            <a:pPr lvl="1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GB" sz="1800" dirty="0" smtClean="0">
                <a:latin typeface="Lucida Grande"/>
                <a:cs typeface="Lucida Grande"/>
              </a:rPr>
              <a:t>Use of </a:t>
            </a:r>
            <a:r>
              <a:rPr lang="en-GB" sz="1800" b="1" dirty="0" smtClean="0">
                <a:latin typeface="Lucida Grande"/>
                <a:cs typeface="Lucida Grande"/>
              </a:rPr>
              <a:t>prior knowledge </a:t>
            </a:r>
            <a:r>
              <a:rPr lang="en-GB" sz="1800" dirty="0" smtClean="0">
                <a:latin typeface="Lucida Grande"/>
                <a:cs typeface="Lucida Grande"/>
              </a:rPr>
              <a:t>to</a:t>
            </a:r>
            <a:r>
              <a:rPr lang="en-GB" sz="1800" b="1" dirty="0" smtClean="0">
                <a:latin typeface="Lucida Grande"/>
                <a:cs typeface="Lucida Grande"/>
              </a:rPr>
              <a:t> stabilize refinement – </a:t>
            </a:r>
            <a:r>
              <a:rPr lang="en-GB" sz="1800" b="1" i="1" dirty="0">
                <a:latin typeface="Lucida Grande"/>
                <a:cs typeface="Lucida Grande"/>
              </a:rPr>
              <a:t>R</a:t>
            </a:r>
            <a:r>
              <a:rPr lang="en-GB" sz="1800" b="1" i="1" dirty="0" smtClean="0">
                <a:latin typeface="Lucida Grande"/>
                <a:cs typeface="Lucida Grande"/>
              </a:rPr>
              <a:t>egularisers</a:t>
            </a:r>
          </a:p>
          <a:p>
            <a:pPr algn="ctr">
              <a:spcBef>
                <a:spcPts val="0"/>
              </a:spcBef>
              <a:buFontTx/>
              <a:buChar char="-"/>
            </a:pPr>
            <a:endParaRPr lang="en-GB" sz="2000" b="1" i="1" dirty="0" smtClean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3739112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GB" dirty="0" smtClean="0">
                <a:latin typeface="Abadi MT Condensed Extra Bold"/>
                <a:cs typeface="Abadi MT Condensed Extra Bold"/>
              </a:rPr>
              <a:t>Regularisation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632" y="2069610"/>
            <a:ext cx="4396737" cy="345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76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GB" dirty="0" smtClean="0">
                <a:latin typeface="Abadi MT Condensed Extra Bold"/>
                <a:cs typeface="Abadi MT Condensed Extra Bold"/>
              </a:rPr>
              <a:t>Regularisation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252" y="1393124"/>
            <a:ext cx="6821712" cy="482953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349996" y="3367278"/>
            <a:ext cx="180000" cy="180000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6307664" y="3187362"/>
            <a:ext cx="264586" cy="50800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 rot="5172270">
            <a:off x="5706007" y="2846322"/>
            <a:ext cx="864205" cy="664769"/>
          </a:xfrm>
          <a:prstGeom prst="arc">
            <a:avLst>
              <a:gd name="adj1" fmla="val 15856613"/>
              <a:gd name="adj2" fmla="val 0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5693308" y="3467861"/>
            <a:ext cx="752146" cy="1183779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5916087" y="3450933"/>
            <a:ext cx="523022" cy="629213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5566832" y="3450933"/>
            <a:ext cx="872277" cy="544541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9550965"/>
              </p:ext>
            </p:extLst>
          </p:nvPr>
        </p:nvGraphicFramePr>
        <p:xfrm>
          <a:off x="3911600" y="1390650"/>
          <a:ext cx="1320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95" name="Equation" r:id="rId5" imgW="698500" imgH="228600" progId="Equation.3">
                  <p:embed/>
                </p:oleObj>
              </mc:Choice>
              <mc:Fallback>
                <p:oleObj name="Equation" r:id="rId5" imgW="6985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11600" y="1390650"/>
                        <a:ext cx="132080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685800" y="1169373"/>
            <a:ext cx="1293283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Example:</a:t>
            </a:r>
          </a:p>
        </p:txBody>
      </p:sp>
    </p:spTree>
    <p:extLst>
      <p:ext uri="{BB962C8B-B14F-4D97-AF65-F5344CB8AC3E}">
        <p14:creationId xmlns:p14="http://schemas.microsoft.com/office/powerpoint/2010/main" val="463604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572" y="1393124"/>
            <a:ext cx="6892558" cy="48796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GB" dirty="0" smtClean="0">
                <a:latin typeface="Abadi MT Condensed Extra Bold"/>
                <a:cs typeface="Abadi MT Condensed Extra Bold"/>
              </a:rPr>
              <a:t>Regularisation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854818"/>
              </p:ext>
            </p:extLst>
          </p:nvPr>
        </p:nvGraphicFramePr>
        <p:xfrm>
          <a:off x="3094306" y="1389946"/>
          <a:ext cx="295538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02" name="Equation" r:id="rId5" imgW="1562100" imgH="228600" progId="Equation.3">
                  <p:embed/>
                </p:oleObj>
              </mc:Choice>
              <mc:Fallback>
                <p:oleObj name="Equation" r:id="rId5" imgW="15621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94306" y="1389946"/>
                        <a:ext cx="2955389" cy="43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5800" y="1169373"/>
            <a:ext cx="1293283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Example:</a:t>
            </a:r>
          </a:p>
        </p:txBody>
      </p:sp>
      <p:sp>
        <p:nvSpPr>
          <p:cNvPr id="15" name="Oval 14"/>
          <p:cNvSpPr/>
          <p:nvPr/>
        </p:nvSpPr>
        <p:spPr>
          <a:xfrm>
            <a:off x="6434660" y="3430419"/>
            <a:ext cx="180000" cy="180000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777972" y="3531002"/>
            <a:ext cx="752146" cy="1183779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6000751" y="3514074"/>
            <a:ext cx="523022" cy="70867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6049695" y="3514074"/>
            <a:ext cx="474079" cy="962327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18709" y="6074038"/>
            <a:ext cx="4013123" cy="397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Regularise using prior information:</a:t>
            </a: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3494492"/>
              </p:ext>
            </p:extLst>
          </p:nvPr>
        </p:nvGraphicFramePr>
        <p:xfrm>
          <a:off x="4709584" y="6121493"/>
          <a:ext cx="1217554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03" name="Equation" r:id="rId7" imgW="622300" imgH="203200" progId="Equation.3">
                  <p:embed/>
                </p:oleObj>
              </mc:Choice>
              <mc:Fallback>
                <p:oleObj name="Equation" r:id="rId7" imgW="622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709584" y="6121493"/>
                        <a:ext cx="1217554" cy="39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2497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GB" dirty="0" smtClean="0">
                <a:latin typeface="Abadi MT Condensed Extra Bold"/>
                <a:cs typeface="Abadi MT Condensed Extra Bold"/>
              </a:rPr>
              <a:t>Regularisation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1" y="1267668"/>
            <a:ext cx="5687514" cy="3998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Use of available knowledge (prior </a:t>
            </a:r>
            <a:r>
              <a:rPr lang="en-GB" sz="1600" b="1" dirty="0">
                <a:latin typeface="Lucida Grande"/>
                <a:cs typeface="Lucida Grande"/>
              </a:rPr>
              <a:t>i</a:t>
            </a:r>
            <a:r>
              <a:rPr lang="en-GB" sz="1600" b="1" dirty="0" smtClean="0">
                <a:latin typeface="Lucida Grande"/>
                <a:cs typeface="Lucida Grande"/>
              </a:rPr>
              <a:t>nformation):</a:t>
            </a:r>
          </a:p>
          <a:p>
            <a:pPr>
              <a:lnSpc>
                <a:spcPct val="150000"/>
              </a:lnSpc>
            </a:pPr>
            <a:endParaRPr lang="en-GB" sz="1400" dirty="0" smtClean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400" i="1" dirty="0" smtClean="0">
                <a:latin typeface="Lucida Grande"/>
                <a:cs typeface="Lucida Grande"/>
              </a:rPr>
              <a:t>High-low resolution: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400" dirty="0" smtClean="0">
                <a:latin typeface="Lucida Grande"/>
                <a:cs typeface="Lucida Grande"/>
              </a:rPr>
              <a:t>Geometry restraints (chemical information)</a:t>
            </a:r>
          </a:p>
          <a:p>
            <a:pPr>
              <a:lnSpc>
                <a:spcPct val="150000"/>
              </a:lnSpc>
            </a:pPr>
            <a:endParaRPr lang="en-GB" sz="1400" dirty="0" smtClean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400" i="1" dirty="0" smtClean="0">
                <a:latin typeface="Lucida Grande"/>
                <a:cs typeface="Lucida Grande"/>
              </a:rPr>
              <a:t>Medium-low resolution:</a:t>
            </a:r>
            <a:endParaRPr lang="en-GB" sz="1400" i="1" dirty="0">
              <a:latin typeface="Lucida Grande"/>
              <a:cs typeface="Lucida Grande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400" dirty="0" smtClean="0">
                <a:latin typeface="Lucida Grande"/>
                <a:cs typeface="Lucida Grande"/>
              </a:rPr>
              <a:t>Local NCS restraints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400" dirty="0">
                <a:latin typeface="Lucida Grande"/>
                <a:cs typeface="Lucida Grande"/>
              </a:rPr>
              <a:t>B-value </a:t>
            </a:r>
            <a:r>
              <a:rPr lang="en-GB" sz="1400" dirty="0" smtClean="0">
                <a:latin typeface="Lucida Grande"/>
                <a:cs typeface="Lucida Grande"/>
              </a:rPr>
              <a:t>restraints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400" dirty="0">
                <a:latin typeface="Lucida Grande"/>
                <a:cs typeface="Lucida Grande"/>
              </a:rPr>
              <a:t>Jelly body </a:t>
            </a:r>
            <a:r>
              <a:rPr lang="en-GB" sz="1400" dirty="0" smtClean="0">
                <a:latin typeface="Lucida Grande"/>
                <a:cs typeface="Lucida Grande"/>
              </a:rPr>
              <a:t>restraints</a:t>
            </a:r>
          </a:p>
          <a:p>
            <a:pPr>
              <a:lnSpc>
                <a:spcPct val="150000"/>
              </a:lnSpc>
            </a:pPr>
            <a:endParaRPr lang="en-GB" sz="1400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400" i="1" dirty="0" smtClean="0">
                <a:latin typeface="Lucida Grande"/>
                <a:cs typeface="Lucida Grande"/>
              </a:rPr>
              <a:t>Low resolution (and medium-low resolution model building):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400" dirty="0" smtClean="0">
                <a:latin typeface="Lucida Grande"/>
                <a:cs typeface="Lucida Grande"/>
              </a:rPr>
              <a:t>External restraints</a:t>
            </a:r>
          </a:p>
        </p:txBody>
      </p:sp>
    </p:spTree>
    <p:extLst>
      <p:ext uri="{BB962C8B-B14F-4D97-AF65-F5344CB8AC3E}">
        <p14:creationId xmlns:p14="http://schemas.microsoft.com/office/powerpoint/2010/main" val="979642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GB" dirty="0" smtClean="0">
                <a:latin typeface="Abadi MT Condensed Extra Bold"/>
                <a:cs typeface="Abadi MT Condensed Extra Bold"/>
              </a:rPr>
              <a:t>Regularisation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1" y="1267668"/>
            <a:ext cx="5687514" cy="3998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Use of available knowledge (prior </a:t>
            </a:r>
            <a:r>
              <a:rPr lang="en-GB" sz="1600" b="1" dirty="0">
                <a:latin typeface="Lucida Grande"/>
                <a:cs typeface="Lucida Grande"/>
              </a:rPr>
              <a:t>i</a:t>
            </a:r>
            <a:r>
              <a:rPr lang="en-GB" sz="1600" b="1" dirty="0" smtClean="0">
                <a:latin typeface="Lucida Grande"/>
                <a:cs typeface="Lucida Grande"/>
              </a:rPr>
              <a:t>nformation):</a:t>
            </a:r>
          </a:p>
          <a:p>
            <a:pPr>
              <a:lnSpc>
                <a:spcPct val="150000"/>
              </a:lnSpc>
            </a:pPr>
            <a:endParaRPr lang="en-GB" sz="1400" dirty="0" smtClean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400" i="1" dirty="0" smtClean="0">
                <a:latin typeface="Lucida Grande"/>
                <a:cs typeface="Lucida Grande"/>
              </a:rPr>
              <a:t>High-low resolution: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400" b="1" dirty="0" smtClean="0">
                <a:latin typeface="Lucida Grande"/>
                <a:cs typeface="Lucida Grande"/>
              </a:rPr>
              <a:t>Geometry restraints (chemical information)</a:t>
            </a:r>
          </a:p>
          <a:p>
            <a:pPr>
              <a:lnSpc>
                <a:spcPct val="150000"/>
              </a:lnSpc>
            </a:pPr>
            <a:endParaRPr lang="en-GB" sz="1400" dirty="0" smtClean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400" i="1" dirty="0" smtClean="0">
                <a:latin typeface="Lucida Grande"/>
                <a:cs typeface="Lucida Grande"/>
              </a:rPr>
              <a:t>Medium-low resolution:</a:t>
            </a:r>
            <a:endParaRPr lang="en-GB" sz="1400" i="1" dirty="0">
              <a:latin typeface="Lucida Grande"/>
              <a:cs typeface="Lucida Grande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400" b="1" dirty="0" smtClean="0">
                <a:latin typeface="Lucida Grande"/>
                <a:cs typeface="Lucida Grande"/>
              </a:rPr>
              <a:t>Local NCS restraints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400" b="1" dirty="0">
                <a:latin typeface="Lucida Grande"/>
                <a:cs typeface="Lucida Grande"/>
              </a:rPr>
              <a:t>B-value </a:t>
            </a:r>
            <a:r>
              <a:rPr lang="en-GB" sz="1400" b="1" dirty="0" smtClean="0">
                <a:latin typeface="Lucida Grande"/>
                <a:cs typeface="Lucida Grande"/>
              </a:rPr>
              <a:t>restraints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400" dirty="0">
                <a:solidFill>
                  <a:schemeClr val="bg1">
                    <a:lumMod val="65000"/>
                  </a:schemeClr>
                </a:solidFill>
                <a:latin typeface="Lucida Grande"/>
                <a:cs typeface="Lucida Grande"/>
              </a:rPr>
              <a:t>Jelly body </a:t>
            </a:r>
            <a:r>
              <a:rPr lang="en-GB" sz="1400" dirty="0" smtClean="0">
                <a:solidFill>
                  <a:schemeClr val="bg1">
                    <a:lumMod val="65000"/>
                  </a:schemeClr>
                </a:solidFill>
                <a:latin typeface="Lucida Grande"/>
                <a:cs typeface="Lucida Grande"/>
              </a:rPr>
              <a:t>restraints</a:t>
            </a:r>
          </a:p>
          <a:p>
            <a:pPr>
              <a:lnSpc>
                <a:spcPct val="150000"/>
              </a:lnSpc>
            </a:pPr>
            <a:endParaRPr lang="en-GB" sz="1400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400" i="1" dirty="0" smtClean="0">
                <a:latin typeface="Lucida Grande"/>
                <a:cs typeface="Lucida Grande"/>
              </a:rPr>
              <a:t>Low resolution (and medium-low resolution model building):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400" b="1" dirty="0" smtClean="0">
                <a:latin typeface="Lucida Grande"/>
                <a:cs typeface="Lucida Grande"/>
              </a:rPr>
              <a:t>External restraints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41035" y="5608512"/>
            <a:ext cx="5453191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b="1" dirty="0" smtClean="0">
                <a:latin typeface="Lucida Grande"/>
                <a:cs typeface="Lucida Grande"/>
              </a:rPr>
              <a:t>Regularisers with a target value</a:t>
            </a:r>
          </a:p>
        </p:txBody>
      </p:sp>
    </p:spTree>
    <p:extLst>
      <p:ext uri="{BB962C8B-B14F-4D97-AF65-F5344CB8AC3E}">
        <p14:creationId xmlns:p14="http://schemas.microsoft.com/office/powerpoint/2010/main" val="597832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GB" dirty="0" smtClean="0">
                <a:latin typeface="Abadi MT Condensed Extra Bold"/>
                <a:cs typeface="Abadi MT Condensed Extra Bold"/>
              </a:rPr>
              <a:t>Regularisation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1" y="1267668"/>
            <a:ext cx="5687514" cy="3998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Use of available knowledge (prior </a:t>
            </a:r>
            <a:r>
              <a:rPr lang="en-GB" sz="1600" b="1" dirty="0">
                <a:latin typeface="Lucida Grande"/>
                <a:cs typeface="Lucida Grande"/>
              </a:rPr>
              <a:t>i</a:t>
            </a:r>
            <a:r>
              <a:rPr lang="en-GB" sz="1600" b="1" dirty="0" smtClean="0">
                <a:latin typeface="Lucida Grande"/>
                <a:cs typeface="Lucida Grande"/>
              </a:rPr>
              <a:t>nformation):</a:t>
            </a:r>
          </a:p>
          <a:p>
            <a:pPr>
              <a:lnSpc>
                <a:spcPct val="150000"/>
              </a:lnSpc>
            </a:pPr>
            <a:endParaRPr lang="en-GB" sz="1400" dirty="0" smtClean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400" i="1" dirty="0" smtClean="0">
                <a:latin typeface="Lucida Grande"/>
                <a:cs typeface="Lucida Grande"/>
              </a:rPr>
              <a:t>High-low resolution: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400" b="1" dirty="0" smtClean="0">
                <a:solidFill>
                  <a:schemeClr val="bg1">
                    <a:lumMod val="65000"/>
                  </a:schemeClr>
                </a:solidFill>
                <a:latin typeface="Lucida Grande"/>
                <a:cs typeface="Lucida Grande"/>
              </a:rPr>
              <a:t>Geometry restraints (chemical information)</a:t>
            </a:r>
          </a:p>
          <a:p>
            <a:pPr>
              <a:lnSpc>
                <a:spcPct val="150000"/>
              </a:lnSpc>
            </a:pPr>
            <a:endParaRPr lang="en-GB" sz="1400" dirty="0" smtClean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400" i="1" dirty="0" smtClean="0">
                <a:latin typeface="Lucida Grande"/>
                <a:cs typeface="Lucida Grande"/>
              </a:rPr>
              <a:t>Medium-low resolution:</a:t>
            </a:r>
            <a:endParaRPr lang="en-GB" sz="1400" i="1" dirty="0">
              <a:latin typeface="Lucida Grande"/>
              <a:cs typeface="Lucida Grande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400" b="1" dirty="0" smtClean="0">
                <a:solidFill>
                  <a:srgbClr val="A6A6A6"/>
                </a:solidFill>
                <a:latin typeface="Lucida Grande"/>
                <a:cs typeface="Lucida Grande"/>
              </a:rPr>
              <a:t>Local NCS restraints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400" b="1" dirty="0">
                <a:solidFill>
                  <a:srgbClr val="A6A6A6"/>
                </a:solidFill>
                <a:latin typeface="Lucida Grande"/>
                <a:cs typeface="Lucida Grande"/>
              </a:rPr>
              <a:t>B-value </a:t>
            </a:r>
            <a:r>
              <a:rPr lang="en-GB" sz="1400" b="1" dirty="0" smtClean="0">
                <a:solidFill>
                  <a:srgbClr val="A6A6A6"/>
                </a:solidFill>
                <a:latin typeface="Lucida Grande"/>
                <a:cs typeface="Lucida Grande"/>
              </a:rPr>
              <a:t>restraints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400" b="1" dirty="0">
                <a:latin typeface="Lucida Grande"/>
                <a:cs typeface="Lucida Grande"/>
              </a:rPr>
              <a:t>Jelly body </a:t>
            </a:r>
            <a:r>
              <a:rPr lang="en-GB" sz="1400" b="1" dirty="0" smtClean="0">
                <a:latin typeface="Lucida Grande"/>
                <a:cs typeface="Lucida Grande"/>
              </a:rPr>
              <a:t>restraints</a:t>
            </a:r>
          </a:p>
          <a:p>
            <a:pPr>
              <a:lnSpc>
                <a:spcPct val="150000"/>
              </a:lnSpc>
            </a:pPr>
            <a:endParaRPr lang="en-GB" sz="1400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400" i="1" dirty="0" smtClean="0">
                <a:latin typeface="Lucida Grande"/>
                <a:cs typeface="Lucida Grande"/>
              </a:rPr>
              <a:t>Low resolution (and medium-low resolution model building):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400" b="1" dirty="0" smtClean="0">
                <a:solidFill>
                  <a:srgbClr val="A6A6A6"/>
                </a:solidFill>
                <a:latin typeface="Lucida Grande"/>
                <a:cs typeface="Lucida Grande"/>
              </a:rPr>
              <a:t>External restraints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" y="5608512"/>
            <a:ext cx="9144000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b="1" dirty="0" smtClean="0">
                <a:latin typeface="Lucida Grande"/>
                <a:cs typeface="Lucida Grande"/>
              </a:rPr>
              <a:t>Regularisers without an external target value</a:t>
            </a:r>
          </a:p>
        </p:txBody>
      </p:sp>
    </p:spTree>
    <p:extLst>
      <p:ext uri="{BB962C8B-B14F-4D97-AF65-F5344CB8AC3E}">
        <p14:creationId xmlns:p14="http://schemas.microsoft.com/office/powerpoint/2010/main" val="215186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GB" dirty="0" smtClean="0">
                <a:latin typeface="Abadi MT Condensed Extra Bold"/>
                <a:cs typeface="Abadi MT Condensed Extra Bold"/>
              </a:rPr>
              <a:t>Jelly </a:t>
            </a:r>
            <a:r>
              <a:rPr lang="en-GB" dirty="0">
                <a:latin typeface="Abadi MT Condensed Extra Bold"/>
                <a:cs typeface="Abadi MT Condensed Extra Bold"/>
              </a:rPr>
              <a:t>B</a:t>
            </a:r>
            <a:r>
              <a:rPr lang="en-GB" dirty="0" smtClean="0">
                <a:latin typeface="Abadi MT Condensed Extra Bold"/>
                <a:cs typeface="Abadi MT Condensed Extra Bold"/>
              </a:rPr>
              <a:t>ody Restraints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270497"/>
            <a:ext cx="7357030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Regularisers without a target: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6968852"/>
              </p:ext>
            </p:extLst>
          </p:nvPr>
        </p:nvGraphicFramePr>
        <p:xfrm>
          <a:off x="331788" y="1952625"/>
          <a:ext cx="4217987" cy="78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609" name="Equation" r:id="rId4" imgW="2603500" imgH="482600" progId="Equation.3">
                  <p:embed/>
                </p:oleObj>
              </mc:Choice>
              <mc:Fallback>
                <p:oleObj name="Equation" r:id="rId4" imgW="26035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788" y="1952625"/>
                        <a:ext cx="4217987" cy="782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0454" y="4606899"/>
            <a:ext cx="6196931" cy="2013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Does not change likelihood function.</a:t>
            </a:r>
          </a:p>
          <a:p>
            <a:pPr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Does not change derivative.</a:t>
            </a:r>
          </a:p>
          <a:p>
            <a:pPr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Does change 2</a:t>
            </a:r>
            <a:r>
              <a:rPr lang="en-GB" sz="1400" baseline="30000" dirty="0" smtClean="0">
                <a:latin typeface="Lucida Grande"/>
                <a:cs typeface="Lucida Grande"/>
              </a:rPr>
              <a:t>nd</a:t>
            </a:r>
            <a:r>
              <a:rPr lang="en-GB" sz="1400" dirty="0" smtClean="0">
                <a:latin typeface="Lucida Grande"/>
                <a:cs typeface="Lucida Grande"/>
              </a:rPr>
              <a:t> derivative - curvature.</a:t>
            </a:r>
          </a:p>
          <a:p>
            <a:pPr>
              <a:lnSpc>
                <a:spcPct val="150000"/>
              </a:lnSpc>
            </a:pPr>
            <a:endParaRPr lang="en-GB" sz="1400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400" b="1" i="1" dirty="0">
                <a:latin typeface="Lucida Grande"/>
                <a:cs typeface="Lucida Grande"/>
              </a:rPr>
              <a:t>Model should be less prone to fitting into </a:t>
            </a:r>
            <a:r>
              <a:rPr lang="en-GB" sz="1400" b="1" i="1" dirty="0" smtClean="0">
                <a:latin typeface="Lucida Grande"/>
                <a:cs typeface="Lucida Grande"/>
              </a:rPr>
              <a:t>noise</a:t>
            </a:r>
            <a:endParaRPr lang="en-GB" sz="1400" dirty="0" smtClean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Should </a:t>
            </a:r>
            <a:r>
              <a:rPr lang="en-GB" sz="1400" dirty="0">
                <a:latin typeface="Lucida Grande"/>
                <a:cs typeface="Lucida Grande"/>
              </a:rPr>
              <a:t>only work if parameters are near the </a:t>
            </a:r>
            <a:r>
              <a:rPr lang="en-GB" sz="1400" dirty="0" smtClean="0">
                <a:latin typeface="Lucida Grande"/>
                <a:cs typeface="Lucida Grande"/>
              </a:rPr>
              <a:t>minima (model is good)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9146" y="5942298"/>
            <a:ext cx="2575193" cy="856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Typical:  </a:t>
            </a:r>
            <a:r>
              <a:rPr lang="en-GB" i="1" dirty="0" err="1" smtClean="0">
                <a:latin typeface="Times New Roman"/>
                <a:cs typeface="Times New Roman"/>
              </a:rPr>
              <a:t>σ</a:t>
            </a:r>
            <a:r>
              <a:rPr lang="en-GB" sz="1600" dirty="0" smtClean="0">
                <a:latin typeface="Lucida Grande"/>
                <a:cs typeface="Lucida Grande"/>
              </a:rPr>
              <a:t> = 0.01–0.02</a:t>
            </a:r>
          </a:p>
          <a:p>
            <a:pPr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Distance threshold: </a:t>
            </a:r>
            <a:r>
              <a:rPr lang="en-GB" sz="1600" dirty="0" smtClean="0">
                <a:latin typeface="Lucida Grande"/>
                <a:cs typeface="Lucida Grande"/>
              </a:rPr>
              <a:t> 4.2Å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2596" y="2735541"/>
            <a:ext cx="5085000" cy="3600000"/>
          </a:xfrm>
          <a:prstGeom prst="rect">
            <a:avLst/>
          </a:prstGeom>
        </p:spPr>
      </p:pic>
      <p:grpSp>
        <p:nvGrpSpPr>
          <p:cNvPr id="24" name="Group 23"/>
          <p:cNvGrpSpPr>
            <a:grpSpLocks noChangeAspect="1"/>
          </p:cNvGrpSpPr>
          <p:nvPr/>
        </p:nvGrpSpPr>
        <p:grpSpPr>
          <a:xfrm>
            <a:off x="7282846" y="4223779"/>
            <a:ext cx="728048" cy="970838"/>
            <a:chOff x="5566832" y="3367278"/>
            <a:chExt cx="963164" cy="1284362"/>
          </a:xfrm>
        </p:grpSpPr>
        <p:sp>
          <p:nvSpPr>
            <p:cNvPr id="14" name="Oval 13"/>
            <p:cNvSpPr/>
            <p:nvPr/>
          </p:nvSpPr>
          <p:spPr>
            <a:xfrm>
              <a:off x="6349996" y="3367278"/>
              <a:ext cx="180000" cy="180000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H="1">
              <a:off x="5693308" y="3467861"/>
              <a:ext cx="752146" cy="1183779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>
              <a:off x="5916087" y="3450933"/>
              <a:ext cx="523022" cy="629213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H="1">
              <a:off x="5566832" y="3450933"/>
              <a:ext cx="872277" cy="544541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>
            <a:grpSpLocks noChangeAspect="1"/>
          </p:cNvGrpSpPr>
          <p:nvPr/>
        </p:nvGrpSpPr>
        <p:grpSpPr>
          <a:xfrm>
            <a:off x="7374549" y="4223779"/>
            <a:ext cx="633202" cy="972000"/>
            <a:chOff x="5777972" y="3430419"/>
            <a:chExt cx="836688" cy="1284362"/>
          </a:xfrm>
        </p:grpSpPr>
        <p:sp>
          <p:nvSpPr>
            <p:cNvPr id="25" name="Oval 24"/>
            <p:cNvSpPr/>
            <p:nvPr/>
          </p:nvSpPr>
          <p:spPr>
            <a:xfrm>
              <a:off x="6434660" y="3430419"/>
              <a:ext cx="180000" cy="180000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flipH="1">
              <a:off x="5777972" y="3531002"/>
              <a:ext cx="752146" cy="1183779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>
              <a:off x="6000751" y="3514074"/>
              <a:ext cx="523022" cy="708676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flipH="1">
              <a:off x="6049695" y="3514074"/>
              <a:ext cx="474079" cy="962327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6070052"/>
              </p:ext>
            </p:extLst>
          </p:nvPr>
        </p:nvGraphicFramePr>
        <p:xfrm>
          <a:off x="472318" y="2906713"/>
          <a:ext cx="3189287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610" name="Equation" r:id="rId7" imgW="1968500" imgH="431800" progId="Equation.3">
                  <p:embed/>
                </p:oleObj>
              </mc:Choice>
              <mc:Fallback>
                <p:oleObj name="Equation" r:id="rId7" imgW="19685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318" y="2906713"/>
                        <a:ext cx="3189287" cy="700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8549222"/>
              </p:ext>
            </p:extLst>
          </p:nvPr>
        </p:nvGraphicFramePr>
        <p:xfrm>
          <a:off x="472318" y="3789363"/>
          <a:ext cx="127476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611" name="Equation" r:id="rId9" imgW="787400" imgH="444500" progId="Equation.3">
                  <p:embed/>
                </p:oleObj>
              </mc:Choice>
              <mc:Fallback>
                <p:oleObj name="Equation" r:id="rId9" imgW="7874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318" y="3789363"/>
                        <a:ext cx="1274763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1281720" y="2888172"/>
            <a:ext cx="2046045" cy="7183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375791" y="3789363"/>
            <a:ext cx="905433" cy="7183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303780" y="2875960"/>
            <a:ext cx="576651" cy="7183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50589" y="1605819"/>
            <a:ext cx="4115608" cy="1315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i="1" dirty="0" smtClean="0">
                <a:latin typeface="Times New Roman"/>
                <a:cs typeface="Times New Roman"/>
              </a:rPr>
              <a:t>|d</a:t>
            </a:r>
            <a:r>
              <a:rPr lang="en-GB" i="1" baseline="-25000" dirty="0" smtClean="0">
                <a:latin typeface="Times New Roman"/>
                <a:cs typeface="Times New Roman"/>
              </a:rPr>
              <a:t>i</a:t>
            </a:r>
            <a:r>
              <a:rPr lang="en-GB" i="1" dirty="0" smtClean="0">
                <a:latin typeface="Times New Roman"/>
                <a:cs typeface="Times New Roman"/>
              </a:rPr>
              <a:t>|</a:t>
            </a:r>
            <a:r>
              <a:rPr lang="en-GB" sz="1600" dirty="0" smtClean="0">
                <a:latin typeface="Lucida Grande"/>
                <a:cs typeface="Lucida Grande"/>
              </a:rPr>
              <a:t> 		: interatomic distance</a:t>
            </a:r>
          </a:p>
          <a:p>
            <a:pPr>
              <a:lnSpc>
                <a:spcPct val="150000"/>
              </a:lnSpc>
            </a:pPr>
            <a:r>
              <a:rPr lang="en-GB" i="1" dirty="0">
                <a:latin typeface="Times New Roman"/>
                <a:cs typeface="Times New Roman"/>
              </a:rPr>
              <a:t>|</a:t>
            </a:r>
            <a:r>
              <a:rPr lang="en-GB" i="1" dirty="0" err="1" smtClean="0">
                <a:latin typeface="Times New Roman"/>
                <a:cs typeface="Times New Roman"/>
              </a:rPr>
              <a:t>d</a:t>
            </a:r>
            <a:r>
              <a:rPr lang="en-GB" i="1" baseline="-25000" dirty="0" err="1" smtClean="0">
                <a:latin typeface="Times New Roman"/>
                <a:cs typeface="Times New Roman"/>
              </a:rPr>
              <a:t>i,current</a:t>
            </a:r>
            <a:r>
              <a:rPr lang="en-GB" i="1" dirty="0">
                <a:latin typeface="Times New Roman"/>
                <a:cs typeface="Times New Roman"/>
              </a:rPr>
              <a:t>|</a:t>
            </a:r>
            <a:r>
              <a:rPr lang="en-GB" i="1" baseline="-25000" dirty="0" smtClean="0">
                <a:latin typeface="Times New Roman"/>
                <a:cs typeface="Times New Roman"/>
              </a:rPr>
              <a:t>	</a:t>
            </a:r>
            <a:r>
              <a:rPr lang="en-GB" sz="1600" dirty="0" smtClean="0">
                <a:latin typeface="Lucida Grande"/>
                <a:cs typeface="Lucida Grande"/>
              </a:rPr>
              <a:t>: current interatomic distance</a:t>
            </a:r>
          </a:p>
          <a:p>
            <a:pPr>
              <a:lnSpc>
                <a:spcPct val="150000"/>
              </a:lnSpc>
            </a:pPr>
            <a:r>
              <a:rPr lang="en-GB" i="1" dirty="0" err="1" smtClean="0">
                <a:latin typeface="Times New Roman"/>
                <a:cs typeface="Times New Roman"/>
              </a:rPr>
              <a:t>σ</a:t>
            </a:r>
            <a:r>
              <a:rPr lang="en-GB" sz="1600" i="1" dirty="0" smtClean="0">
                <a:latin typeface="Times New Roman"/>
                <a:cs typeface="Times New Roman"/>
              </a:rPr>
              <a:t>		</a:t>
            </a:r>
            <a:r>
              <a:rPr lang="en-GB" sz="1600" dirty="0">
                <a:latin typeface="Lucida Grande"/>
                <a:cs typeface="Lucida Grande"/>
              </a:rPr>
              <a:t>: </a:t>
            </a:r>
            <a:r>
              <a:rPr lang="en-GB" sz="1600" dirty="0" smtClean="0">
                <a:latin typeface="Lucida Grande"/>
                <a:cs typeface="Lucida Grande"/>
              </a:rPr>
              <a:t>restraint standard deviation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0195" y="2888172"/>
            <a:ext cx="913281" cy="7183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42925" y="3791777"/>
            <a:ext cx="905433" cy="7183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186164" y="1952904"/>
            <a:ext cx="564425" cy="7183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21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2" grpId="0" animBg="1"/>
      <p:bldP spid="30" grpId="0" animBg="1"/>
      <p:bldP spid="32" grpId="0" animBg="1"/>
      <p:bldP spid="23" grpId="0" animBg="1"/>
      <p:bldP spid="31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GB" dirty="0" smtClean="0">
                <a:latin typeface="Abadi MT Condensed Extra Bold"/>
                <a:cs typeface="Abadi MT Condensed Extra Bold"/>
              </a:rPr>
              <a:t>Jelly </a:t>
            </a:r>
            <a:r>
              <a:rPr lang="en-GB" dirty="0">
                <a:latin typeface="Abadi MT Condensed Extra Bold"/>
                <a:cs typeface="Abadi MT Condensed Extra Bold"/>
              </a:rPr>
              <a:t>B</a:t>
            </a:r>
            <a:r>
              <a:rPr lang="en-GB" dirty="0" smtClean="0">
                <a:latin typeface="Abadi MT Condensed Extra Bold"/>
                <a:cs typeface="Abadi MT Condensed Extra Bold"/>
              </a:rPr>
              <a:t>ody Restraints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52171" y="4622856"/>
            <a:ext cx="6704945" cy="1179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>
                <a:latin typeface="Lucida Grande"/>
                <a:cs typeface="Lucida Grande"/>
              </a:rPr>
              <a:t>2z8c (2007) – 3.25Å</a:t>
            </a:r>
            <a:r>
              <a:rPr lang="en-GB" sz="1600" b="1" dirty="0" smtClean="0">
                <a:latin typeface="Lucida Grande"/>
                <a:cs typeface="Lucida Grande"/>
              </a:rPr>
              <a:t>					</a:t>
            </a:r>
            <a:r>
              <a:rPr lang="en-GB" sz="1600" b="1" dirty="0">
                <a:latin typeface="Lucida Grande"/>
                <a:cs typeface="Lucida Grande"/>
              </a:rPr>
              <a:t>	</a:t>
            </a:r>
            <a:endParaRPr lang="en-GB" sz="1600" b="1" dirty="0" smtClean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endParaRPr lang="en-GB" sz="1600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work</a:t>
            </a:r>
            <a:r>
              <a:rPr lang="en-GB" sz="1600" b="1" dirty="0" smtClean="0">
                <a:latin typeface="Lucida Grande"/>
                <a:cs typeface="Lucida Grande"/>
              </a:rPr>
              <a:t>/</a:t>
            </a: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free</a:t>
            </a:r>
            <a:r>
              <a:rPr lang="en-GB" sz="1600" b="1" dirty="0" smtClean="0">
                <a:latin typeface="Lucida Grande"/>
                <a:cs typeface="Lucida Grande"/>
              </a:rPr>
              <a:t> : 21.7/29.2	%			</a:t>
            </a:r>
          </a:p>
        </p:txBody>
      </p:sp>
      <p:sp>
        <p:nvSpPr>
          <p:cNvPr id="38" name="Rectangle 54"/>
          <p:cNvSpPr>
            <a:spLocks noChangeArrowheads="1"/>
          </p:cNvSpPr>
          <p:nvPr/>
        </p:nvSpPr>
        <p:spPr bwMode="auto">
          <a:xfrm>
            <a:off x="0" y="1284876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Lucida Grande"/>
                <a:cs typeface="Lucida Grande"/>
              </a:rPr>
              <a:t>Tyrosine Kinase</a:t>
            </a:r>
            <a:endParaRPr lang="en-GB" dirty="0">
              <a:latin typeface="Lucida Grande"/>
              <a:cs typeface="Lucida Grande"/>
            </a:endParaRPr>
          </a:p>
        </p:txBody>
      </p:sp>
      <p:pic>
        <p:nvPicPr>
          <p:cNvPr id="9" name="Picture 8" descr="2z8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96" y="2065052"/>
            <a:ext cx="3379322" cy="256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354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GB" dirty="0" smtClean="0">
                <a:latin typeface="Abadi MT Condensed Extra Bold"/>
                <a:cs typeface="Abadi MT Condensed Extra Bold"/>
              </a:rPr>
              <a:t>Jelly </a:t>
            </a:r>
            <a:r>
              <a:rPr lang="en-GB" dirty="0">
                <a:latin typeface="Abadi MT Condensed Extra Bold"/>
                <a:cs typeface="Abadi MT Condensed Extra Bold"/>
              </a:rPr>
              <a:t>B</a:t>
            </a:r>
            <a:r>
              <a:rPr lang="en-GB" dirty="0" smtClean="0">
                <a:latin typeface="Abadi MT Condensed Extra Bold"/>
                <a:cs typeface="Abadi MT Condensed Extra Bold"/>
              </a:rPr>
              <a:t>ody Restraints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52171" y="4622856"/>
            <a:ext cx="6704945" cy="1549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>
                <a:latin typeface="Lucida Grande"/>
                <a:cs typeface="Lucida Grande"/>
              </a:rPr>
              <a:t>2z8c (2007</a:t>
            </a:r>
            <a:r>
              <a:rPr lang="en-GB" sz="1600" b="1" dirty="0" smtClean="0">
                <a:latin typeface="Lucida Grande"/>
                <a:cs typeface="Lucida Grande"/>
              </a:rPr>
              <a:t>) – 3.25Å						</a:t>
            </a:r>
            <a:r>
              <a:rPr lang="en-GB" sz="1600" b="1" dirty="0">
                <a:latin typeface="Lucida Grande"/>
                <a:cs typeface="Lucida Grande"/>
              </a:rPr>
              <a:t>	</a:t>
            </a:r>
            <a:endParaRPr lang="en-GB" sz="1600" b="1" dirty="0" smtClean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endParaRPr lang="en-GB" sz="1600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work</a:t>
            </a:r>
            <a:r>
              <a:rPr lang="en-GB" sz="1600" b="1" dirty="0" smtClean="0">
                <a:latin typeface="Lucida Grande"/>
                <a:cs typeface="Lucida Grande"/>
              </a:rPr>
              <a:t>/</a:t>
            </a: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free</a:t>
            </a:r>
            <a:r>
              <a:rPr lang="en-GB" sz="1600" b="1" dirty="0" smtClean="0">
                <a:latin typeface="Lucida Grande"/>
                <a:cs typeface="Lucida Grande"/>
              </a:rPr>
              <a:t> : 21.7/29.2	%			</a:t>
            </a:r>
          </a:p>
          <a:p>
            <a:pPr>
              <a:lnSpc>
                <a:spcPct val="150000"/>
              </a:lnSpc>
            </a:pP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work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free</a:t>
            </a:r>
            <a:r>
              <a:rPr lang="en-GB" sz="1600" b="1" dirty="0">
                <a:latin typeface="Lucida Grande"/>
                <a:cs typeface="Lucida Grande"/>
              </a:rPr>
              <a:t> : </a:t>
            </a:r>
            <a:r>
              <a:rPr lang="en-GB" sz="1600" b="1" dirty="0" smtClean="0">
                <a:latin typeface="Lucida Grande"/>
                <a:cs typeface="Lucida Grande"/>
              </a:rPr>
              <a:t>19.7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smtClean="0">
                <a:latin typeface="Lucida Grande"/>
                <a:cs typeface="Lucida Grande"/>
              </a:rPr>
              <a:t>27.3 %</a:t>
            </a:r>
          </a:p>
        </p:txBody>
      </p:sp>
      <p:sp>
        <p:nvSpPr>
          <p:cNvPr id="38" name="Rectangle 54"/>
          <p:cNvSpPr>
            <a:spLocks noChangeArrowheads="1"/>
          </p:cNvSpPr>
          <p:nvPr/>
        </p:nvSpPr>
        <p:spPr bwMode="auto">
          <a:xfrm>
            <a:off x="0" y="1284876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Lucida Grande"/>
                <a:cs typeface="Lucida Grande"/>
              </a:rPr>
              <a:t>Tyrosine Kinase</a:t>
            </a:r>
            <a:endParaRPr lang="en-GB" dirty="0">
              <a:latin typeface="Lucida Grande"/>
              <a:cs typeface="Lucida Grande"/>
            </a:endParaRPr>
          </a:p>
        </p:txBody>
      </p:sp>
      <p:pic>
        <p:nvPicPr>
          <p:cNvPr id="9" name="Picture 8" descr="2z8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96" y="2065052"/>
            <a:ext cx="3379322" cy="25611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7555" y="5717486"/>
            <a:ext cx="1585240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Jelly-body:			</a:t>
            </a:r>
          </a:p>
        </p:txBody>
      </p:sp>
    </p:spTree>
    <p:extLst>
      <p:ext uri="{BB962C8B-B14F-4D97-AF65-F5344CB8AC3E}">
        <p14:creationId xmlns:p14="http://schemas.microsoft.com/office/powerpoint/2010/main" val="3103138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GB" dirty="0" smtClean="0">
                <a:latin typeface="Abadi MT Condensed Extra Bold"/>
                <a:cs typeface="Abadi MT Condensed Extra Bold"/>
              </a:rPr>
              <a:t>Jelly </a:t>
            </a:r>
            <a:r>
              <a:rPr lang="en-GB" dirty="0">
                <a:latin typeface="Abadi MT Condensed Extra Bold"/>
                <a:cs typeface="Abadi MT Condensed Extra Bold"/>
              </a:rPr>
              <a:t>B</a:t>
            </a:r>
            <a:r>
              <a:rPr lang="en-GB" dirty="0" smtClean="0">
                <a:latin typeface="Abadi MT Condensed Extra Bold"/>
                <a:cs typeface="Abadi MT Condensed Extra Bold"/>
              </a:rPr>
              <a:t>ody Restraints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52171" y="4622856"/>
            <a:ext cx="6704945" cy="1549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>
                <a:latin typeface="Lucida Grande"/>
                <a:cs typeface="Lucida Grande"/>
              </a:rPr>
              <a:t>2z8c (2007</a:t>
            </a:r>
            <a:r>
              <a:rPr lang="en-GB" sz="1600" b="1" dirty="0" smtClean="0">
                <a:latin typeface="Lucida Grande"/>
                <a:cs typeface="Lucida Grande"/>
              </a:rPr>
              <a:t>) – 3.25Å					2auh (2005) – 3.2Å</a:t>
            </a:r>
          </a:p>
          <a:p>
            <a:pPr>
              <a:lnSpc>
                <a:spcPct val="150000"/>
              </a:lnSpc>
            </a:pPr>
            <a:endParaRPr lang="en-GB" sz="1600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work</a:t>
            </a:r>
            <a:r>
              <a:rPr lang="en-GB" sz="1600" b="1" dirty="0" smtClean="0">
                <a:latin typeface="Lucida Grande"/>
                <a:cs typeface="Lucida Grande"/>
              </a:rPr>
              <a:t>/</a:t>
            </a: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free</a:t>
            </a:r>
            <a:r>
              <a:rPr lang="en-GB" sz="1600" b="1" dirty="0" smtClean="0">
                <a:latin typeface="Lucida Grande"/>
                <a:cs typeface="Lucida Grande"/>
              </a:rPr>
              <a:t> : 21.7/29.2	%			</a:t>
            </a: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work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free</a:t>
            </a:r>
            <a:r>
              <a:rPr lang="en-GB" sz="1600" b="1" dirty="0">
                <a:latin typeface="Lucida Grande"/>
                <a:cs typeface="Lucida Grande"/>
              </a:rPr>
              <a:t> : </a:t>
            </a:r>
            <a:r>
              <a:rPr lang="en-GB" sz="1600" b="1" dirty="0" smtClean="0">
                <a:latin typeface="Lucida Grande"/>
                <a:cs typeface="Lucida Grande"/>
              </a:rPr>
              <a:t>22.3/25.4 %</a:t>
            </a:r>
          </a:p>
          <a:p>
            <a:pPr>
              <a:lnSpc>
                <a:spcPct val="150000"/>
              </a:lnSpc>
            </a:pP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work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free</a:t>
            </a:r>
            <a:r>
              <a:rPr lang="en-GB" sz="1600" b="1" dirty="0">
                <a:latin typeface="Lucida Grande"/>
                <a:cs typeface="Lucida Grande"/>
              </a:rPr>
              <a:t> : </a:t>
            </a:r>
            <a:r>
              <a:rPr lang="en-GB" sz="1600" b="1" dirty="0" smtClean="0">
                <a:latin typeface="Lucida Grande"/>
                <a:cs typeface="Lucida Grande"/>
              </a:rPr>
              <a:t>19.7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smtClean="0">
                <a:latin typeface="Lucida Grande"/>
                <a:cs typeface="Lucida Grande"/>
              </a:rPr>
              <a:t>27.3 %</a:t>
            </a:r>
            <a:endParaRPr lang="en-GB" sz="1600" b="1" dirty="0">
              <a:latin typeface="Lucida Grande"/>
              <a:cs typeface="Lucida Grande"/>
            </a:endParaRPr>
          </a:p>
        </p:txBody>
      </p:sp>
      <p:sp>
        <p:nvSpPr>
          <p:cNvPr id="38" name="Rectangle 54"/>
          <p:cNvSpPr>
            <a:spLocks noChangeArrowheads="1"/>
          </p:cNvSpPr>
          <p:nvPr/>
        </p:nvSpPr>
        <p:spPr bwMode="auto">
          <a:xfrm>
            <a:off x="0" y="1284876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Lucida Grande"/>
                <a:cs typeface="Lucida Grande"/>
              </a:rPr>
              <a:t>Tyrosine Kinase</a:t>
            </a:r>
            <a:endParaRPr lang="en-GB" dirty="0">
              <a:latin typeface="Lucida Grande"/>
              <a:cs typeface="Lucida Grande"/>
            </a:endParaRPr>
          </a:p>
        </p:txBody>
      </p:sp>
      <p:pic>
        <p:nvPicPr>
          <p:cNvPr id="8" name="Picture 7" descr="2auh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075" y="1746194"/>
            <a:ext cx="3800041" cy="2880000"/>
          </a:xfrm>
          <a:prstGeom prst="rect">
            <a:avLst/>
          </a:prstGeom>
        </p:spPr>
      </p:pic>
      <p:pic>
        <p:nvPicPr>
          <p:cNvPr id="9" name="Picture 8" descr="2z8c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96" y="2065052"/>
            <a:ext cx="3379322" cy="25611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7555" y="5717486"/>
            <a:ext cx="1585240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Jelly-body:			</a:t>
            </a:r>
          </a:p>
        </p:txBody>
      </p:sp>
    </p:spTree>
    <p:extLst>
      <p:ext uri="{BB962C8B-B14F-4D97-AF65-F5344CB8AC3E}">
        <p14:creationId xmlns:p14="http://schemas.microsoft.com/office/powerpoint/2010/main" val="2052716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GB" dirty="0" smtClean="0">
                <a:latin typeface="Abadi MT Condensed Extra Bold"/>
                <a:cs typeface="Abadi MT Condensed Extra Bold"/>
              </a:rPr>
              <a:t>Jelly </a:t>
            </a:r>
            <a:r>
              <a:rPr lang="en-GB" dirty="0">
                <a:latin typeface="Abadi MT Condensed Extra Bold"/>
                <a:cs typeface="Abadi MT Condensed Extra Bold"/>
              </a:rPr>
              <a:t>B</a:t>
            </a:r>
            <a:r>
              <a:rPr lang="en-GB" dirty="0" smtClean="0">
                <a:latin typeface="Abadi MT Condensed Extra Bold"/>
                <a:cs typeface="Abadi MT Condensed Extra Bold"/>
              </a:rPr>
              <a:t>ody Restraints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52171" y="4622856"/>
            <a:ext cx="6704945" cy="1549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>
                <a:latin typeface="Lucida Grande"/>
                <a:cs typeface="Lucida Grande"/>
              </a:rPr>
              <a:t>2z8c (2007</a:t>
            </a:r>
            <a:r>
              <a:rPr lang="en-GB" sz="1600" b="1" dirty="0" smtClean="0">
                <a:latin typeface="Lucida Grande"/>
                <a:cs typeface="Lucida Grande"/>
              </a:rPr>
              <a:t>) – 3.25Å					</a:t>
            </a:r>
            <a:r>
              <a:rPr lang="en-GB" sz="1600" b="1" dirty="0">
                <a:latin typeface="Lucida Grande"/>
                <a:cs typeface="Lucida Grande"/>
              </a:rPr>
              <a:t>2auh (2005) – </a:t>
            </a:r>
            <a:r>
              <a:rPr lang="en-GB" sz="1600" b="1" dirty="0" smtClean="0">
                <a:latin typeface="Lucida Grande"/>
                <a:cs typeface="Lucida Grande"/>
              </a:rPr>
              <a:t>3.2Å</a:t>
            </a:r>
          </a:p>
          <a:p>
            <a:pPr>
              <a:lnSpc>
                <a:spcPct val="150000"/>
              </a:lnSpc>
            </a:pPr>
            <a:endParaRPr lang="en-GB" sz="1600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work</a:t>
            </a:r>
            <a:r>
              <a:rPr lang="en-GB" sz="1600" b="1" dirty="0" smtClean="0">
                <a:latin typeface="Lucida Grande"/>
                <a:cs typeface="Lucida Grande"/>
              </a:rPr>
              <a:t>/</a:t>
            </a: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free</a:t>
            </a:r>
            <a:r>
              <a:rPr lang="en-GB" sz="1600" b="1" dirty="0" smtClean="0">
                <a:latin typeface="Lucida Grande"/>
                <a:cs typeface="Lucida Grande"/>
              </a:rPr>
              <a:t> : 21.7/29.2	%			</a:t>
            </a: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work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free</a:t>
            </a:r>
            <a:r>
              <a:rPr lang="en-GB" sz="1600" b="1" dirty="0">
                <a:latin typeface="Lucida Grande"/>
                <a:cs typeface="Lucida Grande"/>
              </a:rPr>
              <a:t> : </a:t>
            </a:r>
            <a:r>
              <a:rPr lang="en-GB" sz="1600" b="1" dirty="0" smtClean="0">
                <a:latin typeface="Lucida Grande"/>
                <a:cs typeface="Lucida Grande"/>
              </a:rPr>
              <a:t>22.3/25.4 %</a:t>
            </a:r>
          </a:p>
          <a:p>
            <a:pPr>
              <a:lnSpc>
                <a:spcPct val="150000"/>
              </a:lnSpc>
            </a:pP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work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free</a:t>
            </a:r>
            <a:r>
              <a:rPr lang="en-GB" sz="1600" b="1" dirty="0">
                <a:latin typeface="Lucida Grande"/>
                <a:cs typeface="Lucida Grande"/>
              </a:rPr>
              <a:t> : </a:t>
            </a:r>
            <a:r>
              <a:rPr lang="en-GB" sz="1600" b="1" dirty="0" smtClean="0">
                <a:latin typeface="Lucida Grande"/>
                <a:cs typeface="Lucida Grande"/>
              </a:rPr>
              <a:t>19.7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smtClean="0">
                <a:latin typeface="Lucida Grande"/>
                <a:cs typeface="Lucida Grande"/>
              </a:rPr>
              <a:t>27.3 %</a:t>
            </a:r>
            <a:endParaRPr lang="en-GB" sz="1600" b="1" dirty="0">
              <a:latin typeface="Lucida Grande"/>
              <a:cs typeface="Lucida Grande"/>
            </a:endParaRPr>
          </a:p>
        </p:txBody>
      </p:sp>
      <p:sp>
        <p:nvSpPr>
          <p:cNvPr id="38" name="Rectangle 54"/>
          <p:cNvSpPr>
            <a:spLocks noChangeArrowheads="1"/>
          </p:cNvSpPr>
          <p:nvPr/>
        </p:nvSpPr>
        <p:spPr bwMode="auto">
          <a:xfrm>
            <a:off x="0" y="1284876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Lucida Grande"/>
                <a:cs typeface="Lucida Grande"/>
              </a:rPr>
              <a:t>Tyrosine Kinase</a:t>
            </a:r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7555" y="5717486"/>
            <a:ext cx="1585240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Jelly-body:			</a:t>
            </a:r>
          </a:p>
        </p:txBody>
      </p:sp>
      <p:pic>
        <p:nvPicPr>
          <p:cNvPr id="10" name="Picture 9" descr="2z8c_vs_2auh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697" y="1737375"/>
            <a:ext cx="3800042" cy="2880000"/>
          </a:xfrm>
          <a:prstGeom prst="rect">
            <a:avLst/>
          </a:prstGeom>
        </p:spPr>
      </p:pic>
      <p:sp>
        <p:nvSpPr>
          <p:cNvPr id="11" name="Rectangle 54"/>
          <p:cNvSpPr>
            <a:spLocks noChangeArrowheads="1"/>
          </p:cNvSpPr>
          <p:nvPr/>
        </p:nvSpPr>
        <p:spPr bwMode="auto">
          <a:xfrm>
            <a:off x="5697636" y="2680778"/>
            <a:ext cx="34463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Lucida Grande"/>
                <a:cs typeface="Lucida Grande"/>
              </a:rPr>
              <a:t>Molecular replacement</a:t>
            </a:r>
          </a:p>
          <a:p>
            <a:pPr algn="ctr"/>
            <a:r>
              <a:rPr lang="en-GB" dirty="0" smtClean="0">
                <a:latin typeface="Lucida Grande"/>
                <a:cs typeface="Lucida Grande"/>
              </a:rPr>
              <a:t>(</a:t>
            </a:r>
            <a:r>
              <a:rPr lang="en-GB" dirty="0" err="1" smtClean="0">
                <a:latin typeface="Lucida Grande"/>
                <a:cs typeface="Lucida Grande"/>
              </a:rPr>
              <a:t>Molrep</a:t>
            </a:r>
            <a:r>
              <a:rPr lang="en-GB" dirty="0" smtClean="0">
                <a:latin typeface="Lucida Grande"/>
                <a:cs typeface="Lucida Grande"/>
              </a:rPr>
              <a:t>, 10s)</a:t>
            </a:r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12" name="Rectangle 54"/>
          <p:cNvSpPr>
            <a:spLocks noChangeArrowheads="1"/>
          </p:cNvSpPr>
          <p:nvPr/>
        </p:nvSpPr>
        <p:spPr bwMode="auto">
          <a:xfrm>
            <a:off x="49613" y="1924804"/>
            <a:ext cx="30902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sz="1600" dirty="0" smtClean="0">
                <a:latin typeface="Lucida Grande"/>
                <a:cs typeface="Lucida Grande"/>
              </a:rPr>
              <a:t>Positional shift up to 4.5 </a:t>
            </a:r>
            <a:r>
              <a:rPr lang="en-GB" sz="1600" dirty="0" err="1" smtClean="0">
                <a:latin typeface="Lucida Grande"/>
                <a:cs typeface="Lucida Grande"/>
              </a:rPr>
              <a:t>Å</a:t>
            </a:r>
            <a:endParaRPr lang="en-GB" sz="1600" dirty="0">
              <a:latin typeface="Lucida Grande"/>
              <a:cs typeface="Lucida Grande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451924" y="2263358"/>
            <a:ext cx="687950" cy="4174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378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GB" dirty="0" smtClean="0">
                <a:latin typeface="Abadi MT Condensed Extra Bold"/>
                <a:cs typeface="Abadi MT Condensed Extra Bold"/>
              </a:rPr>
              <a:t>Jelly </a:t>
            </a:r>
            <a:r>
              <a:rPr lang="en-GB" dirty="0">
                <a:latin typeface="Abadi MT Condensed Extra Bold"/>
                <a:cs typeface="Abadi MT Condensed Extra Bold"/>
              </a:rPr>
              <a:t>B</a:t>
            </a:r>
            <a:r>
              <a:rPr lang="en-GB" dirty="0" smtClean="0">
                <a:latin typeface="Abadi MT Condensed Extra Bold"/>
                <a:cs typeface="Abadi MT Condensed Extra Bold"/>
              </a:rPr>
              <a:t>ody Restraints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52171" y="4622856"/>
            <a:ext cx="7197140" cy="1549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>
                <a:latin typeface="Lucida Grande"/>
                <a:cs typeface="Lucida Grande"/>
              </a:rPr>
              <a:t>2z8c (2007</a:t>
            </a:r>
            <a:r>
              <a:rPr lang="en-GB" sz="1600" b="1" dirty="0" smtClean="0">
                <a:latin typeface="Lucida Grande"/>
                <a:cs typeface="Lucida Grande"/>
              </a:rPr>
              <a:t>) – 3.25Å				2z8c solved using 2auh,</a:t>
            </a:r>
          </a:p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								</a:t>
            </a:r>
            <a:r>
              <a:rPr lang="en-GB" sz="1600" b="1" dirty="0" smtClean="0">
                <a:latin typeface="Lucida Grande"/>
                <a:cs typeface="Lucida Grande"/>
              </a:rPr>
              <a:t>re-refined using jelly-body</a:t>
            </a:r>
            <a:endParaRPr lang="en-GB" sz="1600" b="1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work</a:t>
            </a:r>
            <a:r>
              <a:rPr lang="en-GB" sz="1600" b="1" dirty="0" smtClean="0">
                <a:latin typeface="Lucida Grande"/>
                <a:cs typeface="Lucida Grande"/>
              </a:rPr>
              <a:t>/</a:t>
            </a: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free</a:t>
            </a:r>
            <a:r>
              <a:rPr lang="en-GB" sz="1600" b="1" dirty="0" smtClean="0">
                <a:latin typeface="Lucida Grande"/>
                <a:cs typeface="Lucida Grande"/>
              </a:rPr>
              <a:t> : 21.7/29.2	%			</a:t>
            </a: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work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free</a:t>
            </a:r>
            <a:r>
              <a:rPr lang="en-GB" sz="1600" b="1" dirty="0">
                <a:latin typeface="Lucida Grande"/>
                <a:cs typeface="Lucida Grande"/>
              </a:rPr>
              <a:t> : </a:t>
            </a:r>
            <a:r>
              <a:rPr lang="en-GB" sz="1600" b="1" dirty="0" smtClean="0">
                <a:latin typeface="Lucida Grande"/>
                <a:cs typeface="Lucida Grande"/>
              </a:rPr>
              <a:t>20.2/25.8 %</a:t>
            </a:r>
          </a:p>
          <a:p>
            <a:pPr>
              <a:lnSpc>
                <a:spcPct val="150000"/>
              </a:lnSpc>
            </a:pP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work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free</a:t>
            </a:r>
            <a:r>
              <a:rPr lang="en-GB" sz="1600" b="1" dirty="0">
                <a:latin typeface="Lucida Grande"/>
                <a:cs typeface="Lucida Grande"/>
              </a:rPr>
              <a:t> : </a:t>
            </a:r>
            <a:r>
              <a:rPr lang="en-GB" sz="1600" b="1" dirty="0" smtClean="0">
                <a:latin typeface="Lucida Grande"/>
                <a:cs typeface="Lucida Grande"/>
              </a:rPr>
              <a:t>19.7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smtClean="0">
                <a:latin typeface="Lucida Grande"/>
                <a:cs typeface="Lucida Grande"/>
              </a:rPr>
              <a:t>27.3 %</a:t>
            </a:r>
            <a:endParaRPr lang="en-GB" sz="1600" b="1" dirty="0">
              <a:latin typeface="Lucida Grande"/>
              <a:cs typeface="Lucida Grande"/>
            </a:endParaRPr>
          </a:p>
        </p:txBody>
      </p:sp>
      <p:sp>
        <p:nvSpPr>
          <p:cNvPr id="38" name="Rectangle 54"/>
          <p:cNvSpPr>
            <a:spLocks noChangeArrowheads="1"/>
          </p:cNvSpPr>
          <p:nvPr/>
        </p:nvSpPr>
        <p:spPr bwMode="auto">
          <a:xfrm>
            <a:off x="0" y="1284876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Lucida Grande"/>
                <a:cs typeface="Lucida Grande"/>
              </a:rPr>
              <a:t>Tyrosine Kinase</a:t>
            </a:r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7555" y="5717486"/>
            <a:ext cx="1585240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Jelly-body:			</a:t>
            </a:r>
          </a:p>
        </p:txBody>
      </p:sp>
      <p:pic>
        <p:nvPicPr>
          <p:cNvPr id="5" name="Picture 4" descr="2z8c_vs_2z8c_molrep_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432" y="2048494"/>
            <a:ext cx="3420038" cy="2592000"/>
          </a:xfrm>
          <a:prstGeom prst="rect">
            <a:avLst/>
          </a:prstGeom>
        </p:spPr>
      </p:pic>
      <p:sp>
        <p:nvSpPr>
          <p:cNvPr id="12" name="Rectangle 54"/>
          <p:cNvSpPr>
            <a:spLocks noChangeArrowheads="1"/>
          </p:cNvSpPr>
          <p:nvPr/>
        </p:nvSpPr>
        <p:spPr bwMode="auto">
          <a:xfrm>
            <a:off x="5697636" y="2680778"/>
            <a:ext cx="34463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Lucida Grande"/>
                <a:cs typeface="Lucida Grande"/>
              </a:rPr>
              <a:t>Molecular replacement</a:t>
            </a:r>
          </a:p>
          <a:p>
            <a:pPr algn="ctr"/>
            <a:r>
              <a:rPr lang="en-GB" dirty="0" smtClean="0">
                <a:latin typeface="Lucida Grande"/>
                <a:cs typeface="Lucida Grande"/>
              </a:rPr>
              <a:t>(</a:t>
            </a:r>
            <a:r>
              <a:rPr lang="en-GB" dirty="0" err="1" smtClean="0">
                <a:latin typeface="Lucida Grande"/>
                <a:cs typeface="Lucida Grande"/>
              </a:rPr>
              <a:t>Molrep</a:t>
            </a:r>
            <a:r>
              <a:rPr lang="en-GB" dirty="0" smtClean="0">
                <a:latin typeface="Lucida Grande"/>
                <a:cs typeface="Lucida Grande"/>
              </a:rPr>
              <a:t>, 10s)</a:t>
            </a:r>
            <a:endParaRPr lang="en-GB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2902738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GB" dirty="0" smtClean="0">
                <a:latin typeface="Abadi MT Condensed Extra Bold"/>
                <a:cs typeface="Abadi MT Condensed Extra Bold"/>
              </a:rPr>
              <a:t>Jelly </a:t>
            </a:r>
            <a:r>
              <a:rPr lang="en-GB" dirty="0">
                <a:latin typeface="Abadi MT Condensed Extra Bold"/>
                <a:cs typeface="Abadi MT Condensed Extra Bold"/>
              </a:rPr>
              <a:t>B</a:t>
            </a:r>
            <a:r>
              <a:rPr lang="en-GB" dirty="0" smtClean="0">
                <a:latin typeface="Abadi MT Condensed Extra Bold"/>
                <a:cs typeface="Abadi MT Condensed Extra Bold"/>
              </a:rPr>
              <a:t>ody Restraints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52171" y="4622856"/>
            <a:ext cx="7197140" cy="1549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>
                <a:latin typeface="Lucida Grande"/>
                <a:cs typeface="Lucida Grande"/>
              </a:rPr>
              <a:t>2z8c (2007</a:t>
            </a:r>
            <a:r>
              <a:rPr lang="en-GB" sz="1600" b="1" dirty="0" smtClean="0">
                <a:latin typeface="Lucida Grande"/>
                <a:cs typeface="Lucida Grande"/>
              </a:rPr>
              <a:t>) – 3.25Å				2z8c solved using 2auh,</a:t>
            </a:r>
          </a:p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								</a:t>
            </a:r>
            <a:r>
              <a:rPr lang="en-GB" sz="1600" b="1" dirty="0" smtClean="0">
                <a:latin typeface="Lucida Grande"/>
                <a:cs typeface="Lucida Grande"/>
              </a:rPr>
              <a:t>re-refined using jelly-body</a:t>
            </a:r>
            <a:endParaRPr lang="en-GB" sz="1600" b="1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work</a:t>
            </a:r>
            <a:r>
              <a:rPr lang="en-GB" sz="1600" b="1" dirty="0" smtClean="0">
                <a:latin typeface="Lucida Grande"/>
                <a:cs typeface="Lucida Grande"/>
              </a:rPr>
              <a:t>/</a:t>
            </a: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free</a:t>
            </a:r>
            <a:r>
              <a:rPr lang="en-GB" sz="1600" b="1" dirty="0" smtClean="0">
                <a:latin typeface="Lucida Grande"/>
                <a:cs typeface="Lucida Grande"/>
              </a:rPr>
              <a:t> : 21.7/29.2	%			</a:t>
            </a: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work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free</a:t>
            </a:r>
            <a:r>
              <a:rPr lang="en-GB" sz="1600" b="1" dirty="0">
                <a:latin typeface="Lucida Grande"/>
                <a:cs typeface="Lucida Grande"/>
              </a:rPr>
              <a:t> : </a:t>
            </a:r>
            <a:r>
              <a:rPr lang="en-GB" sz="1600" b="1" dirty="0" smtClean="0">
                <a:latin typeface="Lucida Grande"/>
                <a:cs typeface="Lucida Grande"/>
              </a:rPr>
              <a:t>20.2/25.8 %</a:t>
            </a:r>
          </a:p>
          <a:p>
            <a:pPr>
              <a:lnSpc>
                <a:spcPct val="150000"/>
              </a:lnSpc>
            </a:pP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work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free</a:t>
            </a:r>
            <a:r>
              <a:rPr lang="en-GB" sz="1600" b="1" dirty="0">
                <a:latin typeface="Lucida Grande"/>
                <a:cs typeface="Lucida Grande"/>
              </a:rPr>
              <a:t> : </a:t>
            </a:r>
            <a:r>
              <a:rPr lang="en-GB" sz="1600" b="1" dirty="0" smtClean="0">
                <a:latin typeface="Lucida Grande"/>
                <a:cs typeface="Lucida Grande"/>
              </a:rPr>
              <a:t>19.7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smtClean="0">
                <a:latin typeface="Lucida Grande"/>
                <a:cs typeface="Lucida Grande"/>
              </a:rPr>
              <a:t>27.3 %</a:t>
            </a:r>
            <a:endParaRPr lang="en-GB" sz="1600" b="1" dirty="0">
              <a:latin typeface="Lucida Grande"/>
              <a:cs typeface="Lucida Grande"/>
            </a:endParaRPr>
          </a:p>
        </p:txBody>
      </p:sp>
      <p:sp>
        <p:nvSpPr>
          <p:cNvPr id="38" name="Rectangle 54"/>
          <p:cNvSpPr>
            <a:spLocks noChangeArrowheads="1"/>
          </p:cNvSpPr>
          <p:nvPr/>
        </p:nvSpPr>
        <p:spPr bwMode="auto">
          <a:xfrm>
            <a:off x="0" y="1284876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Lucida Grande"/>
                <a:cs typeface="Lucida Grande"/>
              </a:rPr>
              <a:t>Tyrosine Kinase</a:t>
            </a:r>
            <a:endParaRPr lang="en-GB" dirty="0">
              <a:latin typeface="Lucida Grande"/>
              <a:cs typeface="Lucida Grande"/>
            </a:endParaRPr>
          </a:p>
        </p:txBody>
      </p:sp>
      <p:pic>
        <p:nvPicPr>
          <p:cNvPr id="5" name="Picture 4" descr="2z8c_vs_2z8c_molrep_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432" y="2048494"/>
            <a:ext cx="3420038" cy="2592000"/>
          </a:xfrm>
          <a:prstGeom prst="rect">
            <a:avLst/>
          </a:prstGeom>
        </p:spPr>
      </p:pic>
      <p:sp>
        <p:nvSpPr>
          <p:cNvPr id="12" name="Rectangle 54"/>
          <p:cNvSpPr>
            <a:spLocks noChangeArrowheads="1"/>
          </p:cNvSpPr>
          <p:nvPr/>
        </p:nvSpPr>
        <p:spPr bwMode="auto">
          <a:xfrm>
            <a:off x="5697636" y="2680778"/>
            <a:ext cx="34463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Lucida Grande"/>
                <a:cs typeface="Lucida Grande"/>
              </a:rPr>
              <a:t>Molecular replacement</a:t>
            </a:r>
          </a:p>
          <a:p>
            <a:pPr algn="ctr"/>
            <a:r>
              <a:rPr lang="en-GB" dirty="0" smtClean="0">
                <a:latin typeface="Lucida Grande"/>
                <a:cs typeface="Lucida Grande"/>
              </a:rPr>
              <a:t>(</a:t>
            </a:r>
            <a:r>
              <a:rPr lang="en-GB" dirty="0" err="1" smtClean="0">
                <a:latin typeface="Lucida Grande"/>
                <a:cs typeface="Lucida Grande"/>
              </a:rPr>
              <a:t>Molrep</a:t>
            </a:r>
            <a:r>
              <a:rPr lang="en-GB" dirty="0" smtClean="0">
                <a:latin typeface="Lucida Grande"/>
                <a:cs typeface="Lucida Grande"/>
              </a:rPr>
              <a:t>, 10s)</a:t>
            </a:r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7554" y="5717486"/>
            <a:ext cx="8623495" cy="1179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Jelly-body:</a:t>
            </a:r>
          </a:p>
          <a:p>
            <a:pPr>
              <a:lnSpc>
                <a:spcPct val="150000"/>
              </a:lnSpc>
            </a:pPr>
            <a:r>
              <a:rPr lang="en-GB" sz="1600" b="1" dirty="0" err="1" smtClean="0">
                <a:latin typeface="Lucida Grande"/>
                <a:cs typeface="Lucida Grande"/>
              </a:rPr>
              <a:t>Molprobity</a:t>
            </a:r>
            <a:r>
              <a:rPr lang="en-GB" sz="1600" b="1" dirty="0" smtClean="0">
                <a:latin typeface="Lucida Grande"/>
                <a:cs typeface="Lucida Grande"/>
              </a:rPr>
              <a:t> </a:t>
            </a:r>
            <a:r>
              <a:rPr lang="en-GB" sz="1600" b="1" dirty="0" err="1" smtClean="0">
                <a:latin typeface="Lucida Grande"/>
                <a:cs typeface="Lucida Grande"/>
              </a:rPr>
              <a:t>clashscore</a:t>
            </a:r>
            <a:r>
              <a:rPr lang="en-GB" sz="1600" b="1" dirty="0" smtClean="0">
                <a:latin typeface="Lucida Grande"/>
                <a:cs typeface="Lucida Grande"/>
              </a:rPr>
              <a:t>  : 28.3					</a:t>
            </a:r>
            <a:r>
              <a:rPr lang="en-GB" sz="1600" b="1" dirty="0" err="1" smtClean="0">
                <a:latin typeface="Lucida Grande"/>
                <a:cs typeface="Lucida Grande"/>
              </a:rPr>
              <a:t>Molprobity</a:t>
            </a:r>
            <a:r>
              <a:rPr lang="en-GB" sz="1600" b="1" dirty="0" smtClean="0">
                <a:latin typeface="Lucida Grande"/>
                <a:cs typeface="Lucida Grande"/>
              </a:rPr>
              <a:t> </a:t>
            </a:r>
            <a:r>
              <a:rPr lang="en-GB" sz="1600" b="1" dirty="0" err="1">
                <a:latin typeface="Lucida Grande"/>
                <a:cs typeface="Lucida Grande"/>
              </a:rPr>
              <a:t>clashscore</a:t>
            </a:r>
            <a:r>
              <a:rPr lang="en-GB" sz="1600" b="1" dirty="0">
                <a:latin typeface="Lucida Grande"/>
                <a:cs typeface="Lucida Grande"/>
              </a:rPr>
              <a:t>  </a:t>
            </a:r>
            <a:r>
              <a:rPr lang="en-GB" sz="1600" b="1" dirty="0" smtClean="0">
                <a:latin typeface="Lucida Grande"/>
                <a:cs typeface="Lucida Grande"/>
              </a:rPr>
              <a:t>: 16.9</a:t>
            </a:r>
            <a:endParaRPr lang="en-GB" sz="1600" b="1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endParaRPr lang="en-GB" sz="1600" b="1" dirty="0" smtClean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554540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GB" dirty="0" smtClean="0">
                <a:latin typeface="Abadi MT Condensed Extra Bold"/>
                <a:cs typeface="Abadi MT Condensed Extra Bold"/>
              </a:rPr>
              <a:t>Jelly </a:t>
            </a:r>
            <a:r>
              <a:rPr lang="en-GB" dirty="0">
                <a:latin typeface="Abadi MT Condensed Extra Bold"/>
                <a:cs typeface="Abadi MT Condensed Extra Bold"/>
              </a:rPr>
              <a:t>B</a:t>
            </a:r>
            <a:r>
              <a:rPr lang="en-GB" dirty="0" smtClean="0">
                <a:latin typeface="Abadi MT Condensed Extra Bold"/>
                <a:cs typeface="Abadi MT Condensed Extra Bold"/>
              </a:rPr>
              <a:t>ody Restraints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52171" y="4622856"/>
            <a:ext cx="7197140" cy="1549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>
                <a:latin typeface="Lucida Grande"/>
                <a:cs typeface="Lucida Grande"/>
              </a:rPr>
              <a:t>2z8c (2007</a:t>
            </a:r>
            <a:r>
              <a:rPr lang="en-GB" sz="1600" b="1" dirty="0" smtClean="0">
                <a:latin typeface="Lucida Grande"/>
                <a:cs typeface="Lucida Grande"/>
              </a:rPr>
              <a:t>) – 3.25Å				2z8c solved using 2auh,</a:t>
            </a:r>
          </a:p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								</a:t>
            </a:r>
            <a:r>
              <a:rPr lang="en-GB" sz="1600" b="1" dirty="0" smtClean="0">
                <a:latin typeface="Lucida Grande"/>
                <a:cs typeface="Lucida Grande"/>
              </a:rPr>
              <a:t>re-refined using jelly-body</a:t>
            </a:r>
            <a:endParaRPr lang="en-GB" sz="1600" b="1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work</a:t>
            </a:r>
            <a:r>
              <a:rPr lang="en-GB" sz="1600" b="1" dirty="0" smtClean="0">
                <a:latin typeface="Lucida Grande"/>
                <a:cs typeface="Lucida Grande"/>
              </a:rPr>
              <a:t>/</a:t>
            </a: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free</a:t>
            </a:r>
            <a:r>
              <a:rPr lang="en-GB" sz="1600" b="1" dirty="0" smtClean="0">
                <a:latin typeface="Lucida Grande"/>
                <a:cs typeface="Lucida Grande"/>
              </a:rPr>
              <a:t> : 21.7/29.2	%			</a:t>
            </a: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work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free</a:t>
            </a:r>
            <a:r>
              <a:rPr lang="en-GB" sz="1600" b="1" dirty="0">
                <a:latin typeface="Lucida Grande"/>
                <a:cs typeface="Lucida Grande"/>
              </a:rPr>
              <a:t> : </a:t>
            </a:r>
            <a:r>
              <a:rPr lang="en-GB" sz="1600" b="1" dirty="0" smtClean="0">
                <a:latin typeface="Lucida Grande"/>
                <a:cs typeface="Lucida Grande"/>
              </a:rPr>
              <a:t>20.2/25.8 %</a:t>
            </a:r>
          </a:p>
          <a:p>
            <a:pPr>
              <a:lnSpc>
                <a:spcPct val="150000"/>
              </a:lnSpc>
            </a:pP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work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free</a:t>
            </a:r>
            <a:r>
              <a:rPr lang="en-GB" sz="1600" b="1" dirty="0">
                <a:latin typeface="Lucida Grande"/>
                <a:cs typeface="Lucida Grande"/>
              </a:rPr>
              <a:t> : </a:t>
            </a:r>
            <a:r>
              <a:rPr lang="en-GB" sz="1600" b="1" dirty="0" smtClean="0">
                <a:latin typeface="Lucida Grande"/>
                <a:cs typeface="Lucida Grande"/>
              </a:rPr>
              <a:t>19.7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smtClean="0">
                <a:latin typeface="Lucida Grande"/>
                <a:cs typeface="Lucida Grande"/>
              </a:rPr>
              <a:t>27.3 %</a:t>
            </a:r>
            <a:endParaRPr lang="en-GB" sz="1600" b="1" dirty="0">
              <a:latin typeface="Lucida Grande"/>
              <a:cs typeface="Lucida Grande"/>
            </a:endParaRPr>
          </a:p>
        </p:txBody>
      </p:sp>
      <p:sp>
        <p:nvSpPr>
          <p:cNvPr id="38" name="Rectangle 54"/>
          <p:cNvSpPr>
            <a:spLocks noChangeArrowheads="1"/>
          </p:cNvSpPr>
          <p:nvPr/>
        </p:nvSpPr>
        <p:spPr bwMode="auto">
          <a:xfrm>
            <a:off x="0" y="1284876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Lucida Grande"/>
                <a:cs typeface="Lucida Grande"/>
              </a:rPr>
              <a:t>Tyrosine Kinase</a:t>
            </a:r>
            <a:endParaRPr lang="en-GB" dirty="0">
              <a:latin typeface="Lucida Grande"/>
              <a:cs typeface="Lucida Grande"/>
            </a:endParaRPr>
          </a:p>
        </p:txBody>
      </p:sp>
      <p:pic>
        <p:nvPicPr>
          <p:cNvPr id="5" name="Picture 4" descr="2z8c_vs_2z8c_molrep_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432" y="2048494"/>
            <a:ext cx="3420038" cy="2592000"/>
          </a:xfrm>
          <a:prstGeom prst="rect">
            <a:avLst/>
          </a:prstGeom>
        </p:spPr>
      </p:pic>
      <p:sp>
        <p:nvSpPr>
          <p:cNvPr id="12" name="Rectangle 54"/>
          <p:cNvSpPr>
            <a:spLocks noChangeArrowheads="1"/>
          </p:cNvSpPr>
          <p:nvPr/>
        </p:nvSpPr>
        <p:spPr bwMode="auto">
          <a:xfrm>
            <a:off x="5697636" y="2680778"/>
            <a:ext cx="34463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Lucida Grande"/>
                <a:cs typeface="Lucida Grande"/>
              </a:rPr>
              <a:t>Molecular replacement</a:t>
            </a:r>
          </a:p>
          <a:p>
            <a:pPr algn="ctr"/>
            <a:r>
              <a:rPr lang="en-GB" dirty="0" smtClean="0">
                <a:latin typeface="Lucida Grande"/>
                <a:cs typeface="Lucida Grande"/>
              </a:rPr>
              <a:t>(</a:t>
            </a:r>
            <a:r>
              <a:rPr lang="en-GB" dirty="0" err="1" smtClean="0">
                <a:latin typeface="Lucida Grande"/>
                <a:cs typeface="Lucida Grande"/>
              </a:rPr>
              <a:t>Molrep</a:t>
            </a:r>
            <a:r>
              <a:rPr lang="en-GB" dirty="0" smtClean="0">
                <a:latin typeface="Lucida Grande"/>
                <a:cs typeface="Lucida Grande"/>
              </a:rPr>
              <a:t>, 10s)</a:t>
            </a:r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7554" y="5717486"/>
            <a:ext cx="8623495" cy="1179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Jelly-body:</a:t>
            </a:r>
          </a:p>
          <a:p>
            <a:pPr>
              <a:lnSpc>
                <a:spcPct val="150000"/>
              </a:lnSpc>
            </a:pPr>
            <a:r>
              <a:rPr lang="en-GB" sz="1600" b="1" dirty="0" err="1" smtClean="0">
                <a:latin typeface="Lucida Grande"/>
                <a:cs typeface="Lucida Grande"/>
              </a:rPr>
              <a:t>Molprobity</a:t>
            </a:r>
            <a:r>
              <a:rPr lang="en-GB" sz="1600" b="1" dirty="0" smtClean="0">
                <a:latin typeface="Lucida Grande"/>
                <a:cs typeface="Lucida Grande"/>
              </a:rPr>
              <a:t> </a:t>
            </a:r>
            <a:r>
              <a:rPr lang="en-GB" sz="1600" b="1" dirty="0" err="1" smtClean="0">
                <a:latin typeface="Lucida Grande"/>
                <a:cs typeface="Lucida Grande"/>
              </a:rPr>
              <a:t>clashscore</a:t>
            </a:r>
            <a:r>
              <a:rPr lang="en-GB" sz="1600" b="1" dirty="0" smtClean="0">
                <a:latin typeface="Lucida Grande"/>
                <a:cs typeface="Lucida Grande"/>
              </a:rPr>
              <a:t>  : 28.3					</a:t>
            </a:r>
            <a:r>
              <a:rPr lang="en-GB" sz="1600" b="1" dirty="0" err="1" smtClean="0">
                <a:latin typeface="Lucida Grande"/>
                <a:cs typeface="Lucida Grande"/>
              </a:rPr>
              <a:t>Molprobity</a:t>
            </a:r>
            <a:r>
              <a:rPr lang="en-GB" sz="1600" b="1" dirty="0" smtClean="0">
                <a:latin typeface="Lucida Grande"/>
                <a:cs typeface="Lucida Grande"/>
              </a:rPr>
              <a:t> </a:t>
            </a:r>
            <a:r>
              <a:rPr lang="en-GB" sz="1600" b="1" dirty="0" err="1">
                <a:latin typeface="Lucida Grande"/>
                <a:cs typeface="Lucida Grande"/>
              </a:rPr>
              <a:t>clashscore</a:t>
            </a:r>
            <a:r>
              <a:rPr lang="en-GB" sz="1600" b="1" dirty="0">
                <a:latin typeface="Lucida Grande"/>
                <a:cs typeface="Lucida Grande"/>
              </a:rPr>
              <a:t>  </a:t>
            </a:r>
            <a:r>
              <a:rPr lang="en-GB" sz="1600" b="1" dirty="0" smtClean="0">
                <a:latin typeface="Lucida Grande"/>
                <a:cs typeface="Lucida Grande"/>
              </a:rPr>
              <a:t>: 16.9</a:t>
            </a:r>
            <a:endParaRPr lang="en-GB" sz="1600" b="1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endParaRPr lang="en-GB" sz="1600" b="1" dirty="0" smtClean="0">
              <a:latin typeface="Lucida Grande"/>
              <a:cs typeface="Lucida Grande"/>
            </a:endParaRPr>
          </a:p>
        </p:txBody>
      </p:sp>
      <p:sp>
        <p:nvSpPr>
          <p:cNvPr id="3" name="Oval 2"/>
          <p:cNvSpPr/>
          <p:nvPr/>
        </p:nvSpPr>
        <p:spPr>
          <a:xfrm>
            <a:off x="3951301" y="1887301"/>
            <a:ext cx="626211" cy="1120033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011032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z8c_molrep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545" y="1742856"/>
            <a:ext cx="3259280" cy="2880000"/>
          </a:xfrm>
          <a:prstGeom prst="rect">
            <a:avLst/>
          </a:prstGeom>
        </p:spPr>
      </p:pic>
      <p:pic>
        <p:nvPicPr>
          <p:cNvPr id="6" name="Picture 5" descr="2z8c_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023" y="1742856"/>
            <a:ext cx="3259280" cy="28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GB" dirty="0" smtClean="0">
                <a:latin typeface="Abadi MT Condensed Extra Bold"/>
                <a:cs typeface="Abadi MT Condensed Extra Bold"/>
              </a:rPr>
              <a:t>Jelly </a:t>
            </a:r>
            <a:r>
              <a:rPr lang="en-GB" dirty="0">
                <a:latin typeface="Abadi MT Condensed Extra Bold"/>
                <a:cs typeface="Abadi MT Condensed Extra Bold"/>
              </a:rPr>
              <a:t>B</a:t>
            </a:r>
            <a:r>
              <a:rPr lang="en-GB" dirty="0" smtClean="0">
                <a:latin typeface="Abadi MT Condensed Extra Bold"/>
                <a:cs typeface="Abadi MT Condensed Extra Bold"/>
              </a:rPr>
              <a:t>ody Restraints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52171" y="4622856"/>
            <a:ext cx="7197140" cy="1549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2z8c – 3.25Å						2z8c solved using 2auh,</a:t>
            </a:r>
          </a:p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								</a:t>
            </a:r>
            <a:r>
              <a:rPr lang="en-GB" sz="1600" b="1" dirty="0" smtClean="0">
                <a:latin typeface="Lucida Grande"/>
                <a:cs typeface="Lucida Grande"/>
              </a:rPr>
              <a:t>re-refined using jelly-body</a:t>
            </a:r>
            <a:endParaRPr lang="en-GB" sz="1600" b="1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work</a:t>
            </a:r>
            <a:r>
              <a:rPr lang="en-GB" sz="1600" b="1" dirty="0" smtClean="0">
                <a:latin typeface="Lucida Grande"/>
                <a:cs typeface="Lucida Grande"/>
              </a:rPr>
              <a:t>/</a:t>
            </a: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free</a:t>
            </a:r>
            <a:r>
              <a:rPr lang="en-GB" sz="1600" b="1" dirty="0" smtClean="0">
                <a:latin typeface="Lucida Grande"/>
                <a:cs typeface="Lucida Grande"/>
              </a:rPr>
              <a:t> : 21.7/29.2	%			</a:t>
            </a: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work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free</a:t>
            </a:r>
            <a:r>
              <a:rPr lang="en-GB" sz="1600" b="1" dirty="0">
                <a:latin typeface="Lucida Grande"/>
                <a:cs typeface="Lucida Grande"/>
              </a:rPr>
              <a:t> : </a:t>
            </a:r>
            <a:r>
              <a:rPr lang="en-GB" sz="1600" b="1" dirty="0" smtClean="0">
                <a:latin typeface="Lucida Grande"/>
                <a:cs typeface="Lucida Grande"/>
              </a:rPr>
              <a:t>20.2/25.8 %</a:t>
            </a:r>
          </a:p>
          <a:p>
            <a:pPr>
              <a:lnSpc>
                <a:spcPct val="150000"/>
              </a:lnSpc>
            </a:pP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work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free</a:t>
            </a:r>
            <a:r>
              <a:rPr lang="en-GB" sz="1600" b="1" dirty="0">
                <a:latin typeface="Lucida Grande"/>
                <a:cs typeface="Lucida Grande"/>
              </a:rPr>
              <a:t> : </a:t>
            </a:r>
            <a:r>
              <a:rPr lang="en-GB" sz="1600" b="1" dirty="0" smtClean="0">
                <a:latin typeface="Lucida Grande"/>
                <a:cs typeface="Lucida Grande"/>
              </a:rPr>
              <a:t>19.7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smtClean="0">
                <a:latin typeface="Lucida Grande"/>
                <a:cs typeface="Lucida Grande"/>
              </a:rPr>
              <a:t>27.3 %</a:t>
            </a:r>
            <a:endParaRPr lang="en-GB" sz="1600" b="1" dirty="0">
              <a:latin typeface="Lucida Grande"/>
              <a:cs typeface="Lucida Grande"/>
            </a:endParaRPr>
          </a:p>
        </p:txBody>
      </p:sp>
      <p:sp>
        <p:nvSpPr>
          <p:cNvPr id="38" name="Rectangle 54"/>
          <p:cNvSpPr>
            <a:spLocks noChangeArrowheads="1"/>
          </p:cNvSpPr>
          <p:nvPr/>
        </p:nvSpPr>
        <p:spPr bwMode="auto">
          <a:xfrm>
            <a:off x="0" y="1284876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Lucida Grande"/>
                <a:cs typeface="Lucida Grande"/>
              </a:rPr>
              <a:t>Tyrosine Kinase</a:t>
            </a:r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7554" y="5717486"/>
            <a:ext cx="8623495" cy="1179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Jelly-body:</a:t>
            </a:r>
          </a:p>
          <a:p>
            <a:pPr>
              <a:lnSpc>
                <a:spcPct val="150000"/>
              </a:lnSpc>
            </a:pPr>
            <a:r>
              <a:rPr lang="en-GB" sz="1600" b="1" dirty="0" err="1" smtClean="0">
                <a:latin typeface="Lucida Grande"/>
                <a:cs typeface="Lucida Grande"/>
              </a:rPr>
              <a:t>Molprobity</a:t>
            </a:r>
            <a:r>
              <a:rPr lang="en-GB" sz="1600" b="1" dirty="0" smtClean="0">
                <a:latin typeface="Lucida Grande"/>
                <a:cs typeface="Lucida Grande"/>
              </a:rPr>
              <a:t> </a:t>
            </a:r>
            <a:r>
              <a:rPr lang="en-GB" sz="1600" b="1" dirty="0" err="1" smtClean="0">
                <a:latin typeface="Lucida Grande"/>
                <a:cs typeface="Lucida Grande"/>
              </a:rPr>
              <a:t>clashscore</a:t>
            </a:r>
            <a:r>
              <a:rPr lang="en-GB" sz="1600" b="1" dirty="0" smtClean="0">
                <a:latin typeface="Lucida Grande"/>
                <a:cs typeface="Lucida Grande"/>
              </a:rPr>
              <a:t>  : 28.3					</a:t>
            </a:r>
            <a:r>
              <a:rPr lang="en-GB" sz="1600" b="1" dirty="0" err="1" smtClean="0">
                <a:latin typeface="Lucida Grande"/>
                <a:cs typeface="Lucida Grande"/>
              </a:rPr>
              <a:t>Molprobity</a:t>
            </a:r>
            <a:r>
              <a:rPr lang="en-GB" sz="1600" b="1" dirty="0" smtClean="0">
                <a:latin typeface="Lucida Grande"/>
                <a:cs typeface="Lucida Grande"/>
              </a:rPr>
              <a:t> </a:t>
            </a:r>
            <a:r>
              <a:rPr lang="en-GB" sz="1600" b="1" dirty="0" err="1">
                <a:latin typeface="Lucida Grande"/>
                <a:cs typeface="Lucida Grande"/>
              </a:rPr>
              <a:t>clashscore</a:t>
            </a:r>
            <a:r>
              <a:rPr lang="en-GB" sz="1600" b="1" dirty="0">
                <a:latin typeface="Lucida Grande"/>
                <a:cs typeface="Lucida Grande"/>
              </a:rPr>
              <a:t>  </a:t>
            </a:r>
            <a:r>
              <a:rPr lang="en-GB" sz="1600" b="1" dirty="0" smtClean="0">
                <a:latin typeface="Lucida Grande"/>
                <a:cs typeface="Lucida Grande"/>
              </a:rPr>
              <a:t>: 16.9</a:t>
            </a:r>
            <a:endParaRPr lang="en-GB" sz="1600" b="1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endParaRPr lang="en-GB" sz="1600" b="1" dirty="0" smtClean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4052858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GB" dirty="0" smtClean="0">
                <a:latin typeface="Abadi MT Condensed Extra Bold"/>
                <a:cs typeface="Abadi MT Condensed Extra Bold"/>
              </a:rPr>
              <a:t>Jelly </a:t>
            </a:r>
            <a:r>
              <a:rPr lang="en-GB" dirty="0">
                <a:latin typeface="Abadi MT Condensed Extra Bold"/>
                <a:cs typeface="Abadi MT Condensed Extra Bold"/>
              </a:rPr>
              <a:t>B</a:t>
            </a:r>
            <a:r>
              <a:rPr lang="en-GB" dirty="0" smtClean="0">
                <a:latin typeface="Abadi MT Condensed Extra Bold"/>
                <a:cs typeface="Abadi MT Condensed Extra Bold"/>
              </a:rPr>
              <a:t>ody Restraints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14159" y="1650799"/>
            <a:ext cx="7197140" cy="4503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Conclusions:</a:t>
            </a:r>
          </a:p>
          <a:p>
            <a:pPr>
              <a:lnSpc>
                <a:spcPct val="150000"/>
              </a:lnSpc>
            </a:pPr>
            <a:endParaRPr lang="en-GB" sz="1600" b="1" dirty="0">
              <a:latin typeface="Lucida Grande"/>
              <a:cs typeface="Lucida Grande"/>
            </a:endParaRPr>
          </a:p>
          <a:p>
            <a:pPr marL="342900" indent="-342900">
              <a:lnSpc>
                <a:spcPct val="150000"/>
              </a:lnSpc>
              <a:buAutoNum type="arabicParenBoth"/>
            </a:pPr>
            <a:r>
              <a:rPr lang="en-GB" sz="1600" b="1" dirty="0" smtClean="0">
                <a:latin typeface="Lucida Grande"/>
                <a:cs typeface="Lucida Grande"/>
              </a:rPr>
              <a:t>Jelly-body restraints are great at stabilising refinement, </a:t>
            </a:r>
            <a:br>
              <a:rPr lang="en-GB" sz="1600" b="1" dirty="0" smtClean="0">
                <a:latin typeface="Lucida Grande"/>
                <a:cs typeface="Lucida Grande"/>
              </a:rPr>
            </a:br>
            <a:r>
              <a:rPr lang="en-GB" sz="1600" b="1" dirty="0" smtClean="0">
                <a:latin typeface="Lucida Grande"/>
                <a:cs typeface="Lucida Grande"/>
              </a:rPr>
              <a:t>and can have quite a wide radius of convergence…</a:t>
            </a:r>
            <a:br>
              <a:rPr lang="en-GB" sz="1600" b="1" dirty="0" smtClean="0">
                <a:latin typeface="Lucida Grande"/>
                <a:cs typeface="Lucida Grande"/>
              </a:rPr>
            </a:br>
            <a:r>
              <a:rPr lang="en-GB" sz="1600" b="1" dirty="0" smtClean="0">
                <a:latin typeface="Lucida Grande"/>
                <a:cs typeface="Lucida Grande"/>
              </a:rPr>
              <a:t>but can’t alone improve a model dramatically</a:t>
            </a:r>
          </a:p>
          <a:p>
            <a:pPr marL="342900" indent="-342900">
              <a:lnSpc>
                <a:spcPct val="150000"/>
              </a:lnSpc>
              <a:buAutoNum type="arabicParenBoth"/>
            </a:pPr>
            <a:endParaRPr lang="en-GB" sz="1600" b="1" dirty="0">
              <a:latin typeface="Lucida Grande"/>
              <a:cs typeface="Lucida Grande"/>
            </a:endParaRPr>
          </a:p>
          <a:p>
            <a:pPr marL="342900" indent="-342900">
              <a:lnSpc>
                <a:spcPct val="150000"/>
              </a:lnSpc>
              <a:buAutoNum type="arabicParenBoth"/>
            </a:pPr>
            <a:r>
              <a:rPr lang="en-GB" sz="1600" b="1" dirty="0" smtClean="0">
                <a:latin typeface="Lucida Grande"/>
                <a:cs typeface="Lucida Grande"/>
              </a:rPr>
              <a:t>We can’t rely on the reliability of models deposited in the PDB</a:t>
            </a:r>
            <a:br>
              <a:rPr lang="en-GB" sz="1600" b="1" dirty="0" smtClean="0">
                <a:latin typeface="Lucida Grande"/>
                <a:cs typeface="Lucida Grande"/>
              </a:rPr>
            </a:br>
            <a:r>
              <a:rPr lang="en-GB" sz="1600" b="1" dirty="0" smtClean="0">
                <a:latin typeface="Lucida Grande"/>
                <a:cs typeface="Lucida Grande"/>
              </a:rPr>
              <a:t>(applies for more moderate-resolution models also)</a:t>
            </a:r>
          </a:p>
          <a:p>
            <a:pPr marL="342900" indent="-342900">
              <a:lnSpc>
                <a:spcPct val="150000"/>
              </a:lnSpc>
              <a:buAutoNum type="arabicParenBoth"/>
            </a:pPr>
            <a:endParaRPr lang="en-GB" sz="1600" b="1" dirty="0">
              <a:latin typeface="Lucida Grande"/>
              <a:cs typeface="Lucida Grande"/>
            </a:endParaRPr>
          </a:p>
          <a:p>
            <a:pPr marL="342900" indent="-342900">
              <a:lnSpc>
                <a:spcPct val="150000"/>
              </a:lnSpc>
              <a:buAutoNum type="arabicParenBoth"/>
            </a:pPr>
            <a:r>
              <a:rPr lang="en-GB" sz="1600" b="1" dirty="0" smtClean="0">
                <a:latin typeface="Lucida Grande"/>
                <a:cs typeface="Lucida Grande"/>
              </a:rPr>
              <a:t>Structural information in the PDB can be useful in the determination of new structures</a:t>
            </a:r>
          </a:p>
          <a:p>
            <a:pPr>
              <a:lnSpc>
                <a:spcPct val="150000"/>
              </a:lnSpc>
            </a:pPr>
            <a:endParaRPr lang="en-GB" sz="1600" b="1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191419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087" y="1801470"/>
            <a:ext cx="8834636" cy="4861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2400" b="1" dirty="0">
                <a:latin typeface="Lucida Grande"/>
                <a:cs typeface="Lucida Grande"/>
              </a:rPr>
              <a:t>External restraint generation:</a:t>
            </a:r>
          </a:p>
          <a:p>
            <a:pPr>
              <a:lnSpc>
                <a:spcPct val="120000"/>
              </a:lnSpc>
            </a:pPr>
            <a:endParaRPr lang="en-GB" sz="2400" dirty="0" smtClean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r>
              <a:rPr lang="en-GB" sz="2000" dirty="0" smtClean="0">
                <a:latin typeface="Lucida Grande"/>
                <a:cs typeface="Lucida Grande"/>
              </a:rPr>
              <a:t>Injection </a:t>
            </a:r>
            <a:r>
              <a:rPr lang="en-GB" sz="2000" dirty="0">
                <a:latin typeface="Lucida Grande"/>
                <a:cs typeface="Lucida Grande"/>
              </a:rPr>
              <a:t>of prior knowledge to aid new structure </a:t>
            </a:r>
            <a:r>
              <a:rPr lang="en-GB" sz="2000" dirty="0" smtClean="0">
                <a:latin typeface="Lucida Grande"/>
                <a:cs typeface="Lucida Grande"/>
              </a:rPr>
              <a:t>determination:</a:t>
            </a:r>
            <a:endParaRPr lang="en-GB" sz="2000" dirty="0">
              <a:latin typeface="Lucida Grande"/>
              <a:cs typeface="Lucida Grande"/>
            </a:endParaRPr>
          </a:p>
          <a:p>
            <a:pPr marL="800100" lvl="1" indent="-342900">
              <a:spcBef>
                <a:spcPts val="1800"/>
              </a:spcBef>
              <a:buFont typeface="Arial"/>
              <a:buChar char="•"/>
            </a:pPr>
            <a:r>
              <a:rPr lang="en-US" sz="2400" dirty="0" smtClean="0">
                <a:cs typeface="Lucida Grande"/>
              </a:rPr>
              <a:t>External </a:t>
            </a:r>
            <a:r>
              <a:rPr lang="en-US" sz="2400" dirty="0">
                <a:cs typeface="Lucida Grande"/>
              </a:rPr>
              <a:t>Restraints from homologous </a:t>
            </a:r>
            <a:r>
              <a:rPr lang="en-US" sz="2400" dirty="0" smtClean="0">
                <a:cs typeface="Lucida Grande"/>
              </a:rPr>
              <a:t>structures</a:t>
            </a:r>
          </a:p>
          <a:p>
            <a:pPr marL="800100" lvl="1" indent="-342900">
              <a:spcBef>
                <a:spcPts val="1800"/>
              </a:spcBef>
              <a:buFont typeface="Arial"/>
              <a:buChar char="•"/>
            </a:pPr>
            <a:r>
              <a:rPr lang="en-GB" sz="2400" dirty="0" smtClean="0"/>
              <a:t>Hydrogen </a:t>
            </a:r>
            <a:r>
              <a:rPr lang="en-GB" sz="2400" dirty="0"/>
              <a:t>bond </a:t>
            </a:r>
            <a:r>
              <a:rPr lang="en-GB" sz="2400" dirty="0" smtClean="0"/>
              <a:t>restraints</a:t>
            </a:r>
          </a:p>
          <a:p>
            <a:endParaRPr lang="en-GB" dirty="0" smtClean="0">
              <a:latin typeface="Lucida Grande"/>
              <a:cs typeface="Lucida Grande"/>
            </a:endParaRPr>
          </a:p>
          <a:p>
            <a:endParaRPr lang="en-GB" dirty="0">
              <a:latin typeface="Lucida Grande"/>
              <a:cs typeface="Lucida Grande"/>
            </a:endParaRPr>
          </a:p>
          <a:p>
            <a:r>
              <a:rPr lang="en-GB" dirty="0">
                <a:latin typeface="Lucida Grande"/>
                <a:cs typeface="Lucida Grande"/>
              </a:rPr>
              <a:t>Restraints utilised by: REFMAC5, Coot</a:t>
            </a:r>
          </a:p>
          <a:p>
            <a:endParaRPr lang="en-GB" dirty="0">
              <a:latin typeface="Lucida Grande"/>
              <a:cs typeface="Lucida Grande"/>
            </a:endParaRPr>
          </a:p>
          <a:p>
            <a:r>
              <a:rPr lang="en-GB" dirty="0">
                <a:latin typeface="Lucida Grande"/>
                <a:cs typeface="Lucida Grande"/>
              </a:rPr>
              <a:t>Executed from: </a:t>
            </a:r>
            <a:r>
              <a:rPr lang="en-GB" dirty="0" smtClean="0">
                <a:latin typeface="Lucida Grande"/>
                <a:cs typeface="Lucida Grande"/>
              </a:rPr>
              <a:t>CCP4i, CCP4i2, </a:t>
            </a:r>
            <a:r>
              <a:rPr lang="en-GB" dirty="0">
                <a:latin typeface="Lucida Grande"/>
                <a:cs typeface="Lucida Grande"/>
              </a:rPr>
              <a:t>CCP4mg, Coot, command </a:t>
            </a:r>
            <a:r>
              <a:rPr lang="en-GB" dirty="0" smtClean="0">
                <a:latin typeface="Lucida Grande"/>
                <a:cs typeface="Lucida Grande"/>
              </a:rPr>
              <a:t>line</a:t>
            </a:r>
            <a:endParaRPr lang="en-US" sz="2000" dirty="0" smtClean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endParaRPr lang="en-US" sz="2000" dirty="0" smtClean="0">
              <a:latin typeface="Lucida Grande"/>
              <a:cs typeface="Lucida Grande"/>
            </a:endParaRPr>
          </a:p>
          <a:p>
            <a:pPr algn="ctr">
              <a:lnSpc>
                <a:spcPct val="150000"/>
              </a:lnSpc>
            </a:pPr>
            <a:r>
              <a:rPr lang="en-US" sz="2000" b="1" i="1" dirty="0" smtClean="0">
                <a:latin typeface="Lucida Grande"/>
                <a:cs typeface="Lucida Grande"/>
              </a:rPr>
              <a:t>Independent of global conformation</a:t>
            </a:r>
            <a:endParaRPr lang="en-US" sz="2000" b="1" i="1" dirty="0">
              <a:latin typeface="Lucida Grande"/>
              <a:cs typeface="Lucida Grande"/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1371600" y="0"/>
            <a:ext cx="64008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ProSMART in MX Refinement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914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17" name="Group 2"/>
          <p:cNvGrpSpPr>
            <a:grpSpLocks/>
          </p:cNvGrpSpPr>
          <p:nvPr/>
        </p:nvGrpSpPr>
        <p:grpSpPr bwMode="auto">
          <a:xfrm>
            <a:off x="955675" y="2387600"/>
            <a:ext cx="7121525" cy="3275013"/>
            <a:chOff x="602" y="1777"/>
            <a:chExt cx="4486" cy="2063"/>
          </a:xfrm>
        </p:grpSpPr>
        <p:sp>
          <p:nvSpPr>
            <p:cNvPr id="60420" name="Oval 3"/>
            <p:cNvSpPr>
              <a:spLocks noChangeArrowheads="1"/>
            </p:cNvSpPr>
            <p:nvPr/>
          </p:nvSpPr>
          <p:spPr bwMode="auto">
            <a:xfrm>
              <a:off x="3504" y="2148"/>
              <a:ext cx="1584" cy="14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21" name="Oval 4"/>
            <p:cNvSpPr>
              <a:spLocks noChangeAspect="1" noChangeArrowheads="1"/>
            </p:cNvSpPr>
            <p:nvPr/>
          </p:nvSpPr>
          <p:spPr bwMode="auto">
            <a:xfrm rot="600000">
              <a:off x="822" y="2283"/>
              <a:ext cx="72" cy="72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22" name="Oval 5"/>
            <p:cNvSpPr>
              <a:spLocks noChangeAspect="1" noChangeArrowheads="1"/>
            </p:cNvSpPr>
            <p:nvPr/>
          </p:nvSpPr>
          <p:spPr bwMode="auto">
            <a:xfrm rot="600000">
              <a:off x="1054" y="1934"/>
              <a:ext cx="72" cy="72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23" name="Oval 6"/>
            <p:cNvSpPr>
              <a:spLocks noChangeAspect="1" noChangeArrowheads="1"/>
            </p:cNvSpPr>
            <p:nvPr/>
          </p:nvSpPr>
          <p:spPr bwMode="auto">
            <a:xfrm rot="600000">
              <a:off x="1273" y="2216"/>
              <a:ext cx="73" cy="72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24" name="Oval 7"/>
            <p:cNvSpPr>
              <a:spLocks noChangeAspect="1" noChangeArrowheads="1"/>
            </p:cNvSpPr>
            <p:nvPr/>
          </p:nvSpPr>
          <p:spPr bwMode="auto">
            <a:xfrm rot="600000">
              <a:off x="1545" y="1777"/>
              <a:ext cx="72" cy="72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25" name="Oval 8"/>
            <p:cNvSpPr>
              <a:spLocks noChangeAspect="1" noChangeArrowheads="1"/>
            </p:cNvSpPr>
            <p:nvPr/>
          </p:nvSpPr>
          <p:spPr bwMode="auto">
            <a:xfrm rot="600000">
              <a:off x="1750" y="2276"/>
              <a:ext cx="72" cy="72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26" name="Oval 9"/>
            <p:cNvSpPr>
              <a:spLocks noChangeAspect="1" noChangeArrowheads="1"/>
            </p:cNvSpPr>
            <p:nvPr/>
          </p:nvSpPr>
          <p:spPr bwMode="auto">
            <a:xfrm rot="600000">
              <a:off x="2096" y="1971"/>
              <a:ext cx="73" cy="72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60427" name="AutoShape 10"/>
            <p:cNvCxnSpPr>
              <a:cxnSpLocks noChangeAspect="1" noChangeShapeType="1"/>
              <a:stCxn id="60421" idx="7"/>
              <a:endCxn id="60422" idx="3"/>
            </p:cNvCxnSpPr>
            <p:nvPr/>
          </p:nvCxnSpPr>
          <p:spPr bwMode="auto">
            <a:xfrm flipV="1">
              <a:off x="887" y="1990"/>
              <a:ext cx="173" cy="3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28" name="AutoShape 11"/>
            <p:cNvCxnSpPr>
              <a:cxnSpLocks noChangeAspect="1" noChangeShapeType="1"/>
              <a:stCxn id="60423" idx="7"/>
              <a:endCxn id="60424" idx="3"/>
            </p:cNvCxnSpPr>
            <p:nvPr/>
          </p:nvCxnSpPr>
          <p:spPr bwMode="auto">
            <a:xfrm flipV="1">
              <a:off x="1339" y="1833"/>
              <a:ext cx="212" cy="39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29" name="AutoShape 12"/>
            <p:cNvCxnSpPr>
              <a:cxnSpLocks noChangeAspect="1" noChangeShapeType="1"/>
              <a:stCxn id="60422" idx="5"/>
              <a:endCxn id="60423" idx="1"/>
            </p:cNvCxnSpPr>
            <p:nvPr/>
          </p:nvCxnSpPr>
          <p:spPr bwMode="auto">
            <a:xfrm>
              <a:off x="1110" y="1999"/>
              <a:ext cx="178" cy="22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30" name="AutoShape 13"/>
            <p:cNvCxnSpPr>
              <a:cxnSpLocks noChangeAspect="1" noChangeShapeType="1"/>
              <a:stCxn id="60424" idx="5"/>
              <a:endCxn id="60425" idx="1"/>
            </p:cNvCxnSpPr>
            <p:nvPr/>
          </p:nvCxnSpPr>
          <p:spPr bwMode="auto">
            <a:xfrm>
              <a:off x="1601" y="1842"/>
              <a:ext cx="164" cy="4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31" name="AutoShape 14"/>
            <p:cNvCxnSpPr>
              <a:cxnSpLocks noChangeAspect="1" noChangeShapeType="1"/>
              <a:stCxn id="60425" idx="7"/>
              <a:endCxn id="60426" idx="3"/>
            </p:cNvCxnSpPr>
            <p:nvPr/>
          </p:nvCxnSpPr>
          <p:spPr bwMode="auto">
            <a:xfrm flipV="1">
              <a:off x="1815" y="2027"/>
              <a:ext cx="287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32" name="AutoShape 15"/>
            <p:cNvCxnSpPr>
              <a:cxnSpLocks noChangeAspect="1" noChangeShapeType="1"/>
              <a:stCxn id="60426" idx="5"/>
            </p:cNvCxnSpPr>
            <p:nvPr/>
          </p:nvCxnSpPr>
          <p:spPr bwMode="auto">
            <a:xfrm flipH="1">
              <a:off x="2146" y="2036"/>
              <a:ext cx="7" cy="43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433" name="Oval 16"/>
            <p:cNvSpPr>
              <a:spLocks noChangeAspect="1" noChangeArrowheads="1"/>
            </p:cNvSpPr>
            <p:nvPr/>
          </p:nvSpPr>
          <p:spPr bwMode="auto">
            <a:xfrm rot="9600000">
              <a:off x="2121" y="2451"/>
              <a:ext cx="72" cy="72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34" name="Oval 17"/>
            <p:cNvSpPr>
              <a:spLocks noChangeAspect="1" noChangeArrowheads="1"/>
            </p:cNvSpPr>
            <p:nvPr/>
          </p:nvSpPr>
          <p:spPr bwMode="auto">
            <a:xfrm rot="9600000">
              <a:off x="2095" y="2869"/>
              <a:ext cx="72" cy="72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35" name="Oval 18"/>
            <p:cNvSpPr>
              <a:spLocks noChangeAspect="1" noChangeArrowheads="1"/>
            </p:cNvSpPr>
            <p:nvPr/>
          </p:nvSpPr>
          <p:spPr bwMode="auto">
            <a:xfrm rot="9600000">
              <a:off x="1763" y="2734"/>
              <a:ext cx="73" cy="7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36" name="Oval 19"/>
            <p:cNvSpPr>
              <a:spLocks noChangeAspect="1" noChangeArrowheads="1"/>
            </p:cNvSpPr>
            <p:nvPr/>
          </p:nvSpPr>
          <p:spPr bwMode="auto">
            <a:xfrm rot="9600000">
              <a:off x="1748" y="3251"/>
              <a:ext cx="72" cy="72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37" name="Oval 20"/>
            <p:cNvSpPr>
              <a:spLocks noChangeAspect="1" noChangeArrowheads="1"/>
            </p:cNvSpPr>
            <p:nvPr/>
          </p:nvSpPr>
          <p:spPr bwMode="auto">
            <a:xfrm rot="9600000">
              <a:off x="1322" y="2921"/>
              <a:ext cx="72" cy="72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38" name="Oval 21"/>
            <p:cNvSpPr>
              <a:spLocks noChangeAspect="1" noChangeArrowheads="1"/>
            </p:cNvSpPr>
            <p:nvPr/>
          </p:nvSpPr>
          <p:spPr bwMode="auto">
            <a:xfrm rot="9600000">
              <a:off x="1172" y="3358"/>
              <a:ext cx="73" cy="72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39" name="Oval 22"/>
            <p:cNvSpPr>
              <a:spLocks noChangeAspect="1" noChangeArrowheads="1"/>
            </p:cNvSpPr>
            <p:nvPr/>
          </p:nvSpPr>
          <p:spPr bwMode="auto">
            <a:xfrm rot="9600000">
              <a:off x="897" y="2947"/>
              <a:ext cx="72" cy="72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40" name="Oval 23"/>
            <p:cNvSpPr>
              <a:spLocks noChangeAspect="1" noChangeArrowheads="1"/>
            </p:cNvSpPr>
            <p:nvPr/>
          </p:nvSpPr>
          <p:spPr bwMode="auto">
            <a:xfrm rot="9600000">
              <a:off x="602" y="3259"/>
              <a:ext cx="72" cy="72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60441" name="AutoShape 24"/>
            <p:cNvCxnSpPr>
              <a:cxnSpLocks noChangeAspect="1" noChangeShapeType="1"/>
              <a:stCxn id="60433" idx="7"/>
              <a:endCxn id="60434" idx="3"/>
            </p:cNvCxnSpPr>
            <p:nvPr/>
          </p:nvCxnSpPr>
          <p:spPr bwMode="auto">
            <a:xfrm>
              <a:off x="2141" y="2519"/>
              <a:ext cx="5" cy="35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42" name="AutoShape 25"/>
            <p:cNvCxnSpPr>
              <a:cxnSpLocks noChangeAspect="1" noChangeShapeType="1"/>
              <a:stCxn id="60435" idx="7"/>
              <a:endCxn id="60436" idx="3"/>
            </p:cNvCxnSpPr>
            <p:nvPr/>
          </p:nvCxnSpPr>
          <p:spPr bwMode="auto">
            <a:xfrm>
              <a:off x="1784" y="2802"/>
              <a:ext cx="15" cy="45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43" name="AutoShape 26"/>
            <p:cNvCxnSpPr>
              <a:cxnSpLocks noChangeAspect="1" noChangeShapeType="1"/>
              <a:stCxn id="60434" idx="5"/>
              <a:endCxn id="60435" idx="1"/>
            </p:cNvCxnSpPr>
            <p:nvPr/>
          </p:nvCxnSpPr>
          <p:spPr bwMode="auto">
            <a:xfrm flipH="1" flipV="1">
              <a:off x="1833" y="2784"/>
              <a:ext cx="265" cy="10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44" name="AutoShape 27"/>
            <p:cNvCxnSpPr>
              <a:cxnSpLocks noChangeAspect="1" noChangeShapeType="1"/>
              <a:stCxn id="60436" idx="5"/>
              <a:endCxn id="60437" idx="1"/>
            </p:cNvCxnSpPr>
            <p:nvPr/>
          </p:nvCxnSpPr>
          <p:spPr bwMode="auto">
            <a:xfrm flipH="1" flipV="1">
              <a:off x="1390" y="2972"/>
              <a:ext cx="361" cy="29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45" name="AutoShape 28"/>
            <p:cNvCxnSpPr>
              <a:cxnSpLocks noChangeAspect="1" noChangeShapeType="1"/>
              <a:stCxn id="60437" idx="7"/>
              <a:endCxn id="60438" idx="3"/>
            </p:cNvCxnSpPr>
            <p:nvPr/>
          </p:nvCxnSpPr>
          <p:spPr bwMode="auto">
            <a:xfrm flipH="1">
              <a:off x="1225" y="2989"/>
              <a:ext cx="117" cy="37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46" name="AutoShape 29"/>
            <p:cNvCxnSpPr>
              <a:cxnSpLocks noChangeAspect="1" noChangeShapeType="1"/>
              <a:stCxn id="60438" idx="5"/>
              <a:endCxn id="60439" idx="1"/>
            </p:cNvCxnSpPr>
            <p:nvPr/>
          </p:nvCxnSpPr>
          <p:spPr bwMode="auto">
            <a:xfrm flipH="1" flipV="1">
              <a:off x="965" y="2998"/>
              <a:ext cx="211" cy="3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47" name="AutoShape 30"/>
            <p:cNvCxnSpPr>
              <a:cxnSpLocks noChangeAspect="1" noChangeShapeType="1"/>
              <a:stCxn id="60440" idx="3"/>
              <a:endCxn id="60439" idx="7"/>
            </p:cNvCxnSpPr>
            <p:nvPr/>
          </p:nvCxnSpPr>
          <p:spPr bwMode="auto">
            <a:xfrm flipV="1">
              <a:off x="653" y="3015"/>
              <a:ext cx="264" cy="24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448" name="Oval 31"/>
            <p:cNvSpPr>
              <a:spLocks noChangeAspect="1" noChangeArrowheads="1"/>
            </p:cNvSpPr>
            <p:nvPr/>
          </p:nvSpPr>
          <p:spPr bwMode="auto">
            <a:xfrm rot="600000">
              <a:off x="3168" y="2318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49" name="Oval 32"/>
            <p:cNvSpPr>
              <a:spLocks noChangeAspect="1" noChangeArrowheads="1"/>
            </p:cNvSpPr>
            <p:nvPr/>
          </p:nvSpPr>
          <p:spPr bwMode="auto">
            <a:xfrm rot="600000">
              <a:off x="3400" y="1969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50" name="Oval 33"/>
            <p:cNvSpPr>
              <a:spLocks noChangeAspect="1" noChangeArrowheads="1"/>
            </p:cNvSpPr>
            <p:nvPr/>
          </p:nvSpPr>
          <p:spPr bwMode="auto">
            <a:xfrm rot="600000">
              <a:off x="3619" y="2251"/>
              <a:ext cx="73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51" name="Oval 34"/>
            <p:cNvSpPr>
              <a:spLocks noChangeAspect="1" noChangeArrowheads="1"/>
            </p:cNvSpPr>
            <p:nvPr/>
          </p:nvSpPr>
          <p:spPr bwMode="auto">
            <a:xfrm rot="600000">
              <a:off x="3891" y="1812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52" name="Oval 35"/>
            <p:cNvSpPr>
              <a:spLocks noChangeAspect="1" noChangeArrowheads="1"/>
            </p:cNvSpPr>
            <p:nvPr/>
          </p:nvSpPr>
          <p:spPr bwMode="auto">
            <a:xfrm rot="600000">
              <a:off x="4096" y="2311"/>
              <a:ext cx="72" cy="72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53" name="Oval 36"/>
            <p:cNvSpPr>
              <a:spLocks noChangeAspect="1" noChangeArrowheads="1"/>
            </p:cNvSpPr>
            <p:nvPr/>
          </p:nvSpPr>
          <p:spPr bwMode="auto">
            <a:xfrm rot="600000">
              <a:off x="4442" y="2006"/>
              <a:ext cx="73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60454" name="AutoShape 37"/>
            <p:cNvCxnSpPr>
              <a:cxnSpLocks noChangeAspect="1" noChangeShapeType="1"/>
              <a:stCxn id="60448" idx="7"/>
              <a:endCxn id="60449" idx="3"/>
            </p:cNvCxnSpPr>
            <p:nvPr/>
          </p:nvCxnSpPr>
          <p:spPr bwMode="auto">
            <a:xfrm flipV="1">
              <a:off x="3233" y="2025"/>
              <a:ext cx="173" cy="3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5" name="AutoShape 38"/>
            <p:cNvCxnSpPr>
              <a:cxnSpLocks noChangeAspect="1" noChangeShapeType="1"/>
              <a:stCxn id="60450" idx="7"/>
              <a:endCxn id="60451" idx="3"/>
            </p:cNvCxnSpPr>
            <p:nvPr/>
          </p:nvCxnSpPr>
          <p:spPr bwMode="auto">
            <a:xfrm flipV="1">
              <a:off x="3685" y="1868"/>
              <a:ext cx="212" cy="39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6" name="AutoShape 39"/>
            <p:cNvCxnSpPr>
              <a:cxnSpLocks noChangeAspect="1" noChangeShapeType="1"/>
              <a:stCxn id="60449" idx="5"/>
              <a:endCxn id="60450" idx="1"/>
            </p:cNvCxnSpPr>
            <p:nvPr/>
          </p:nvCxnSpPr>
          <p:spPr bwMode="auto">
            <a:xfrm>
              <a:off x="3456" y="2034"/>
              <a:ext cx="178" cy="22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7" name="AutoShape 40"/>
            <p:cNvCxnSpPr>
              <a:cxnSpLocks noChangeAspect="1" noChangeShapeType="1"/>
              <a:stCxn id="60451" idx="5"/>
              <a:endCxn id="60452" idx="1"/>
            </p:cNvCxnSpPr>
            <p:nvPr/>
          </p:nvCxnSpPr>
          <p:spPr bwMode="auto">
            <a:xfrm>
              <a:off x="3947" y="1877"/>
              <a:ext cx="164" cy="4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8" name="AutoShape 41"/>
            <p:cNvCxnSpPr>
              <a:cxnSpLocks noChangeAspect="1" noChangeShapeType="1"/>
              <a:stCxn id="60452" idx="7"/>
              <a:endCxn id="60453" idx="3"/>
            </p:cNvCxnSpPr>
            <p:nvPr/>
          </p:nvCxnSpPr>
          <p:spPr bwMode="auto">
            <a:xfrm flipV="1">
              <a:off x="4161" y="2062"/>
              <a:ext cx="287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59" name="AutoShape 42"/>
            <p:cNvCxnSpPr>
              <a:cxnSpLocks noChangeAspect="1" noChangeShapeType="1"/>
              <a:stCxn id="60453" idx="5"/>
            </p:cNvCxnSpPr>
            <p:nvPr/>
          </p:nvCxnSpPr>
          <p:spPr bwMode="auto">
            <a:xfrm flipH="1">
              <a:off x="4492" y="2071"/>
              <a:ext cx="7" cy="43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460" name="Oval 43"/>
            <p:cNvSpPr>
              <a:spLocks noChangeAspect="1" noChangeArrowheads="1"/>
            </p:cNvSpPr>
            <p:nvPr/>
          </p:nvSpPr>
          <p:spPr bwMode="auto">
            <a:xfrm rot="8400000">
              <a:off x="4472" y="2489"/>
              <a:ext cx="72" cy="72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61" name="Oval 44"/>
            <p:cNvSpPr>
              <a:spLocks noChangeAspect="1" noChangeArrowheads="1"/>
            </p:cNvSpPr>
            <p:nvPr/>
          </p:nvSpPr>
          <p:spPr bwMode="auto">
            <a:xfrm rot="8400000">
              <a:off x="4590" y="2891"/>
              <a:ext cx="72" cy="72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62" name="Oval 45"/>
            <p:cNvSpPr>
              <a:spLocks noChangeAspect="1" noChangeArrowheads="1"/>
            </p:cNvSpPr>
            <p:nvPr/>
          </p:nvSpPr>
          <p:spPr bwMode="auto">
            <a:xfrm rot="8400000">
              <a:off x="4231" y="2877"/>
              <a:ext cx="73" cy="72"/>
            </a:xfrm>
            <a:prstGeom prst="ellipse">
              <a:avLst/>
            </a:prstGeom>
            <a:solidFill>
              <a:srgbClr val="F925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63" name="Oval 46"/>
            <p:cNvSpPr>
              <a:spLocks noChangeAspect="1" noChangeArrowheads="1"/>
            </p:cNvSpPr>
            <p:nvPr/>
          </p:nvSpPr>
          <p:spPr bwMode="auto">
            <a:xfrm rot="8400000">
              <a:off x="4395" y="3368"/>
              <a:ext cx="72" cy="72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64" name="Oval 47"/>
            <p:cNvSpPr>
              <a:spLocks noChangeAspect="1" noChangeArrowheads="1"/>
            </p:cNvSpPr>
            <p:nvPr/>
          </p:nvSpPr>
          <p:spPr bwMode="auto">
            <a:xfrm rot="8400000">
              <a:off x="3881" y="3204"/>
              <a:ext cx="72" cy="72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65" name="Oval 48"/>
            <p:cNvSpPr>
              <a:spLocks noChangeAspect="1" noChangeArrowheads="1"/>
            </p:cNvSpPr>
            <p:nvPr/>
          </p:nvSpPr>
          <p:spPr bwMode="auto">
            <a:xfrm rot="8400000">
              <a:off x="3890" y="3665"/>
              <a:ext cx="73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66" name="Oval 49"/>
            <p:cNvSpPr>
              <a:spLocks noChangeAspect="1" noChangeArrowheads="1"/>
            </p:cNvSpPr>
            <p:nvPr/>
          </p:nvSpPr>
          <p:spPr bwMode="auto">
            <a:xfrm rot="8400000">
              <a:off x="3491" y="3374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67" name="Oval 50"/>
            <p:cNvSpPr>
              <a:spLocks noChangeAspect="1" noChangeArrowheads="1"/>
            </p:cNvSpPr>
            <p:nvPr/>
          </p:nvSpPr>
          <p:spPr bwMode="auto">
            <a:xfrm rot="8400000">
              <a:off x="3321" y="3768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60468" name="AutoShape 51"/>
            <p:cNvCxnSpPr>
              <a:cxnSpLocks noChangeAspect="1" noChangeShapeType="1"/>
              <a:stCxn id="60460" idx="7"/>
              <a:endCxn id="60461" idx="3"/>
            </p:cNvCxnSpPr>
            <p:nvPr/>
          </p:nvCxnSpPr>
          <p:spPr bwMode="auto">
            <a:xfrm>
              <a:off x="4504" y="2560"/>
              <a:ext cx="125" cy="33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69" name="AutoShape 52"/>
            <p:cNvCxnSpPr>
              <a:cxnSpLocks noChangeAspect="1" noChangeShapeType="1"/>
              <a:stCxn id="60462" idx="7"/>
              <a:endCxn id="60463" idx="3"/>
            </p:cNvCxnSpPr>
            <p:nvPr/>
          </p:nvCxnSpPr>
          <p:spPr bwMode="auto">
            <a:xfrm>
              <a:off x="4264" y="2948"/>
              <a:ext cx="170" cy="42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70" name="AutoShape 53"/>
            <p:cNvCxnSpPr>
              <a:cxnSpLocks noChangeAspect="1" noChangeShapeType="1"/>
              <a:stCxn id="60461" idx="5"/>
              <a:endCxn id="60462" idx="1"/>
            </p:cNvCxnSpPr>
            <p:nvPr/>
          </p:nvCxnSpPr>
          <p:spPr bwMode="auto">
            <a:xfrm flipH="1" flipV="1">
              <a:off x="4304" y="2915"/>
              <a:ext cx="286" cy="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71" name="AutoShape 54"/>
            <p:cNvCxnSpPr>
              <a:cxnSpLocks noChangeAspect="1" noChangeShapeType="1"/>
              <a:stCxn id="60463" idx="5"/>
              <a:endCxn id="60464" idx="1"/>
            </p:cNvCxnSpPr>
            <p:nvPr/>
          </p:nvCxnSpPr>
          <p:spPr bwMode="auto">
            <a:xfrm flipH="1" flipV="1">
              <a:off x="3952" y="3243"/>
              <a:ext cx="443" cy="15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72" name="AutoShape 55"/>
            <p:cNvCxnSpPr>
              <a:cxnSpLocks noChangeAspect="1" noChangeShapeType="1"/>
              <a:stCxn id="60464" idx="7"/>
              <a:endCxn id="60465" idx="3"/>
            </p:cNvCxnSpPr>
            <p:nvPr/>
          </p:nvCxnSpPr>
          <p:spPr bwMode="auto">
            <a:xfrm>
              <a:off x="3913" y="3275"/>
              <a:ext cx="17" cy="3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73" name="AutoShape 56"/>
            <p:cNvCxnSpPr>
              <a:cxnSpLocks noChangeAspect="1" noChangeShapeType="1"/>
              <a:stCxn id="60465" idx="5"/>
              <a:endCxn id="60466" idx="1"/>
            </p:cNvCxnSpPr>
            <p:nvPr/>
          </p:nvCxnSpPr>
          <p:spPr bwMode="auto">
            <a:xfrm flipH="1" flipV="1">
              <a:off x="3562" y="3413"/>
              <a:ext cx="329" cy="2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474" name="AutoShape 57"/>
            <p:cNvCxnSpPr>
              <a:cxnSpLocks noChangeAspect="1" noChangeShapeType="1"/>
              <a:stCxn id="60467" idx="3"/>
              <a:endCxn id="60466" idx="7"/>
            </p:cNvCxnSpPr>
            <p:nvPr/>
          </p:nvCxnSpPr>
          <p:spPr bwMode="auto">
            <a:xfrm flipV="1">
              <a:off x="3360" y="3445"/>
              <a:ext cx="163" cy="32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475" name="Oval 58"/>
            <p:cNvSpPr>
              <a:spLocks noChangeArrowheads="1"/>
            </p:cNvSpPr>
            <p:nvPr/>
          </p:nvSpPr>
          <p:spPr bwMode="auto">
            <a:xfrm>
              <a:off x="1008" y="2052"/>
              <a:ext cx="1584" cy="14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60418" name="Rectangle 6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196516" cy="1143000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External Restraint Generation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9" name="Text Box 62"/>
          <p:cNvSpPr txBox="1">
            <a:spLocks noChangeArrowheads="1"/>
          </p:cNvSpPr>
          <p:nvPr/>
        </p:nvSpPr>
        <p:spPr bwMode="auto">
          <a:xfrm>
            <a:off x="1332576" y="1700213"/>
            <a:ext cx="730997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>
                <a:latin typeface="Lucida Grande"/>
                <a:cs typeface="Lucida Grande"/>
              </a:rPr>
              <a:t>structure to be refined	 	</a:t>
            </a:r>
            <a:r>
              <a:rPr lang="en-US" sz="1600" dirty="0" smtClean="0">
                <a:latin typeface="Lucida Grande"/>
                <a:cs typeface="Lucida Grande"/>
              </a:rPr>
              <a:t>		known </a:t>
            </a:r>
            <a:r>
              <a:rPr lang="en-US" sz="1600" dirty="0">
                <a:latin typeface="Lucida Grande"/>
                <a:cs typeface="Lucida Grande"/>
              </a:rPr>
              <a:t>similar structure (prior)</a:t>
            </a:r>
          </a:p>
        </p:txBody>
      </p:sp>
      <p:sp>
        <p:nvSpPr>
          <p:cNvPr id="61" name="Text Box 62"/>
          <p:cNvSpPr txBox="1">
            <a:spLocks noChangeArrowheads="1"/>
          </p:cNvSpPr>
          <p:nvPr/>
        </p:nvSpPr>
        <p:spPr bwMode="auto">
          <a:xfrm>
            <a:off x="457200" y="6129013"/>
            <a:ext cx="730997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 dirty="0" smtClean="0">
                <a:latin typeface="Lucida Grande"/>
                <a:cs typeface="Lucida Grande"/>
              </a:rPr>
              <a:t>(abstract representation of an atomic model;  circles = atoms)</a:t>
            </a:r>
            <a:endParaRPr lang="en-US" sz="140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046649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6" name="Group 5"/>
          <p:cNvGrpSpPr>
            <a:grpSpLocks/>
          </p:cNvGrpSpPr>
          <p:nvPr/>
        </p:nvGrpSpPr>
        <p:grpSpPr bwMode="auto">
          <a:xfrm>
            <a:off x="955675" y="2387600"/>
            <a:ext cx="7121525" cy="3275013"/>
            <a:chOff x="602" y="1777"/>
            <a:chExt cx="4486" cy="2063"/>
          </a:xfrm>
        </p:grpSpPr>
        <p:sp>
          <p:nvSpPr>
            <p:cNvPr id="62468" name="Oval 6"/>
            <p:cNvSpPr>
              <a:spLocks noChangeArrowheads="1"/>
            </p:cNvSpPr>
            <p:nvPr/>
          </p:nvSpPr>
          <p:spPr bwMode="auto">
            <a:xfrm>
              <a:off x="3504" y="2148"/>
              <a:ext cx="1584" cy="14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469" name="Oval 7"/>
            <p:cNvSpPr>
              <a:spLocks noChangeAspect="1" noChangeArrowheads="1"/>
            </p:cNvSpPr>
            <p:nvPr/>
          </p:nvSpPr>
          <p:spPr bwMode="auto">
            <a:xfrm rot="600000">
              <a:off x="822" y="2283"/>
              <a:ext cx="72" cy="72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470" name="Oval 8"/>
            <p:cNvSpPr>
              <a:spLocks noChangeAspect="1" noChangeArrowheads="1"/>
            </p:cNvSpPr>
            <p:nvPr/>
          </p:nvSpPr>
          <p:spPr bwMode="auto">
            <a:xfrm rot="600000">
              <a:off x="1054" y="1934"/>
              <a:ext cx="72" cy="72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471" name="Oval 9"/>
            <p:cNvSpPr>
              <a:spLocks noChangeAspect="1" noChangeArrowheads="1"/>
            </p:cNvSpPr>
            <p:nvPr/>
          </p:nvSpPr>
          <p:spPr bwMode="auto">
            <a:xfrm rot="600000">
              <a:off x="1273" y="2216"/>
              <a:ext cx="73" cy="72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472" name="Oval 10"/>
            <p:cNvSpPr>
              <a:spLocks noChangeAspect="1" noChangeArrowheads="1"/>
            </p:cNvSpPr>
            <p:nvPr/>
          </p:nvSpPr>
          <p:spPr bwMode="auto">
            <a:xfrm rot="600000">
              <a:off x="1545" y="1777"/>
              <a:ext cx="72" cy="72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473" name="Oval 11"/>
            <p:cNvSpPr>
              <a:spLocks noChangeAspect="1" noChangeArrowheads="1"/>
            </p:cNvSpPr>
            <p:nvPr/>
          </p:nvSpPr>
          <p:spPr bwMode="auto">
            <a:xfrm rot="600000">
              <a:off x="1750" y="2276"/>
              <a:ext cx="72" cy="72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474" name="Oval 12"/>
            <p:cNvSpPr>
              <a:spLocks noChangeAspect="1" noChangeArrowheads="1"/>
            </p:cNvSpPr>
            <p:nvPr/>
          </p:nvSpPr>
          <p:spPr bwMode="auto">
            <a:xfrm rot="600000">
              <a:off x="2096" y="1971"/>
              <a:ext cx="73" cy="72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62475" name="AutoShape 13"/>
            <p:cNvCxnSpPr>
              <a:cxnSpLocks noChangeAspect="1" noChangeShapeType="1"/>
              <a:stCxn id="62469" idx="7"/>
              <a:endCxn id="62470" idx="3"/>
            </p:cNvCxnSpPr>
            <p:nvPr/>
          </p:nvCxnSpPr>
          <p:spPr bwMode="auto">
            <a:xfrm flipV="1">
              <a:off x="887" y="1990"/>
              <a:ext cx="173" cy="3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476" name="AutoShape 14"/>
            <p:cNvCxnSpPr>
              <a:cxnSpLocks noChangeAspect="1" noChangeShapeType="1"/>
              <a:stCxn id="62471" idx="7"/>
              <a:endCxn id="62472" idx="3"/>
            </p:cNvCxnSpPr>
            <p:nvPr/>
          </p:nvCxnSpPr>
          <p:spPr bwMode="auto">
            <a:xfrm flipV="1">
              <a:off x="1339" y="1833"/>
              <a:ext cx="212" cy="39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477" name="AutoShape 15"/>
            <p:cNvCxnSpPr>
              <a:cxnSpLocks noChangeAspect="1" noChangeShapeType="1"/>
              <a:stCxn id="62470" idx="5"/>
              <a:endCxn id="62471" idx="1"/>
            </p:cNvCxnSpPr>
            <p:nvPr/>
          </p:nvCxnSpPr>
          <p:spPr bwMode="auto">
            <a:xfrm>
              <a:off x="1110" y="1999"/>
              <a:ext cx="178" cy="22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478" name="AutoShape 16"/>
            <p:cNvCxnSpPr>
              <a:cxnSpLocks noChangeAspect="1" noChangeShapeType="1"/>
              <a:stCxn id="62472" idx="5"/>
              <a:endCxn id="62473" idx="1"/>
            </p:cNvCxnSpPr>
            <p:nvPr/>
          </p:nvCxnSpPr>
          <p:spPr bwMode="auto">
            <a:xfrm>
              <a:off x="1601" y="1842"/>
              <a:ext cx="164" cy="4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479" name="AutoShape 17"/>
            <p:cNvCxnSpPr>
              <a:cxnSpLocks noChangeAspect="1" noChangeShapeType="1"/>
              <a:stCxn id="62473" idx="7"/>
              <a:endCxn id="62474" idx="3"/>
            </p:cNvCxnSpPr>
            <p:nvPr/>
          </p:nvCxnSpPr>
          <p:spPr bwMode="auto">
            <a:xfrm flipV="1">
              <a:off x="1815" y="2027"/>
              <a:ext cx="287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480" name="AutoShape 18"/>
            <p:cNvCxnSpPr>
              <a:cxnSpLocks noChangeAspect="1" noChangeShapeType="1"/>
              <a:stCxn id="62474" idx="5"/>
            </p:cNvCxnSpPr>
            <p:nvPr/>
          </p:nvCxnSpPr>
          <p:spPr bwMode="auto">
            <a:xfrm flipH="1">
              <a:off x="2146" y="2036"/>
              <a:ext cx="7" cy="43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2481" name="Oval 19"/>
            <p:cNvSpPr>
              <a:spLocks noChangeAspect="1" noChangeArrowheads="1"/>
            </p:cNvSpPr>
            <p:nvPr/>
          </p:nvSpPr>
          <p:spPr bwMode="auto">
            <a:xfrm rot="9600000">
              <a:off x="2121" y="2451"/>
              <a:ext cx="72" cy="72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482" name="Oval 20"/>
            <p:cNvSpPr>
              <a:spLocks noChangeAspect="1" noChangeArrowheads="1"/>
            </p:cNvSpPr>
            <p:nvPr/>
          </p:nvSpPr>
          <p:spPr bwMode="auto">
            <a:xfrm rot="9600000">
              <a:off x="2095" y="2869"/>
              <a:ext cx="72" cy="72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483" name="Oval 21"/>
            <p:cNvSpPr>
              <a:spLocks noChangeAspect="1" noChangeArrowheads="1"/>
            </p:cNvSpPr>
            <p:nvPr/>
          </p:nvSpPr>
          <p:spPr bwMode="auto">
            <a:xfrm rot="9600000">
              <a:off x="1763" y="2734"/>
              <a:ext cx="73" cy="7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484" name="Oval 22"/>
            <p:cNvSpPr>
              <a:spLocks noChangeAspect="1" noChangeArrowheads="1"/>
            </p:cNvSpPr>
            <p:nvPr/>
          </p:nvSpPr>
          <p:spPr bwMode="auto">
            <a:xfrm rot="9600000">
              <a:off x="1748" y="3251"/>
              <a:ext cx="72" cy="72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485" name="Oval 23"/>
            <p:cNvSpPr>
              <a:spLocks noChangeAspect="1" noChangeArrowheads="1"/>
            </p:cNvSpPr>
            <p:nvPr/>
          </p:nvSpPr>
          <p:spPr bwMode="auto">
            <a:xfrm rot="9600000">
              <a:off x="1322" y="2921"/>
              <a:ext cx="72" cy="72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486" name="Oval 24"/>
            <p:cNvSpPr>
              <a:spLocks noChangeAspect="1" noChangeArrowheads="1"/>
            </p:cNvSpPr>
            <p:nvPr/>
          </p:nvSpPr>
          <p:spPr bwMode="auto">
            <a:xfrm rot="9600000">
              <a:off x="1172" y="3358"/>
              <a:ext cx="73" cy="72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487" name="Oval 25"/>
            <p:cNvSpPr>
              <a:spLocks noChangeAspect="1" noChangeArrowheads="1"/>
            </p:cNvSpPr>
            <p:nvPr/>
          </p:nvSpPr>
          <p:spPr bwMode="auto">
            <a:xfrm rot="9600000">
              <a:off x="897" y="2947"/>
              <a:ext cx="72" cy="72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488" name="Oval 26"/>
            <p:cNvSpPr>
              <a:spLocks noChangeAspect="1" noChangeArrowheads="1"/>
            </p:cNvSpPr>
            <p:nvPr/>
          </p:nvSpPr>
          <p:spPr bwMode="auto">
            <a:xfrm rot="9600000">
              <a:off x="602" y="3259"/>
              <a:ext cx="72" cy="72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62489" name="AutoShape 27"/>
            <p:cNvCxnSpPr>
              <a:cxnSpLocks noChangeAspect="1" noChangeShapeType="1"/>
              <a:stCxn id="62481" idx="7"/>
              <a:endCxn id="62482" idx="3"/>
            </p:cNvCxnSpPr>
            <p:nvPr/>
          </p:nvCxnSpPr>
          <p:spPr bwMode="auto">
            <a:xfrm>
              <a:off x="2141" y="2519"/>
              <a:ext cx="5" cy="35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490" name="AutoShape 28"/>
            <p:cNvCxnSpPr>
              <a:cxnSpLocks noChangeAspect="1" noChangeShapeType="1"/>
              <a:stCxn id="62483" idx="7"/>
              <a:endCxn id="62484" idx="3"/>
            </p:cNvCxnSpPr>
            <p:nvPr/>
          </p:nvCxnSpPr>
          <p:spPr bwMode="auto">
            <a:xfrm>
              <a:off x="1784" y="2802"/>
              <a:ext cx="15" cy="45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491" name="AutoShape 29"/>
            <p:cNvCxnSpPr>
              <a:cxnSpLocks noChangeAspect="1" noChangeShapeType="1"/>
              <a:stCxn id="62482" idx="5"/>
              <a:endCxn id="62483" idx="1"/>
            </p:cNvCxnSpPr>
            <p:nvPr/>
          </p:nvCxnSpPr>
          <p:spPr bwMode="auto">
            <a:xfrm flipH="1" flipV="1">
              <a:off x="1833" y="2784"/>
              <a:ext cx="265" cy="10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492" name="AutoShape 30"/>
            <p:cNvCxnSpPr>
              <a:cxnSpLocks noChangeAspect="1" noChangeShapeType="1"/>
              <a:stCxn id="62484" idx="5"/>
              <a:endCxn id="62485" idx="1"/>
            </p:cNvCxnSpPr>
            <p:nvPr/>
          </p:nvCxnSpPr>
          <p:spPr bwMode="auto">
            <a:xfrm flipH="1" flipV="1">
              <a:off x="1390" y="2972"/>
              <a:ext cx="361" cy="29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493" name="AutoShape 31"/>
            <p:cNvCxnSpPr>
              <a:cxnSpLocks noChangeAspect="1" noChangeShapeType="1"/>
              <a:stCxn id="62485" idx="7"/>
              <a:endCxn id="62486" idx="3"/>
            </p:cNvCxnSpPr>
            <p:nvPr/>
          </p:nvCxnSpPr>
          <p:spPr bwMode="auto">
            <a:xfrm flipH="1">
              <a:off x="1225" y="2989"/>
              <a:ext cx="117" cy="37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494" name="AutoShape 32"/>
            <p:cNvCxnSpPr>
              <a:cxnSpLocks noChangeAspect="1" noChangeShapeType="1"/>
              <a:stCxn id="62486" idx="5"/>
              <a:endCxn id="62487" idx="1"/>
            </p:cNvCxnSpPr>
            <p:nvPr/>
          </p:nvCxnSpPr>
          <p:spPr bwMode="auto">
            <a:xfrm flipH="1" flipV="1">
              <a:off x="965" y="2998"/>
              <a:ext cx="211" cy="3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495" name="AutoShape 33"/>
            <p:cNvCxnSpPr>
              <a:cxnSpLocks noChangeAspect="1" noChangeShapeType="1"/>
              <a:stCxn id="62488" idx="3"/>
              <a:endCxn id="62487" idx="7"/>
            </p:cNvCxnSpPr>
            <p:nvPr/>
          </p:nvCxnSpPr>
          <p:spPr bwMode="auto">
            <a:xfrm flipV="1">
              <a:off x="653" y="3015"/>
              <a:ext cx="264" cy="24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2496" name="Oval 34"/>
            <p:cNvSpPr>
              <a:spLocks noChangeAspect="1" noChangeArrowheads="1"/>
            </p:cNvSpPr>
            <p:nvPr/>
          </p:nvSpPr>
          <p:spPr bwMode="auto">
            <a:xfrm rot="600000">
              <a:off x="3168" y="2318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497" name="Oval 35"/>
            <p:cNvSpPr>
              <a:spLocks noChangeAspect="1" noChangeArrowheads="1"/>
            </p:cNvSpPr>
            <p:nvPr/>
          </p:nvSpPr>
          <p:spPr bwMode="auto">
            <a:xfrm rot="600000">
              <a:off x="3400" y="1969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498" name="Oval 36"/>
            <p:cNvSpPr>
              <a:spLocks noChangeAspect="1" noChangeArrowheads="1"/>
            </p:cNvSpPr>
            <p:nvPr/>
          </p:nvSpPr>
          <p:spPr bwMode="auto">
            <a:xfrm rot="600000">
              <a:off x="3619" y="2251"/>
              <a:ext cx="73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499" name="Oval 37"/>
            <p:cNvSpPr>
              <a:spLocks noChangeAspect="1" noChangeArrowheads="1"/>
            </p:cNvSpPr>
            <p:nvPr/>
          </p:nvSpPr>
          <p:spPr bwMode="auto">
            <a:xfrm rot="600000">
              <a:off x="3891" y="1812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500" name="Oval 38"/>
            <p:cNvSpPr>
              <a:spLocks noChangeAspect="1" noChangeArrowheads="1"/>
            </p:cNvSpPr>
            <p:nvPr/>
          </p:nvSpPr>
          <p:spPr bwMode="auto">
            <a:xfrm rot="600000">
              <a:off x="4096" y="2311"/>
              <a:ext cx="72" cy="72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501" name="Oval 39"/>
            <p:cNvSpPr>
              <a:spLocks noChangeAspect="1" noChangeArrowheads="1"/>
            </p:cNvSpPr>
            <p:nvPr/>
          </p:nvSpPr>
          <p:spPr bwMode="auto">
            <a:xfrm rot="600000">
              <a:off x="4442" y="2006"/>
              <a:ext cx="73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62502" name="AutoShape 40"/>
            <p:cNvCxnSpPr>
              <a:cxnSpLocks noChangeAspect="1" noChangeShapeType="1"/>
              <a:stCxn id="62496" idx="7"/>
              <a:endCxn id="62497" idx="3"/>
            </p:cNvCxnSpPr>
            <p:nvPr/>
          </p:nvCxnSpPr>
          <p:spPr bwMode="auto">
            <a:xfrm flipV="1">
              <a:off x="3233" y="2025"/>
              <a:ext cx="173" cy="3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03" name="AutoShape 41"/>
            <p:cNvCxnSpPr>
              <a:cxnSpLocks noChangeAspect="1" noChangeShapeType="1"/>
              <a:stCxn id="62498" idx="7"/>
              <a:endCxn id="62499" idx="3"/>
            </p:cNvCxnSpPr>
            <p:nvPr/>
          </p:nvCxnSpPr>
          <p:spPr bwMode="auto">
            <a:xfrm flipV="1">
              <a:off x="3685" y="1868"/>
              <a:ext cx="212" cy="39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04" name="AutoShape 42"/>
            <p:cNvCxnSpPr>
              <a:cxnSpLocks noChangeAspect="1" noChangeShapeType="1"/>
              <a:stCxn id="62497" idx="5"/>
              <a:endCxn id="62498" idx="1"/>
            </p:cNvCxnSpPr>
            <p:nvPr/>
          </p:nvCxnSpPr>
          <p:spPr bwMode="auto">
            <a:xfrm>
              <a:off x="3456" y="2034"/>
              <a:ext cx="178" cy="22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05" name="AutoShape 43"/>
            <p:cNvCxnSpPr>
              <a:cxnSpLocks noChangeAspect="1" noChangeShapeType="1"/>
              <a:stCxn id="62499" idx="5"/>
              <a:endCxn id="62500" idx="1"/>
            </p:cNvCxnSpPr>
            <p:nvPr/>
          </p:nvCxnSpPr>
          <p:spPr bwMode="auto">
            <a:xfrm>
              <a:off x="3947" y="1877"/>
              <a:ext cx="164" cy="4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06" name="AutoShape 44"/>
            <p:cNvCxnSpPr>
              <a:cxnSpLocks noChangeAspect="1" noChangeShapeType="1"/>
              <a:stCxn id="62500" idx="7"/>
              <a:endCxn id="62501" idx="3"/>
            </p:cNvCxnSpPr>
            <p:nvPr/>
          </p:nvCxnSpPr>
          <p:spPr bwMode="auto">
            <a:xfrm flipV="1">
              <a:off x="4161" y="2062"/>
              <a:ext cx="287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07" name="AutoShape 45"/>
            <p:cNvCxnSpPr>
              <a:cxnSpLocks noChangeAspect="1" noChangeShapeType="1"/>
              <a:stCxn id="62501" idx="5"/>
            </p:cNvCxnSpPr>
            <p:nvPr/>
          </p:nvCxnSpPr>
          <p:spPr bwMode="auto">
            <a:xfrm flipH="1">
              <a:off x="4492" y="2071"/>
              <a:ext cx="7" cy="43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2508" name="Oval 46"/>
            <p:cNvSpPr>
              <a:spLocks noChangeAspect="1" noChangeArrowheads="1"/>
            </p:cNvSpPr>
            <p:nvPr/>
          </p:nvSpPr>
          <p:spPr bwMode="auto">
            <a:xfrm rot="8400000">
              <a:off x="4472" y="2489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509" name="Oval 47"/>
            <p:cNvSpPr>
              <a:spLocks noChangeAspect="1" noChangeArrowheads="1"/>
            </p:cNvSpPr>
            <p:nvPr/>
          </p:nvSpPr>
          <p:spPr bwMode="auto">
            <a:xfrm rot="8400000">
              <a:off x="4590" y="2891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510" name="Oval 48"/>
            <p:cNvSpPr>
              <a:spLocks noChangeAspect="1" noChangeArrowheads="1"/>
            </p:cNvSpPr>
            <p:nvPr/>
          </p:nvSpPr>
          <p:spPr bwMode="auto">
            <a:xfrm rot="8400000">
              <a:off x="4231" y="2877"/>
              <a:ext cx="73" cy="72"/>
            </a:xfrm>
            <a:prstGeom prst="ellipse">
              <a:avLst/>
            </a:prstGeom>
            <a:solidFill>
              <a:srgbClr val="F925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511" name="Oval 49"/>
            <p:cNvSpPr>
              <a:spLocks noChangeAspect="1" noChangeArrowheads="1"/>
            </p:cNvSpPr>
            <p:nvPr/>
          </p:nvSpPr>
          <p:spPr bwMode="auto">
            <a:xfrm rot="8400000">
              <a:off x="4395" y="3368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512" name="Oval 50"/>
            <p:cNvSpPr>
              <a:spLocks noChangeAspect="1" noChangeArrowheads="1"/>
            </p:cNvSpPr>
            <p:nvPr/>
          </p:nvSpPr>
          <p:spPr bwMode="auto">
            <a:xfrm rot="8400000">
              <a:off x="3881" y="3204"/>
              <a:ext cx="72" cy="72"/>
            </a:xfrm>
            <a:prstGeom prst="ellipse">
              <a:avLst/>
            </a:prstGeom>
            <a:solidFill>
              <a:srgbClr val="BBE0E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513" name="Oval 51"/>
            <p:cNvSpPr>
              <a:spLocks noChangeAspect="1" noChangeArrowheads="1"/>
            </p:cNvSpPr>
            <p:nvPr/>
          </p:nvSpPr>
          <p:spPr bwMode="auto">
            <a:xfrm rot="8400000">
              <a:off x="3890" y="3665"/>
              <a:ext cx="73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514" name="Oval 52"/>
            <p:cNvSpPr>
              <a:spLocks noChangeAspect="1" noChangeArrowheads="1"/>
            </p:cNvSpPr>
            <p:nvPr/>
          </p:nvSpPr>
          <p:spPr bwMode="auto">
            <a:xfrm rot="8400000">
              <a:off x="3491" y="3374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515" name="Oval 53"/>
            <p:cNvSpPr>
              <a:spLocks noChangeAspect="1" noChangeArrowheads="1"/>
            </p:cNvSpPr>
            <p:nvPr/>
          </p:nvSpPr>
          <p:spPr bwMode="auto">
            <a:xfrm rot="8400000">
              <a:off x="3321" y="3768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62516" name="AutoShape 54"/>
            <p:cNvCxnSpPr>
              <a:cxnSpLocks noChangeAspect="1" noChangeShapeType="1"/>
              <a:stCxn id="62508" idx="7"/>
              <a:endCxn id="62509" idx="3"/>
            </p:cNvCxnSpPr>
            <p:nvPr/>
          </p:nvCxnSpPr>
          <p:spPr bwMode="auto">
            <a:xfrm>
              <a:off x="4504" y="2560"/>
              <a:ext cx="125" cy="33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17" name="AutoShape 55"/>
            <p:cNvCxnSpPr>
              <a:cxnSpLocks noChangeAspect="1" noChangeShapeType="1"/>
              <a:stCxn id="62510" idx="7"/>
              <a:endCxn id="62511" idx="3"/>
            </p:cNvCxnSpPr>
            <p:nvPr/>
          </p:nvCxnSpPr>
          <p:spPr bwMode="auto">
            <a:xfrm>
              <a:off x="4264" y="2948"/>
              <a:ext cx="170" cy="42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18" name="AutoShape 56"/>
            <p:cNvCxnSpPr>
              <a:cxnSpLocks noChangeAspect="1" noChangeShapeType="1"/>
              <a:stCxn id="62509" idx="5"/>
              <a:endCxn id="62510" idx="1"/>
            </p:cNvCxnSpPr>
            <p:nvPr/>
          </p:nvCxnSpPr>
          <p:spPr bwMode="auto">
            <a:xfrm flipH="1" flipV="1">
              <a:off x="4304" y="2915"/>
              <a:ext cx="286" cy="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19" name="AutoShape 57"/>
            <p:cNvCxnSpPr>
              <a:cxnSpLocks noChangeAspect="1" noChangeShapeType="1"/>
              <a:stCxn id="62511" idx="5"/>
              <a:endCxn id="62512" idx="1"/>
            </p:cNvCxnSpPr>
            <p:nvPr/>
          </p:nvCxnSpPr>
          <p:spPr bwMode="auto">
            <a:xfrm flipH="1" flipV="1">
              <a:off x="3952" y="3243"/>
              <a:ext cx="443" cy="15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20" name="AutoShape 58"/>
            <p:cNvCxnSpPr>
              <a:cxnSpLocks noChangeAspect="1" noChangeShapeType="1"/>
              <a:stCxn id="62512" idx="7"/>
              <a:endCxn id="62513" idx="3"/>
            </p:cNvCxnSpPr>
            <p:nvPr/>
          </p:nvCxnSpPr>
          <p:spPr bwMode="auto">
            <a:xfrm>
              <a:off x="3913" y="3275"/>
              <a:ext cx="17" cy="3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21" name="AutoShape 59"/>
            <p:cNvCxnSpPr>
              <a:cxnSpLocks noChangeAspect="1" noChangeShapeType="1"/>
              <a:stCxn id="62513" idx="5"/>
              <a:endCxn id="62514" idx="1"/>
            </p:cNvCxnSpPr>
            <p:nvPr/>
          </p:nvCxnSpPr>
          <p:spPr bwMode="auto">
            <a:xfrm flipH="1" flipV="1">
              <a:off x="3562" y="3413"/>
              <a:ext cx="329" cy="2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522" name="AutoShape 60"/>
            <p:cNvCxnSpPr>
              <a:cxnSpLocks noChangeAspect="1" noChangeShapeType="1"/>
              <a:stCxn id="62515" idx="3"/>
              <a:endCxn id="62514" idx="7"/>
            </p:cNvCxnSpPr>
            <p:nvPr/>
          </p:nvCxnSpPr>
          <p:spPr bwMode="auto">
            <a:xfrm flipV="1">
              <a:off x="3360" y="3445"/>
              <a:ext cx="163" cy="32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2523" name="Oval 61"/>
            <p:cNvSpPr>
              <a:spLocks noChangeArrowheads="1"/>
            </p:cNvSpPr>
            <p:nvPr/>
          </p:nvSpPr>
          <p:spPr bwMode="auto">
            <a:xfrm>
              <a:off x="1008" y="2052"/>
              <a:ext cx="1584" cy="14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62524" name="AutoShape 62"/>
            <p:cNvCxnSpPr>
              <a:cxnSpLocks noChangeShapeType="1"/>
              <a:stCxn id="62500" idx="5"/>
              <a:endCxn id="62510" idx="3"/>
            </p:cNvCxnSpPr>
            <p:nvPr/>
          </p:nvCxnSpPr>
          <p:spPr bwMode="auto">
            <a:xfrm>
              <a:off x="4152" y="2376"/>
              <a:ext cx="119" cy="5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2525" name="Line 63"/>
            <p:cNvSpPr>
              <a:spLocks noChangeShapeType="1"/>
            </p:cNvSpPr>
            <p:nvPr/>
          </p:nvSpPr>
          <p:spPr bwMode="auto">
            <a:xfrm flipH="1">
              <a:off x="2736" y="2820"/>
              <a:ext cx="576" cy="0"/>
            </a:xfrm>
            <a:prstGeom prst="line">
              <a:avLst/>
            </a:prstGeom>
            <a:noFill/>
            <a:ln w="984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526" name="Line 64"/>
            <p:cNvSpPr>
              <a:spLocks noChangeShapeType="1"/>
            </p:cNvSpPr>
            <p:nvPr/>
          </p:nvSpPr>
          <p:spPr bwMode="auto">
            <a:xfrm>
              <a:off x="1776" y="235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527" name="Rectangle 65"/>
            <p:cNvSpPr>
              <a:spLocks noChangeArrowheads="1"/>
            </p:cNvSpPr>
            <p:nvPr/>
          </p:nvSpPr>
          <p:spPr bwMode="auto">
            <a:xfrm>
              <a:off x="1561" y="2400"/>
              <a:ext cx="23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Lucida Grande"/>
                  <a:cs typeface="Lucida Grande"/>
                </a:rPr>
                <a:t>d</a:t>
              </a:r>
            </a:p>
          </p:txBody>
        </p:sp>
        <p:sp>
          <p:nvSpPr>
            <p:cNvPr id="62528" name="Rectangle 66"/>
            <p:cNvSpPr>
              <a:spLocks noChangeArrowheads="1"/>
            </p:cNvSpPr>
            <p:nvPr/>
          </p:nvSpPr>
          <p:spPr bwMode="auto">
            <a:xfrm>
              <a:off x="3984" y="2496"/>
              <a:ext cx="2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Lucida Grande"/>
                  <a:cs typeface="Lucida Grande"/>
                </a:rPr>
                <a:t>r</a:t>
              </a:r>
            </a:p>
          </p:txBody>
        </p:sp>
      </p:grpSp>
      <p:sp>
        <p:nvSpPr>
          <p:cNvPr id="67" name="Rectangle 6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196516" cy="1143000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External Restraint Generation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6" name="Text Box 62"/>
          <p:cNvSpPr txBox="1">
            <a:spLocks noChangeArrowheads="1"/>
          </p:cNvSpPr>
          <p:nvPr/>
        </p:nvSpPr>
        <p:spPr bwMode="auto">
          <a:xfrm>
            <a:off x="1332576" y="1700213"/>
            <a:ext cx="730997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>
                <a:latin typeface="Lucida Grande"/>
                <a:cs typeface="Lucida Grande"/>
              </a:rPr>
              <a:t>structure to be refined	 	</a:t>
            </a:r>
            <a:r>
              <a:rPr lang="en-US" sz="1600" dirty="0" smtClean="0">
                <a:latin typeface="Lucida Grande"/>
                <a:cs typeface="Lucida Grande"/>
              </a:rPr>
              <a:t>		known </a:t>
            </a:r>
            <a:r>
              <a:rPr lang="en-US" sz="1600" dirty="0">
                <a:latin typeface="Lucida Grande"/>
                <a:cs typeface="Lucida Grande"/>
              </a:rPr>
              <a:t>similar structure (prior)</a:t>
            </a:r>
          </a:p>
        </p:txBody>
      </p:sp>
      <p:sp>
        <p:nvSpPr>
          <p:cNvPr id="68" name="Text Box 62"/>
          <p:cNvSpPr txBox="1">
            <a:spLocks noChangeArrowheads="1"/>
          </p:cNvSpPr>
          <p:nvPr/>
        </p:nvSpPr>
        <p:spPr bwMode="auto">
          <a:xfrm>
            <a:off x="457200" y="6129013"/>
            <a:ext cx="730997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 dirty="0" smtClean="0">
                <a:latin typeface="Lucida Grande"/>
                <a:cs typeface="Lucida Grande"/>
              </a:rPr>
              <a:t>(abstract representation of an atomic model;  circles = atoms)</a:t>
            </a:r>
            <a:endParaRPr lang="en-US" sz="140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4209799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5" name="Group 1"/>
          <p:cNvGrpSpPr>
            <a:grpSpLocks/>
          </p:cNvGrpSpPr>
          <p:nvPr/>
        </p:nvGrpSpPr>
        <p:grpSpPr bwMode="auto">
          <a:xfrm>
            <a:off x="955675" y="2387600"/>
            <a:ext cx="3159125" cy="2798763"/>
            <a:chOff x="955675" y="2388196"/>
            <a:chExt cx="3159125" cy="2798762"/>
          </a:xfrm>
        </p:grpSpPr>
        <p:sp>
          <p:nvSpPr>
            <p:cNvPr id="64519" name="Oval 2"/>
            <p:cNvSpPr>
              <a:spLocks noChangeAspect="1" noChangeArrowheads="1"/>
            </p:cNvSpPr>
            <p:nvPr/>
          </p:nvSpPr>
          <p:spPr bwMode="auto">
            <a:xfrm rot="600000">
              <a:off x="1304925" y="3191471"/>
              <a:ext cx="114300" cy="114300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4520" name="Oval 3"/>
            <p:cNvSpPr>
              <a:spLocks noChangeAspect="1" noChangeArrowheads="1"/>
            </p:cNvSpPr>
            <p:nvPr/>
          </p:nvSpPr>
          <p:spPr bwMode="auto">
            <a:xfrm rot="600000">
              <a:off x="1673225" y="2637433"/>
              <a:ext cx="114300" cy="114300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4521" name="Oval 4"/>
            <p:cNvSpPr>
              <a:spLocks noChangeAspect="1" noChangeArrowheads="1"/>
            </p:cNvSpPr>
            <p:nvPr/>
          </p:nvSpPr>
          <p:spPr bwMode="auto">
            <a:xfrm rot="600000">
              <a:off x="2020888" y="3085108"/>
              <a:ext cx="115887" cy="114300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4522" name="Oval 5"/>
            <p:cNvSpPr>
              <a:spLocks noChangeAspect="1" noChangeArrowheads="1"/>
            </p:cNvSpPr>
            <p:nvPr/>
          </p:nvSpPr>
          <p:spPr bwMode="auto">
            <a:xfrm rot="600000">
              <a:off x="2452688" y="2388196"/>
              <a:ext cx="114300" cy="114300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4523" name="Oval 6"/>
            <p:cNvSpPr>
              <a:spLocks noChangeAspect="1" noChangeArrowheads="1"/>
            </p:cNvSpPr>
            <p:nvPr/>
          </p:nvSpPr>
          <p:spPr bwMode="auto">
            <a:xfrm rot="600000">
              <a:off x="2778125" y="3180358"/>
              <a:ext cx="114300" cy="114300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4524" name="Oval 7"/>
            <p:cNvSpPr>
              <a:spLocks noChangeAspect="1" noChangeArrowheads="1"/>
            </p:cNvSpPr>
            <p:nvPr/>
          </p:nvSpPr>
          <p:spPr bwMode="auto">
            <a:xfrm rot="600000">
              <a:off x="3327400" y="2696171"/>
              <a:ext cx="115888" cy="114300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64525" name="AutoShape 8"/>
            <p:cNvCxnSpPr>
              <a:cxnSpLocks noChangeAspect="1" noChangeShapeType="1"/>
              <a:stCxn id="64519" idx="7"/>
              <a:endCxn id="64520" idx="3"/>
            </p:cNvCxnSpPr>
            <p:nvPr/>
          </p:nvCxnSpPr>
          <p:spPr bwMode="auto">
            <a:xfrm flipV="1">
              <a:off x="1408113" y="2726333"/>
              <a:ext cx="274637" cy="48895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26" name="AutoShape 9"/>
            <p:cNvCxnSpPr>
              <a:cxnSpLocks noChangeAspect="1" noChangeShapeType="1"/>
              <a:stCxn id="64521" idx="7"/>
              <a:endCxn id="64522" idx="3"/>
            </p:cNvCxnSpPr>
            <p:nvPr/>
          </p:nvCxnSpPr>
          <p:spPr bwMode="auto">
            <a:xfrm flipV="1">
              <a:off x="2125663" y="2477096"/>
              <a:ext cx="336550" cy="63182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27" name="AutoShape 10"/>
            <p:cNvCxnSpPr>
              <a:cxnSpLocks noChangeAspect="1" noChangeShapeType="1"/>
              <a:stCxn id="64520" idx="5"/>
              <a:endCxn id="64521" idx="1"/>
            </p:cNvCxnSpPr>
            <p:nvPr/>
          </p:nvCxnSpPr>
          <p:spPr bwMode="auto">
            <a:xfrm>
              <a:off x="1762125" y="2740621"/>
              <a:ext cx="282575" cy="35401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28" name="AutoShape 11"/>
            <p:cNvCxnSpPr>
              <a:cxnSpLocks noChangeAspect="1" noChangeShapeType="1"/>
              <a:stCxn id="64522" idx="5"/>
              <a:endCxn id="64523" idx="1"/>
            </p:cNvCxnSpPr>
            <p:nvPr/>
          </p:nvCxnSpPr>
          <p:spPr bwMode="auto">
            <a:xfrm>
              <a:off x="2541588" y="2491383"/>
              <a:ext cx="260350" cy="6985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29" name="AutoShape 12"/>
            <p:cNvCxnSpPr>
              <a:cxnSpLocks noChangeAspect="1" noChangeShapeType="1"/>
              <a:stCxn id="64523" idx="7"/>
              <a:endCxn id="64524" idx="3"/>
            </p:cNvCxnSpPr>
            <p:nvPr/>
          </p:nvCxnSpPr>
          <p:spPr bwMode="auto">
            <a:xfrm flipV="1">
              <a:off x="2881313" y="2785071"/>
              <a:ext cx="455612" cy="4191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30" name="AutoShape 13"/>
            <p:cNvCxnSpPr>
              <a:cxnSpLocks noChangeAspect="1" noChangeShapeType="1"/>
              <a:stCxn id="64524" idx="5"/>
            </p:cNvCxnSpPr>
            <p:nvPr/>
          </p:nvCxnSpPr>
          <p:spPr bwMode="auto">
            <a:xfrm flipH="1">
              <a:off x="3406775" y="2799358"/>
              <a:ext cx="11113" cy="69056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531" name="Oval 14"/>
            <p:cNvSpPr>
              <a:spLocks noChangeAspect="1" noChangeArrowheads="1"/>
            </p:cNvSpPr>
            <p:nvPr/>
          </p:nvSpPr>
          <p:spPr bwMode="auto">
            <a:xfrm rot="9600000">
              <a:off x="3367088" y="3458171"/>
              <a:ext cx="114300" cy="114300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4532" name="Oval 15"/>
            <p:cNvSpPr>
              <a:spLocks noChangeAspect="1" noChangeArrowheads="1"/>
            </p:cNvSpPr>
            <p:nvPr/>
          </p:nvSpPr>
          <p:spPr bwMode="auto">
            <a:xfrm rot="9600000">
              <a:off x="3325813" y="4121746"/>
              <a:ext cx="114300" cy="114300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4533" name="Oval 16"/>
            <p:cNvSpPr>
              <a:spLocks noChangeAspect="1" noChangeArrowheads="1"/>
            </p:cNvSpPr>
            <p:nvPr/>
          </p:nvSpPr>
          <p:spPr bwMode="auto">
            <a:xfrm rot="9600000">
              <a:off x="2798763" y="3907433"/>
              <a:ext cx="115887" cy="1143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4534" name="Oval 17"/>
            <p:cNvSpPr>
              <a:spLocks noChangeAspect="1" noChangeArrowheads="1"/>
            </p:cNvSpPr>
            <p:nvPr/>
          </p:nvSpPr>
          <p:spPr bwMode="auto">
            <a:xfrm rot="9600000">
              <a:off x="2774950" y="4728171"/>
              <a:ext cx="114300" cy="114300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4535" name="Oval 18"/>
            <p:cNvSpPr>
              <a:spLocks noChangeAspect="1" noChangeArrowheads="1"/>
            </p:cNvSpPr>
            <p:nvPr/>
          </p:nvSpPr>
          <p:spPr bwMode="auto">
            <a:xfrm rot="9600000">
              <a:off x="2098675" y="4204296"/>
              <a:ext cx="114300" cy="114300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4536" name="Oval 19"/>
            <p:cNvSpPr>
              <a:spLocks noChangeAspect="1" noChangeArrowheads="1"/>
            </p:cNvSpPr>
            <p:nvPr/>
          </p:nvSpPr>
          <p:spPr bwMode="auto">
            <a:xfrm rot="9600000">
              <a:off x="1860550" y="4898033"/>
              <a:ext cx="115888" cy="114300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4537" name="Oval 20"/>
            <p:cNvSpPr>
              <a:spLocks noChangeAspect="1" noChangeArrowheads="1"/>
            </p:cNvSpPr>
            <p:nvPr/>
          </p:nvSpPr>
          <p:spPr bwMode="auto">
            <a:xfrm rot="9600000">
              <a:off x="1423988" y="4245571"/>
              <a:ext cx="114300" cy="114300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4538" name="Oval 21"/>
            <p:cNvSpPr>
              <a:spLocks noChangeAspect="1" noChangeArrowheads="1"/>
            </p:cNvSpPr>
            <p:nvPr/>
          </p:nvSpPr>
          <p:spPr bwMode="auto">
            <a:xfrm rot="9600000">
              <a:off x="955675" y="4740871"/>
              <a:ext cx="114300" cy="114300"/>
            </a:xfrm>
            <a:prstGeom prst="ellipse">
              <a:avLst/>
            </a:prstGeom>
            <a:solidFill>
              <a:srgbClr val="E6F3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64539" name="AutoShape 22"/>
            <p:cNvCxnSpPr>
              <a:cxnSpLocks noChangeAspect="1" noChangeShapeType="1"/>
              <a:stCxn id="64531" idx="7"/>
              <a:endCxn id="64532" idx="3"/>
            </p:cNvCxnSpPr>
            <p:nvPr/>
          </p:nvCxnSpPr>
          <p:spPr bwMode="auto">
            <a:xfrm>
              <a:off x="3398838" y="3566121"/>
              <a:ext cx="7937" cy="56038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40" name="AutoShape 23"/>
            <p:cNvCxnSpPr>
              <a:cxnSpLocks noChangeAspect="1" noChangeShapeType="1"/>
              <a:stCxn id="64533" idx="7"/>
              <a:endCxn id="64534" idx="3"/>
            </p:cNvCxnSpPr>
            <p:nvPr/>
          </p:nvCxnSpPr>
          <p:spPr bwMode="auto">
            <a:xfrm>
              <a:off x="2832100" y="4015383"/>
              <a:ext cx="23813" cy="71755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41" name="AutoShape 24"/>
            <p:cNvCxnSpPr>
              <a:cxnSpLocks noChangeAspect="1" noChangeShapeType="1"/>
              <a:stCxn id="64532" idx="5"/>
              <a:endCxn id="64533" idx="1"/>
            </p:cNvCxnSpPr>
            <p:nvPr/>
          </p:nvCxnSpPr>
          <p:spPr bwMode="auto">
            <a:xfrm flipH="1" flipV="1">
              <a:off x="2909888" y="3986808"/>
              <a:ext cx="420687" cy="1666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42" name="AutoShape 25"/>
            <p:cNvCxnSpPr>
              <a:cxnSpLocks noChangeAspect="1" noChangeShapeType="1"/>
              <a:stCxn id="64534" idx="5"/>
              <a:endCxn id="64535" idx="1"/>
            </p:cNvCxnSpPr>
            <p:nvPr/>
          </p:nvCxnSpPr>
          <p:spPr bwMode="auto">
            <a:xfrm flipH="1" flipV="1">
              <a:off x="2206625" y="4285258"/>
              <a:ext cx="573088" cy="47466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43" name="AutoShape 26"/>
            <p:cNvCxnSpPr>
              <a:cxnSpLocks noChangeAspect="1" noChangeShapeType="1"/>
              <a:stCxn id="64535" idx="7"/>
              <a:endCxn id="64536" idx="3"/>
            </p:cNvCxnSpPr>
            <p:nvPr/>
          </p:nvCxnSpPr>
          <p:spPr bwMode="auto">
            <a:xfrm flipH="1">
              <a:off x="1944688" y="4312246"/>
              <a:ext cx="185737" cy="59055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44" name="AutoShape 27"/>
            <p:cNvCxnSpPr>
              <a:cxnSpLocks noChangeAspect="1" noChangeShapeType="1"/>
              <a:stCxn id="64536" idx="5"/>
              <a:endCxn id="64537" idx="1"/>
            </p:cNvCxnSpPr>
            <p:nvPr/>
          </p:nvCxnSpPr>
          <p:spPr bwMode="auto">
            <a:xfrm flipH="1" flipV="1">
              <a:off x="1531938" y="4326533"/>
              <a:ext cx="334962" cy="60325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45" name="AutoShape 28"/>
            <p:cNvCxnSpPr>
              <a:cxnSpLocks noChangeAspect="1" noChangeShapeType="1"/>
              <a:stCxn id="64538" idx="3"/>
              <a:endCxn id="64537" idx="7"/>
            </p:cNvCxnSpPr>
            <p:nvPr/>
          </p:nvCxnSpPr>
          <p:spPr bwMode="auto">
            <a:xfrm flipV="1">
              <a:off x="1036638" y="4353521"/>
              <a:ext cx="419100" cy="39211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546" name="Oval 29"/>
            <p:cNvSpPr>
              <a:spLocks noChangeArrowheads="1"/>
            </p:cNvSpPr>
            <p:nvPr/>
          </p:nvSpPr>
          <p:spPr bwMode="auto">
            <a:xfrm>
              <a:off x="1600200" y="2824758"/>
              <a:ext cx="2514600" cy="23622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4547" name="Line 34"/>
            <p:cNvSpPr>
              <a:spLocks noChangeShapeType="1"/>
            </p:cNvSpPr>
            <p:nvPr/>
          </p:nvSpPr>
          <p:spPr bwMode="auto">
            <a:xfrm>
              <a:off x="2819400" y="3301008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4548" name="Rectangle 35"/>
            <p:cNvSpPr>
              <a:spLocks noChangeArrowheads="1"/>
            </p:cNvSpPr>
            <p:nvPr/>
          </p:nvSpPr>
          <p:spPr bwMode="auto">
            <a:xfrm>
              <a:off x="2478088" y="3377208"/>
              <a:ext cx="37837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Lucida Grande"/>
                  <a:cs typeface="Lucida Grande"/>
                </a:rPr>
                <a:t>d</a:t>
              </a:r>
            </a:p>
          </p:txBody>
        </p:sp>
        <p:sp>
          <p:nvSpPr>
            <p:cNvPr id="64549" name="Rectangle 36"/>
            <p:cNvSpPr>
              <a:spLocks noChangeArrowheads="1"/>
            </p:cNvSpPr>
            <p:nvPr/>
          </p:nvSpPr>
          <p:spPr bwMode="auto">
            <a:xfrm>
              <a:off x="2971800" y="3377208"/>
              <a:ext cx="3175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Lucida Grande"/>
                  <a:cs typeface="Lucida Grande"/>
                </a:rPr>
                <a:t>r</a:t>
              </a:r>
            </a:p>
          </p:txBody>
        </p:sp>
        <p:sp>
          <p:nvSpPr>
            <p:cNvPr id="64550" name="Line 39"/>
            <p:cNvSpPr>
              <a:spLocks noChangeShapeType="1"/>
            </p:cNvSpPr>
            <p:nvPr/>
          </p:nvSpPr>
          <p:spPr bwMode="auto">
            <a:xfrm flipV="1">
              <a:off x="2971800" y="2996208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64516" name="Group 3"/>
          <p:cNvGrpSpPr>
            <a:grpSpLocks/>
          </p:cNvGrpSpPr>
          <p:nvPr/>
        </p:nvGrpSpPr>
        <p:grpSpPr bwMode="auto">
          <a:xfrm>
            <a:off x="4724400" y="3548057"/>
            <a:ext cx="4114800" cy="632641"/>
            <a:chOff x="4724400" y="3547864"/>
            <a:chExt cx="4114800" cy="632173"/>
          </a:xfrm>
        </p:grpSpPr>
        <p:sp>
          <p:nvSpPr>
            <p:cNvPr id="64517" name="Text Box 37"/>
            <p:cNvSpPr txBox="1">
              <a:spLocks noChangeArrowheads="1"/>
            </p:cNvSpPr>
            <p:nvPr/>
          </p:nvSpPr>
          <p:spPr bwMode="auto">
            <a:xfrm>
              <a:off x="4724400" y="3547864"/>
              <a:ext cx="4114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400" dirty="0" smtClean="0">
                  <a:latin typeface="Lucida Grande"/>
                  <a:cs typeface="Lucida Grande"/>
                </a:rPr>
                <a:t>d    </a:t>
              </a:r>
              <a:r>
                <a:rPr lang="en-US" sz="2400" dirty="0">
                  <a:latin typeface="Lucida Grande"/>
                  <a:cs typeface="Lucida Grande"/>
                  <a:sym typeface="Symbol" charset="0"/>
                </a:rPr>
                <a:t></a:t>
              </a:r>
              <a:r>
                <a:rPr lang="en-US" sz="2400" dirty="0">
                  <a:latin typeface="Lucida Grande"/>
                  <a:cs typeface="Lucida Grande"/>
                </a:rPr>
                <a:t>(r,</a:t>
              </a:r>
              <a:r>
                <a:rPr lang="en-US" sz="2400" dirty="0">
                  <a:latin typeface="Lucida Grande"/>
                  <a:cs typeface="Lucida Grande"/>
                  <a:sym typeface="Symbol" charset="0"/>
                </a:rPr>
                <a:t></a:t>
              </a:r>
              <a:r>
                <a:rPr lang="en-US" sz="2400" baseline="30000" dirty="0">
                  <a:latin typeface="Lucida Grande"/>
                  <a:cs typeface="Lucida Grande"/>
                  <a:sym typeface="Symbol" charset="0"/>
                </a:rPr>
                <a:t>2</a:t>
              </a:r>
              <a:r>
                <a:rPr lang="en-US" sz="2400" dirty="0">
                  <a:latin typeface="Lucida Grande"/>
                  <a:cs typeface="Lucida Grande"/>
                </a:rPr>
                <a:t>)</a:t>
              </a:r>
            </a:p>
          </p:txBody>
        </p:sp>
        <p:sp>
          <p:nvSpPr>
            <p:cNvPr id="64518" name="Rectangle 2"/>
            <p:cNvSpPr>
              <a:spLocks noChangeArrowheads="1"/>
            </p:cNvSpPr>
            <p:nvPr/>
          </p:nvSpPr>
          <p:spPr bwMode="auto">
            <a:xfrm>
              <a:off x="5024968" y="3656817"/>
              <a:ext cx="41399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latin typeface="Chalkboard" charset="0"/>
                </a:rPr>
                <a:t>~</a:t>
              </a:r>
              <a:endParaRPr lang="en-US" dirty="0"/>
            </a:p>
          </p:txBody>
        </p:sp>
      </p:grpSp>
      <p:sp>
        <p:nvSpPr>
          <p:cNvPr id="41" name="Rectangle 6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196516" cy="1143000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External Restraint Generation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" name="Text Box 62"/>
          <p:cNvSpPr txBox="1">
            <a:spLocks noChangeArrowheads="1"/>
          </p:cNvSpPr>
          <p:nvPr/>
        </p:nvSpPr>
        <p:spPr bwMode="auto">
          <a:xfrm>
            <a:off x="1332576" y="1700213"/>
            <a:ext cx="730997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>
                <a:latin typeface="Lucida Grande"/>
                <a:cs typeface="Lucida Grande"/>
              </a:rPr>
              <a:t>structure to be </a:t>
            </a:r>
            <a:r>
              <a:rPr lang="en-US" sz="1600" dirty="0" smtClean="0">
                <a:latin typeface="Lucida Grande"/>
                <a:cs typeface="Lucida Grande"/>
              </a:rPr>
              <a:t>refined</a:t>
            </a:r>
            <a:endParaRPr lang="en-US" sz="1600" dirty="0">
              <a:latin typeface="Lucida Grande"/>
              <a:cs typeface="Lucida Grande"/>
            </a:endParaRPr>
          </a:p>
        </p:txBody>
      </p:sp>
      <p:sp>
        <p:nvSpPr>
          <p:cNvPr id="42" name="Text Box 62"/>
          <p:cNvSpPr txBox="1">
            <a:spLocks noChangeArrowheads="1"/>
          </p:cNvSpPr>
          <p:nvPr/>
        </p:nvSpPr>
        <p:spPr bwMode="auto">
          <a:xfrm>
            <a:off x="457200" y="6129013"/>
            <a:ext cx="730997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 dirty="0" smtClean="0">
                <a:latin typeface="Lucida Grande"/>
                <a:cs typeface="Lucida Grande"/>
              </a:rPr>
              <a:t>(abstract representation of an atomic model;  circles = atoms)</a:t>
            </a:r>
            <a:endParaRPr lang="en-US" sz="140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833897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GM_func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"/>
          <a:stretch>
            <a:fillRect/>
          </a:stretch>
        </p:blipFill>
        <p:spPr bwMode="auto">
          <a:xfrm>
            <a:off x="482600" y="1447800"/>
            <a:ext cx="4926013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351113"/>
              </p:ext>
            </p:extLst>
          </p:nvPr>
        </p:nvGraphicFramePr>
        <p:xfrm>
          <a:off x="2693913" y="5924550"/>
          <a:ext cx="909412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33" name="Equation" r:id="rId5" imgW="596900" imgH="355600" progId="Equation.3">
                  <p:embed/>
                </p:oleObj>
              </mc:Choice>
              <mc:Fallback>
                <p:oleObj name="Equation" r:id="rId5" imgW="5969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3913" y="5924550"/>
                        <a:ext cx="909412" cy="54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980614"/>
              </p:ext>
            </p:extLst>
          </p:nvPr>
        </p:nvGraphicFramePr>
        <p:xfrm>
          <a:off x="7802562" y="1941513"/>
          <a:ext cx="315672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34" name="Equation" r:id="rId7" imgW="177800" imgH="203200" progId="Equation.3">
                  <p:embed/>
                </p:oleObj>
              </mc:Choice>
              <mc:Fallback>
                <p:oleObj name="Equation" r:id="rId7" imgW="177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2562" y="1941513"/>
                        <a:ext cx="315672" cy="360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8144498"/>
              </p:ext>
            </p:extLst>
          </p:nvPr>
        </p:nvGraphicFramePr>
        <p:xfrm>
          <a:off x="7475537" y="2938463"/>
          <a:ext cx="911020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35" name="Equation" r:id="rId9" imgW="469900" imgH="381000" progId="Equation.3">
                  <p:embed/>
                </p:oleObj>
              </mc:Choice>
              <mc:Fallback>
                <p:oleObj name="Equation" r:id="rId9" imgW="469900" imgH="38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5537" y="2938463"/>
                        <a:ext cx="911020" cy="72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5638800" y="1981200"/>
            <a:ext cx="1660931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D01C09"/>
                </a:solidFill>
                <a:latin typeface="Lucida Grande"/>
                <a:cs typeface="Lucida Grande"/>
              </a:rPr>
              <a:t>Least squares:</a:t>
            </a:r>
          </a:p>
          <a:p>
            <a:endParaRPr lang="en-US" sz="1400" dirty="0">
              <a:latin typeface="Lucida Grande"/>
              <a:cs typeface="Lucida Grande"/>
            </a:endParaRPr>
          </a:p>
          <a:p>
            <a:endParaRPr lang="en-US" sz="1400" dirty="0">
              <a:latin typeface="Lucida Grande"/>
              <a:cs typeface="Lucida Grande"/>
            </a:endParaRPr>
          </a:p>
          <a:p>
            <a:endParaRPr lang="en-US" sz="1400" dirty="0">
              <a:latin typeface="Lucida Grande"/>
              <a:cs typeface="Lucida Grande"/>
            </a:endParaRPr>
          </a:p>
          <a:p>
            <a:endParaRPr lang="en-US" sz="1400" dirty="0">
              <a:latin typeface="Lucida Grande"/>
              <a:cs typeface="Lucida Grande"/>
            </a:endParaRPr>
          </a:p>
          <a:p>
            <a:r>
              <a:rPr lang="en-US" sz="1400" dirty="0" err="1">
                <a:latin typeface="Lucida Grande"/>
                <a:cs typeface="Lucida Grande"/>
              </a:rPr>
              <a:t>Geman</a:t>
            </a:r>
            <a:r>
              <a:rPr lang="en-US" sz="1400" dirty="0">
                <a:latin typeface="Lucida Grande"/>
                <a:cs typeface="Lucida Grande"/>
              </a:rPr>
              <a:t>-McClure</a:t>
            </a:r>
            <a:r>
              <a:rPr lang="en-US" sz="1400" dirty="0" smtClean="0">
                <a:latin typeface="Lucida Grande"/>
                <a:cs typeface="Lucida Grande"/>
              </a:rPr>
              <a:t>:</a:t>
            </a:r>
          </a:p>
          <a:p>
            <a:endParaRPr lang="en-US" sz="1400" dirty="0">
              <a:latin typeface="Lucida Grande"/>
              <a:cs typeface="Lucida Grande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External Restraints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510470" y="4367232"/>
            <a:ext cx="0" cy="116666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3913142" y="1589962"/>
            <a:ext cx="0" cy="394393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4079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GM_func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"/>
          <a:stretch>
            <a:fillRect/>
          </a:stretch>
        </p:blipFill>
        <p:spPr bwMode="auto">
          <a:xfrm>
            <a:off x="482600" y="1447800"/>
            <a:ext cx="4926013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8359129"/>
              </p:ext>
            </p:extLst>
          </p:nvPr>
        </p:nvGraphicFramePr>
        <p:xfrm>
          <a:off x="2693913" y="5924550"/>
          <a:ext cx="909412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657" name="Equation" r:id="rId5" imgW="596900" imgH="355600" progId="Equation.3">
                  <p:embed/>
                </p:oleObj>
              </mc:Choice>
              <mc:Fallback>
                <p:oleObj name="Equation" r:id="rId5" imgW="5969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3913" y="5924550"/>
                        <a:ext cx="909412" cy="54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5336542"/>
              </p:ext>
            </p:extLst>
          </p:nvPr>
        </p:nvGraphicFramePr>
        <p:xfrm>
          <a:off x="7802562" y="1941513"/>
          <a:ext cx="315672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658" name="Equation" r:id="rId7" imgW="177800" imgH="203200" progId="Equation.3">
                  <p:embed/>
                </p:oleObj>
              </mc:Choice>
              <mc:Fallback>
                <p:oleObj name="Equation" r:id="rId7" imgW="177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2562" y="1941513"/>
                        <a:ext cx="315672" cy="360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0658321"/>
              </p:ext>
            </p:extLst>
          </p:nvPr>
        </p:nvGraphicFramePr>
        <p:xfrm>
          <a:off x="7475537" y="2938463"/>
          <a:ext cx="911020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659" name="Equation" r:id="rId9" imgW="469900" imgH="381000" progId="Equation.3">
                  <p:embed/>
                </p:oleObj>
              </mc:Choice>
              <mc:Fallback>
                <p:oleObj name="Equation" r:id="rId9" imgW="469900" imgH="38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5537" y="2938463"/>
                        <a:ext cx="911020" cy="72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5638800" y="1981200"/>
            <a:ext cx="1660931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D01C09"/>
                </a:solidFill>
                <a:latin typeface="Lucida Grande"/>
                <a:cs typeface="Lucida Grande"/>
              </a:rPr>
              <a:t>Least squares:</a:t>
            </a:r>
          </a:p>
          <a:p>
            <a:endParaRPr lang="en-US" sz="1400" dirty="0">
              <a:latin typeface="Lucida Grande"/>
              <a:cs typeface="Lucida Grande"/>
            </a:endParaRPr>
          </a:p>
          <a:p>
            <a:endParaRPr lang="en-US" sz="1400" dirty="0">
              <a:latin typeface="Lucida Grande"/>
              <a:cs typeface="Lucida Grande"/>
            </a:endParaRPr>
          </a:p>
          <a:p>
            <a:endParaRPr lang="en-US" sz="1400" dirty="0">
              <a:latin typeface="Lucida Grande"/>
              <a:cs typeface="Lucida Grande"/>
            </a:endParaRPr>
          </a:p>
          <a:p>
            <a:endParaRPr lang="en-US" sz="1400" dirty="0">
              <a:latin typeface="Lucida Grande"/>
              <a:cs typeface="Lucida Grande"/>
            </a:endParaRPr>
          </a:p>
          <a:p>
            <a:r>
              <a:rPr lang="en-US" sz="1400" dirty="0" err="1">
                <a:latin typeface="Lucida Grande"/>
                <a:cs typeface="Lucida Grande"/>
              </a:rPr>
              <a:t>Geman</a:t>
            </a:r>
            <a:r>
              <a:rPr lang="en-US" sz="1400" dirty="0">
                <a:latin typeface="Lucida Grande"/>
                <a:cs typeface="Lucida Grande"/>
              </a:rPr>
              <a:t>-McClure</a:t>
            </a:r>
            <a:r>
              <a:rPr lang="en-US" sz="1400" dirty="0" smtClean="0">
                <a:latin typeface="Lucida Grande"/>
                <a:cs typeface="Lucida Grande"/>
              </a:rPr>
              <a:t>:</a:t>
            </a:r>
          </a:p>
          <a:p>
            <a:endParaRPr lang="en-US" sz="1400" dirty="0">
              <a:latin typeface="Lucida Grande"/>
              <a:cs typeface="Lucida Grande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External Restraints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510470" y="4367232"/>
            <a:ext cx="0" cy="116666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3913142" y="1589962"/>
            <a:ext cx="0" cy="394393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407221" y="4367232"/>
            <a:ext cx="10324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3407221" y="1589962"/>
            <a:ext cx="0" cy="277727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407221" y="1589962"/>
            <a:ext cx="50592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826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GM_func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"/>
          <a:stretch>
            <a:fillRect/>
          </a:stretch>
        </p:blipFill>
        <p:spPr bwMode="auto">
          <a:xfrm>
            <a:off x="482600" y="1447800"/>
            <a:ext cx="4926013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1739971"/>
              </p:ext>
            </p:extLst>
          </p:nvPr>
        </p:nvGraphicFramePr>
        <p:xfrm>
          <a:off x="2693913" y="5924550"/>
          <a:ext cx="909412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81" name="Equation" r:id="rId5" imgW="596900" imgH="355600" progId="Equation.3">
                  <p:embed/>
                </p:oleObj>
              </mc:Choice>
              <mc:Fallback>
                <p:oleObj name="Equation" r:id="rId5" imgW="5969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3913" y="5924550"/>
                        <a:ext cx="909412" cy="54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5747094"/>
              </p:ext>
            </p:extLst>
          </p:nvPr>
        </p:nvGraphicFramePr>
        <p:xfrm>
          <a:off x="7802562" y="1941513"/>
          <a:ext cx="315672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82" name="Equation" r:id="rId7" imgW="177800" imgH="203200" progId="Equation.3">
                  <p:embed/>
                </p:oleObj>
              </mc:Choice>
              <mc:Fallback>
                <p:oleObj name="Equation" r:id="rId7" imgW="177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2562" y="1941513"/>
                        <a:ext cx="315672" cy="360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3909915"/>
              </p:ext>
            </p:extLst>
          </p:nvPr>
        </p:nvGraphicFramePr>
        <p:xfrm>
          <a:off x="7475537" y="2938463"/>
          <a:ext cx="911020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83" name="Equation" r:id="rId9" imgW="469900" imgH="381000" progId="Equation.3">
                  <p:embed/>
                </p:oleObj>
              </mc:Choice>
              <mc:Fallback>
                <p:oleObj name="Equation" r:id="rId9" imgW="469900" imgH="38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5537" y="2938463"/>
                        <a:ext cx="911020" cy="72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5638800" y="1981200"/>
            <a:ext cx="1660931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D01C09"/>
                </a:solidFill>
                <a:latin typeface="Lucida Grande"/>
                <a:cs typeface="Lucida Grande"/>
              </a:rPr>
              <a:t>Least squares:</a:t>
            </a:r>
          </a:p>
          <a:p>
            <a:endParaRPr lang="en-US" sz="1400" dirty="0">
              <a:latin typeface="Lucida Grande"/>
              <a:cs typeface="Lucida Grande"/>
            </a:endParaRPr>
          </a:p>
          <a:p>
            <a:endParaRPr lang="en-US" sz="1400" dirty="0">
              <a:latin typeface="Lucida Grande"/>
              <a:cs typeface="Lucida Grande"/>
            </a:endParaRPr>
          </a:p>
          <a:p>
            <a:endParaRPr lang="en-US" sz="1400" dirty="0">
              <a:latin typeface="Lucida Grande"/>
              <a:cs typeface="Lucida Grande"/>
            </a:endParaRPr>
          </a:p>
          <a:p>
            <a:endParaRPr lang="en-US" sz="1400" dirty="0">
              <a:latin typeface="Lucida Grande"/>
              <a:cs typeface="Lucida Grande"/>
            </a:endParaRPr>
          </a:p>
          <a:p>
            <a:r>
              <a:rPr lang="en-US" sz="1400" dirty="0" err="1">
                <a:latin typeface="Lucida Grande"/>
                <a:cs typeface="Lucida Grande"/>
              </a:rPr>
              <a:t>Geman</a:t>
            </a:r>
            <a:r>
              <a:rPr lang="en-US" sz="1400" dirty="0">
                <a:latin typeface="Lucida Grande"/>
                <a:cs typeface="Lucida Grande"/>
              </a:rPr>
              <a:t>-McClure</a:t>
            </a:r>
            <a:r>
              <a:rPr lang="en-US" sz="1400" dirty="0" smtClean="0">
                <a:latin typeface="Lucida Grande"/>
                <a:cs typeface="Lucida Grande"/>
              </a:rPr>
              <a:t>:</a:t>
            </a:r>
          </a:p>
          <a:p>
            <a:endParaRPr lang="en-US" sz="1400" dirty="0">
              <a:latin typeface="Lucida Grande"/>
              <a:cs typeface="Lucida Grande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External Restraints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510470" y="4573721"/>
            <a:ext cx="0" cy="960171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3913142" y="3334790"/>
            <a:ext cx="0" cy="2199102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407221" y="4367232"/>
            <a:ext cx="10324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3407221" y="1589962"/>
            <a:ext cx="0" cy="277727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407221" y="1589962"/>
            <a:ext cx="50592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180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GM_func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"/>
          <a:stretch>
            <a:fillRect/>
          </a:stretch>
        </p:blipFill>
        <p:spPr bwMode="auto">
          <a:xfrm>
            <a:off x="482600" y="1447800"/>
            <a:ext cx="4926013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4966764"/>
              </p:ext>
            </p:extLst>
          </p:nvPr>
        </p:nvGraphicFramePr>
        <p:xfrm>
          <a:off x="2693913" y="5924550"/>
          <a:ext cx="909412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705" name="Equation" r:id="rId5" imgW="596900" imgH="355600" progId="Equation.3">
                  <p:embed/>
                </p:oleObj>
              </mc:Choice>
              <mc:Fallback>
                <p:oleObj name="Equation" r:id="rId5" imgW="5969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3913" y="5924550"/>
                        <a:ext cx="909412" cy="54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3417477"/>
              </p:ext>
            </p:extLst>
          </p:nvPr>
        </p:nvGraphicFramePr>
        <p:xfrm>
          <a:off x="7802562" y="1941513"/>
          <a:ext cx="315672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706" name="Equation" r:id="rId7" imgW="177800" imgH="203200" progId="Equation.3">
                  <p:embed/>
                </p:oleObj>
              </mc:Choice>
              <mc:Fallback>
                <p:oleObj name="Equation" r:id="rId7" imgW="177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2562" y="1941513"/>
                        <a:ext cx="315672" cy="360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4428193"/>
              </p:ext>
            </p:extLst>
          </p:nvPr>
        </p:nvGraphicFramePr>
        <p:xfrm>
          <a:off x="7475537" y="2938463"/>
          <a:ext cx="911020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707" name="Equation" r:id="rId9" imgW="469900" imgH="381000" progId="Equation.3">
                  <p:embed/>
                </p:oleObj>
              </mc:Choice>
              <mc:Fallback>
                <p:oleObj name="Equation" r:id="rId9" imgW="469900" imgH="38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5537" y="2938463"/>
                        <a:ext cx="911020" cy="72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5638800" y="1981200"/>
            <a:ext cx="1660931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D01C09"/>
                </a:solidFill>
                <a:latin typeface="Lucida Grande"/>
                <a:cs typeface="Lucida Grande"/>
              </a:rPr>
              <a:t>Least squares:</a:t>
            </a:r>
          </a:p>
          <a:p>
            <a:endParaRPr lang="en-US" sz="1400" dirty="0">
              <a:latin typeface="Lucida Grande"/>
              <a:cs typeface="Lucida Grande"/>
            </a:endParaRPr>
          </a:p>
          <a:p>
            <a:endParaRPr lang="en-US" sz="1400" dirty="0">
              <a:latin typeface="Lucida Grande"/>
              <a:cs typeface="Lucida Grande"/>
            </a:endParaRPr>
          </a:p>
          <a:p>
            <a:endParaRPr lang="en-US" sz="1400" dirty="0">
              <a:latin typeface="Lucida Grande"/>
              <a:cs typeface="Lucida Grande"/>
            </a:endParaRPr>
          </a:p>
          <a:p>
            <a:endParaRPr lang="en-US" sz="1400" dirty="0">
              <a:latin typeface="Lucida Grande"/>
              <a:cs typeface="Lucida Grande"/>
            </a:endParaRPr>
          </a:p>
          <a:p>
            <a:r>
              <a:rPr lang="en-US" sz="1400" dirty="0" err="1">
                <a:latin typeface="Lucida Grande"/>
                <a:cs typeface="Lucida Grande"/>
              </a:rPr>
              <a:t>Geman</a:t>
            </a:r>
            <a:r>
              <a:rPr lang="en-US" sz="1400" dirty="0">
                <a:latin typeface="Lucida Grande"/>
                <a:cs typeface="Lucida Grande"/>
              </a:rPr>
              <a:t>-McClure</a:t>
            </a:r>
            <a:r>
              <a:rPr lang="en-US" sz="1400" dirty="0" smtClean="0">
                <a:latin typeface="Lucida Grande"/>
                <a:cs typeface="Lucida Grande"/>
              </a:rPr>
              <a:t>:</a:t>
            </a:r>
          </a:p>
          <a:p>
            <a:endParaRPr lang="en-US" sz="1400" dirty="0">
              <a:latin typeface="Lucida Grande"/>
              <a:cs typeface="Lucida Grande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External Restraints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510470" y="4573721"/>
            <a:ext cx="0" cy="960171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3913142" y="3334790"/>
            <a:ext cx="0" cy="2199102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407221" y="4367232"/>
            <a:ext cx="10324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3407221" y="1589962"/>
            <a:ext cx="0" cy="277727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407221" y="1589962"/>
            <a:ext cx="50592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913142" y="3334790"/>
            <a:ext cx="15487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510470" y="4573721"/>
            <a:ext cx="55754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068015" y="3334790"/>
            <a:ext cx="0" cy="123893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3611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07" y="1186360"/>
            <a:ext cx="4079747" cy="5040000"/>
          </a:xfrm>
          <a:prstGeom prst="rect">
            <a:avLst/>
          </a:prstGeom>
        </p:spPr>
      </p:pic>
      <p:pic>
        <p:nvPicPr>
          <p:cNvPr id="15" name="Picture 14" descr="4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07" y="1186360"/>
            <a:ext cx="4079747" cy="5040000"/>
          </a:xfrm>
          <a:prstGeom prst="rect">
            <a:avLst/>
          </a:prstGeom>
        </p:spPr>
      </p:pic>
      <p:pic>
        <p:nvPicPr>
          <p:cNvPr id="16" name="Picture 15" descr="3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07" y="1186360"/>
            <a:ext cx="4079747" cy="5040000"/>
          </a:xfrm>
          <a:prstGeom prst="rect">
            <a:avLst/>
          </a:prstGeom>
        </p:spPr>
      </p:pic>
      <p:pic>
        <p:nvPicPr>
          <p:cNvPr id="17" name="Picture 16" descr="30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07" y="1186360"/>
            <a:ext cx="4079747" cy="5040000"/>
          </a:xfrm>
          <a:prstGeom prst="rect">
            <a:avLst/>
          </a:prstGeom>
        </p:spPr>
      </p:pic>
      <p:pic>
        <p:nvPicPr>
          <p:cNvPr id="18" name="Picture 17" descr="25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07" y="1186360"/>
            <a:ext cx="4079747" cy="5040000"/>
          </a:xfrm>
          <a:prstGeom prst="rect">
            <a:avLst/>
          </a:prstGeom>
        </p:spPr>
      </p:pic>
      <p:pic>
        <p:nvPicPr>
          <p:cNvPr id="19" name="Picture 18" descr="20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07" y="1186360"/>
            <a:ext cx="4079747" cy="5040000"/>
          </a:xfrm>
          <a:prstGeom prst="rect">
            <a:avLst/>
          </a:prstGeom>
        </p:spPr>
      </p:pic>
      <p:pic>
        <p:nvPicPr>
          <p:cNvPr id="20" name="Picture 19" descr="15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07" y="1186360"/>
            <a:ext cx="4079747" cy="5040000"/>
          </a:xfrm>
          <a:prstGeom prst="rect">
            <a:avLst/>
          </a:prstGeom>
        </p:spPr>
      </p:pic>
      <p:pic>
        <p:nvPicPr>
          <p:cNvPr id="21" name="Picture 20" descr="10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07" y="1186360"/>
            <a:ext cx="4079747" cy="5040000"/>
          </a:xfrm>
          <a:prstGeom prst="rect">
            <a:avLst/>
          </a:prstGeom>
        </p:spPr>
      </p:pic>
      <p:pic>
        <p:nvPicPr>
          <p:cNvPr id="22" name="Picture 21" descr="5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07" y="1186360"/>
            <a:ext cx="4079747" cy="5040000"/>
          </a:xfrm>
          <a:prstGeom prst="rect">
            <a:avLst/>
          </a:prstGeom>
        </p:spPr>
      </p:pic>
      <p:pic>
        <p:nvPicPr>
          <p:cNvPr id="23" name="Picture 22" descr="1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07" y="1186360"/>
            <a:ext cx="4079747" cy="5040000"/>
          </a:xfrm>
          <a:prstGeom prst="rect">
            <a:avLst/>
          </a:prstGeom>
        </p:spPr>
      </p:pic>
      <p:pic>
        <p:nvPicPr>
          <p:cNvPr id="24" name="Picture 23" descr="2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07" y="1186360"/>
            <a:ext cx="4079747" cy="504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22754" y="6226360"/>
            <a:ext cx="2063246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3g4w – 3.7Å</a:t>
            </a:r>
            <a:endParaRPr lang="en-GB" sz="1600" dirty="0">
              <a:latin typeface="Lucida Grande"/>
              <a:cs typeface="Lucida Grande"/>
            </a:endParaRPr>
          </a:p>
        </p:txBody>
      </p:sp>
      <p:pic>
        <p:nvPicPr>
          <p:cNvPr id="26" name="Picture 25" descr="tmp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096" y="1859138"/>
            <a:ext cx="2653207" cy="1440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728101" y="1417992"/>
            <a:ext cx="2063246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Prior information:</a:t>
            </a:r>
            <a:endParaRPr lang="en-GB" sz="1600" dirty="0">
              <a:latin typeface="Lucida Grande"/>
              <a:cs typeface="Lucida Grande"/>
            </a:endParaRPr>
          </a:p>
        </p:txBody>
      </p:sp>
      <p:grpSp>
        <p:nvGrpSpPr>
          <p:cNvPr id="79" name="Group 78"/>
          <p:cNvGrpSpPr/>
          <p:nvPr/>
        </p:nvGrpSpPr>
        <p:grpSpPr>
          <a:xfrm>
            <a:off x="6678083" y="2381754"/>
            <a:ext cx="1050774" cy="317037"/>
            <a:chOff x="6678083" y="2381754"/>
            <a:chExt cx="1050774" cy="317037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6678083" y="2550583"/>
              <a:ext cx="14363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69" idx="1"/>
            </p:cNvCxnSpPr>
            <p:nvPr/>
          </p:nvCxnSpPr>
          <p:spPr>
            <a:xfrm>
              <a:off x="7458502" y="2557766"/>
              <a:ext cx="27035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Block Arc 44"/>
            <p:cNvSpPr/>
            <p:nvPr/>
          </p:nvSpPr>
          <p:spPr>
            <a:xfrm rot="5400000">
              <a:off x="6752165" y="2545295"/>
              <a:ext cx="154215" cy="139096"/>
            </a:xfrm>
            <a:prstGeom prst="blockArc">
              <a:avLst>
                <a:gd name="adj1" fmla="val 10389207"/>
                <a:gd name="adj2" fmla="val 21278795"/>
                <a:gd name="adj3" fmla="val 20772"/>
              </a:avLst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7" name="Block Arc 46"/>
            <p:cNvSpPr/>
            <p:nvPr/>
          </p:nvSpPr>
          <p:spPr>
            <a:xfrm rot="17399743">
              <a:off x="6726990" y="2480182"/>
              <a:ext cx="298122" cy="139096"/>
            </a:xfrm>
            <a:prstGeom prst="blockArc">
              <a:avLst>
                <a:gd name="adj1" fmla="val 10389207"/>
                <a:gd name="adj2" fmla="val 21278795"/>
                <a:gd name="adj3" fmla="val 20772"/>
              </a:avLst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8" name="Block Arc 47"/>
            <p:cNvSpPr/>
            <p:nvPr/>
          </p:nvSpPr>
          <p:spPr>
            <a:xfrm rot="5240143">
              <a:off x="6771246" y="2479957"/>
              <a:ext cx="283276" cy="139096"/>
            </a:xfrm>
            <a:prstGeom prst="blockArc">
              <a:avLst>
                <a:gd name="adj1" fmla="val 10389207"/>
                <a:gd name="adj2" fmla="val 21278795"/>
                <a:gd name="adj3" fmla="val 20772"/>
              </a:avLst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3" name="Block Arc 52"/>
            <p:cNvSpPr/>
            <p:nvPr/>
          </p:nvSpPr>
          <p:spPr>
            <a:xfrm rot="17399743">
              <a:off x="6815555" y="2473260"/>
              <a:ext cx="298122" cy="139096"/>
            </a:xfrm>
            <a:prstGeom prst="blockArc">
              <a:avLst>
                <a:gd name="adj1" fmla="val 10389207"/>
                <a:gd name="adj2" fmla="val 21278795"/>
                <a:gd name="adj3" fmla="val 20772"/>
              </a:avLst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4" name="Block Arc 53"/>
            <p:cNvSpPr/>
            <p:nvPr/>
          </p:nvSpPr>
          <p:spPr>
            <a:xfrm rot="5240143">
              <a:off x="6859811" y="2473035"/>
              <a:ext cx="283276" cy="139096"/>
            </a:xfrm>
            <a:prstGeom prst="blockArc">
              <a:avLst>
                <a:gd name="adj1" fmla="val 10389207"/>
                <a:gd name="adj2" fmla="val 21278795"/>
                <a:gd name="adj3" fmla="val 20772"/>
              </a:avLst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7" name="Block Arc 56"/>
            <p:cNvSpPr/>
            <p:nvPr/>
          </p:nvSpPr>
          <p:spPr>
            <a:xfrm rot="17399743">
              <a:off x="6902471" y="2473261"/>
              <a:ext cx="298122" cy="139096"/>
            </a:xfrm>
            <a:prstGeom prst="blockArc">
              <a:avLst>
                <a:gd name="adj1" fmla="val 10389207"/>
                <a:gd name="adj2" fmla="val 21278795"/>
                <a:gd name="adj3" fmla="val 20772"/>
              </a:avLst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8" name="Block Arc 57"/>
            <p:cNvSpPr/>
            <p:nvPr/>
          </p:nvSpPr>
          <p:spPr>
            <a:xfrm rot="5240143">
              <a:off x="6946727" y="2473036"/>
              <a:ext cx="283276" cy="139096"/>
            </a:xfrm>
            <a:prstGeom prst="blockArc">
              <a:avLst>
                <a:gd name="adj1" fmla="val 10389207"/>
                <a:gd name="adj2" fmla="val 21278795"/>
                <a:gd name="adj3" fmla="val 20772"/>
              </a:avLst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9" name="Block Arc 58"/>
            <p:cNvSpPr/>
            <p:nvPr/>
          </p:nvSpPr>
          <p:spPr>
            <a:xfrm rot="17399743">
              <a:off x="6991037" y="2468949"/>
              <a:ext cx="298122" cy="139096"/>
            </a:xfrm>
            <a:prstGeom prst="blockArc">
              <a:avLst>
                <a:gd name="adj1" fmla="val 10389207"/>
                <a:gd name="adj2" fmla="val 21278795"/>
                <a:gd name="adj3" fmla="val 20772"/>
              </a:avLst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60" name="Block Arc 59"/>
            <p:cNvSpPr/>
            <p:nvPr/>
          </p:nvSpPr>
          <p:spPr>
            <a:xfrm rot="5240143">
              <a:off x="7035293" y="2468724"/>
              <a:ext cx="283276" cy="139096"/>
            </a:xfrm>
            <a:prstGeom prst="blockArc">
              <a:avLst>
                <a:gd name="adj1" fmla="val 10389207"/>
                <a:gd name="adj2" fmla="val 21278795"/>
                <a:gd name="adj3" fmla="val 20772"/>
              </a:avLst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61" name="Block Arc 60"/>
            <p:cNvSpPr/>
            <p:nvPr/>
          </p:nvSpPr>
          <p:spPr>
            <a:xfrm rot="17399743">
              <a:off x="7083873" y="2468950"/>
              <a:ext cx="298122" cy="139096"/>
            </a:xfrm>
            <a:prstGeom prst="blockArc">
              <a:avLst>
                <a:gd name="adj1" fmla="val 10389207"/>
                <a:gd name="adj2" fmla="val 21278795"/>
                <a:gd name="adj3" fmla="val 20772"/>
              </a:avLst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62" name="Block Arc 61"/>
            <p:cNvSpPr/>
            <p:nvPr/>
          </p:nvSpPr>
          <p:spPr>
            <a:xfrm rot="5240143">
              <a:off x="7128129" y="2468725"/>
              <a:ext cx="283276" cy="139096"/>
            </a:xfrm>
            <a:prstGeom prst="blockArc">
              <a:avLst>
                <a:gd name="adj1" fmla="val 10389207"/>
                <a:gd name="adj2" fmla="val 21278795"/>
                <a:gd name="adj3" fmla="val 20772"/>
              </a:avLst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63" name="Block Arc 62"/>
            <p:cNvSpPr/>
            <p:nvPr/>
          </p:nvSpPr>
          <p:spPr>
            <a:xfrm rot="17399743">
              <a:off x="7172174" y="2461267"/>
              <a:ext cx="298122" cy="139096"/>
            </a:xfrm>
            <a:prstGeom prst="blockArc">
              <a:avLst>
                <a:gd name="adj1" fmla="val 10389207"/>
                <a:gd name="adj2" fmla="val 21278795"/>
                <a:gd name="adj3" fmla="val 20772"/>
              </a:avLst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64" name="Block Arc 63"/>
            <p:cNvSpPr/>
            <p:nvPr/>
          </p:nvSpPr>
          <p:spPr>
            <a:xfrm rot="5240143">
              <a:off x="7216430" y="2465578"/>
              <a:ext cx="283276" cy="139096"/>
            </a:xfrm>
            <a:prstGeom prst="blockArc">
              <a:avLst>
                <a:gd name="adj1" fmla="val 10389207"/>
                <a:gd name="adj2" fmla="val 21278795"/>
                <a:gd name="adj3" fmla="val 20772"/>
              </a:avLst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65" name="Block Arc 64"/>
            <p:cNvSpPr/>
            <p:nvPr/>
          </p:nvSpPr>
          <p:spPr>
            <a:xfrm rot="17399743">
              <a:off x="7260740" y="2465802"/>
              <a:ext cx="298122" cy="139096"/>
            </a:xfrm>
            <a:prstGeom prst="blockArc">
              <a:avLst>
                <a:gd name="adj1" fmla="val 10389207"/>
                <a:gd name="adj2" fmla="val 21278795"/>
                <a:gd name="adj3" fmla="val 20772"/>
              </a:avLst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66" name="Block Arc 65"/>
            <p:cNvSpPr/>
            <p:nvPr/>
          </p:nvSpPr>
          <p:spPr>
            <a:xfrm rot="5400000">
              <a:off x="7293314" y="2473920"/>
              <a:ext cx="300163" cy="139096"/>
            </a:xfrm>
            <a:prstGeom prst="blockArc">
              <a:avLst>
                <a:gd name="adj1" fmla="val 10389207"/>
                <a:gd name="adj2" fmla="val 21278795"/>
                <a:gd name="adj3" fmla="val 20772"/>
              </a:avLst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69" name="Block Arc 68"/>
            <p:cNvSpPr/>
            <p:nvPr/>
          </p:nvSpPr>
          <p:spPr>
            <a:xfrm rot="16200000">
              <a:off x="7390191" y="2544337"/>
              <a:ext cx="147600" cy="144000"/>
            </a:xfrm>
            <a:prstGeom prst="blockArc">
              <a:avLst>
                <a:gd name="adj1" fmla="val 10389207"/>
                <a:gd name="adj2" fmla="val 21278795"/>
                <a:gd name="adj3" fmla="val 20772"/>
              </a:avLst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cxnSp>
        <p:nvCxnSpPr>
          <p:cNvPr id="76" name="Straight Arrow Connector 75"/>
          <p:cNvCxnSpPr/>
          <p:nvPr/>
        </p:nvCxnSpPr>
        <p:spPr>
          <a:xfrm>
            <a:off x="6678083" y="3175000"/>
            <a:ext cx="1050774" cy="10583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6821714" y="2848113"/>
            <a:ext cx="69122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200" dirty="0" smtClean="0">
                <a:latin typeface="Lucida Grande"/>
                <a:cs typeface="Lucida Grande"/>
              </a:rPr>
              <a:t>2.8Å</a:t>
            </a:r>
            <a:endParaRPr lang="en-GB" sz="1200" dirty="0">
              <a:latin typeface="Lucida Grande"/>
              <a:cs typeface="Lucida Grande"/>
            </a:endParaRPr>
          </a:p>
        </p:txBody>
      </p:sp>
      <p:sp>
        <p:nvSpPr>
          <p:cNvPr id="3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External Restraints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49360" y="395227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cs typeface="Lucida Grande"/>
              </a:rPr>
              <a:t>Stabilises structural </a:t>
            </a:r>
            <a:r>
              <a:rPr lang="en-GB" dirty="0">
                <a:cs typeface="Lucida Grande"/>
              </a:rPr>
              <a:t>features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752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ryx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0" y="1329842"/>
            <a:ext cx="3360000" cy="5040000"/>
          </a:xfrm>
          <a:prstGeom prst="rect">
            <a:avLst/>
          </a:prstGeom>
        </p:spPr>
      </p:pic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Motivational Example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52171" y="6028968"/>
            <a:ext cx="6704945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1ryx – 3.5Å</a:t>
            </a:r>
            <a:endParaRPr lang="en-GB" sz="1600" dirty="0">
              <a:latin typeface="Lucida Grande"/>
              <a:cs typeface="Lucida Grande"/>
            </a:endParaRPr>
          </a:p>
        </p:txBody>
      </p:sp>
      <p:sp>
        <p:nvSpPr>
          <p:cNvPr id="6" name="Rectangle 54"/>
          <p:cNvSpPr>
            <a:spLocks noChangeArrowheads="1"/>
          </p:cNvSpPr>
          <p:nvPr/>
        </p:nvSpPr>
        <p:spPr bwMode="auto">
          <a:xfrm>
            <a:off x="4601891" y="1662466"/>
            <a:ext cx="325503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Low-resolution refinement:</a:t>
            </a:r>
          </a:p>
          <a:p>
            <a:endParaRPr lang="en-GB" dirty="0">
              <a:latin typeface="Lucida Grande"/>
              <a:cs typeface="Lucida Grande"/>
            </a:endParaRPr>
          </a:p>
          <a:p>
            <a:r>
              <a:rPr lang="en-GB" dirty="0" smtClean="0">
                <a:latin typeface="Lucida Grande"/>
                <a:cs typeface="Lucida Grande"/>
              </a:rPr>
              <a:t>Weak signal</a:t>
            </a:r>
          </a:p>
          <a:p>
            <a:r>
              <a:rPr lang="en-GB" dirty="0" smtClean="0">
                <a:latin typeface="Lucida Grande"/>
                <a:cs typeface="Lucida Grande"/>
              </a:rPr>
              <a:t>Noisy data</a:t>
            </a:r>
            <a:endParaRPr lang="en-GB" dirty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r>
              <a:rPr lang="en-GB" dirty="0" smtClean="0">
                <a:latin typeface="Lucida Grande"/>
                <a:cs typeface="Lucida Grande"/>
              </a:rPr>
              <a:t>Unstable refinement</a:t>
            </a:r>
          </a:p>
          <a:p>
            <a:endParaRPr lang="en-GB" dirty="0" smtClean="0">
              <a:latin typeface="Lucida Grande"/>
              <a:cs typeface="Lucida Grande"/>
            </a:endParaRPr>
          </a:p>
          <a:p>
            <a:endParaRPr lang="en-GB" dirty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r>
              <a:rPr lang="en-GB" b="1" dirty="0" smtClean="0">
                <a:latin typeface="Lucida Grande"/>
                <a:cs typeface="Lucida Grande"/>
              </a:rPr>
              <a:t>Result:</a:t>
            </a:r>
          </a:p>
          <a:p>
            <a:r>
              <a:rPr lang="en-GB" dirty="0" smtClean="0">
                <a:latin typeface="Lucida Grande"/>
                <a:cs typeface="Lucida Grande"/>
              </a:rPr>
              <a:t>Poor quality model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5765000" y="2913794"/>
            <a:ext cx="0" cy="59770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54"/>
          <p:cNvSpPr>
            <a:spLocks noChangeArrowheads="1"/>
          </p:cNvSpPr>
          <p:nvPr/>
        </p:nvSpPr>
        <p:spPr bwMode="auto">
          <a:xfrm>
            <a:off x="1464099" y="1100210"/>
            <a:ext cx="25136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err="1" smtClean="0">
                <a:latin typeface="Lucida Grande"/>
                <a:cs typeface="Lucida Grande"/>
              </a:rPr>
              <a:t>Ovotransferrin</a:t>
            </a:r>
            <a:endParaRPr lang="en-GB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918791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d3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329842"/>
            <a:ext cx="3360000" cy="5040000"/>
          </a:xfrm>
          <a:prstGeom prst="rect">
            <a:avLst/>
          </a:prstGeom>
        </p:spPr>
      </p:pic>
      <p:pic>
        <p:nvPicPr>
          <p:cNvPr id="10" name="Picture 9" descr="1ryx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0" y="1329842"/>
            <a:ext cx="3360000" cy="504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2171" y="6028968"/>
            <a:ext cx="6704945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1ryx – 3.5Å							    2d3i – 2.15Å</a:t>
            </a:r>
            <a:endParaRPr lang="en-GB" sz="1600" dirty="0">
              <a:latin typeface="Lucida Grande"/>
              <a:cs typeface="Lucida Grande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1464099" y="1100210"/>
            <a:ext cx="73016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err="1" smtClean="0">
                <a:latin typeface="Lucida Grande"/>
                <a:cs typeface="Lucida Grande"/>
              </a:rPr>
              <a:t>Ovotransferrin</a:t>
            </a:r>
            <a:r>
              <a:rPr lang="en-GB" dirty="0" smtClean="0">
                <a:latin typeface="Lucida Grande"/>
                <a:cs typeface="Lucida Grande"/>
              </a:rPr>
              <a:t>				   High-resolution homologue</a:t>
            </a:r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Motivational Example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413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ryx_2d3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0" y="1329842"/>
            <a:ext cx="3360000" cy="504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64223" y="6028968"/>
            <a:ext cx="7092893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Models don’t superpose well</a:t>
            </a:r>
            <a:endParaRPr lang="en-GB" sz="1600" dirty="0">
              <a:latin typeface="Lucida Grande"/>
              <a:cs typeface="Lucida Grande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1464099" y="1100210"/>
            <a:ext cx="73016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err="1" smtClean="0">
                <a:latin typeface="Lucida Grande"/>
                <a:cs typeface="Lucida Grande"/>
              </a:rPr>
              <a:t>Ovotransferrin</a:t>
            </a:r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Motivational Example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794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d3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329842"/>
            <a:ext cx="3360000" cy="5040000"/>
          </a:xfrm>
          <a:prstGeom prst="rect">
            <a:avLst/>
          </a:prstGeom>
        </p:spPr>
      </p:pic>
      <p:pic>
        <p:nvPicPr>
          <p:cNvPr id="10" name="Picture 9" descr="1ryx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0" y="1329842"/>
            <a:ext cx="3360000" cy="504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2171" y="6028968"/>
            <a:ext cx="6704945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1ryx – 3.5Å							    2d3i – 2.15Å</a:t>
            </a:r>
            <a:endParaRPr lang="en-GB" sz="1600" dirty="0">
              <a:latin typeface="Lucida Grande"/>
              <a:cs typeface="Lucida Grande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1464099" y="1100210"/>
            <a:ext cx="73016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err="1" smtClean="0">
                <a:latin typeface="Lucida Grande"/>
                <a:cs typeface="Lucida Grande"/>
              </a:rPr>
              <a:t>Ovotransferrin</a:t>
            </a:r>
            <a:r>
              <a:rPr lang="en-GB" dirty="0" smtClean="0">
                <a:latin typeface="Lucida Grande"/>
                <a:cs typeface="Lucida Grande"/>
              </a:rPr>
              <a:t>				   High-resolution homologue</a:t>
            </a:r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External Restraints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281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ryx_2d3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0" y="1329842"/>
            <a:ext cx="3360000" cy="504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64223" y="6028968"/>
            <a:ext cx="7092893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Models don’t superpose well</a:t>
            </a:r>
            <a:endParaRPr lang="en-GB" sz="1600" dirty="0">
              <a:latin typeface="Lucida Grande"/>
              <a:cs typeface="Lucida Grande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1464099" y="1100210"/>
            <a:ext cx="73016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err="1" smtClean="0">
                <a:latin typeface="Lucida Grande"/>
                <a:cs typeface="Lucida Grande"/>
              </a:rPr>
              <a:t>Ovotransferrin</a:t>
            </a:r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Abadi MT Condensed Extra Bold" charset="0"/>
                <a:ea typeface="ＭＳ Ｐゴシック" charset="0"/>
                <a:cs typeface="ＭＳ Ｐゴシック" charset="0"/>
              </a:rPr>
              <a:t>External Restraints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69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ot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928" y="1038649"/>
            <a:ext cx="4636144" cy="5631219"/>
          </a:xfrm>
          <a:prstGeom prst="rect">
            <a:avLst/>
          </a:prstGeom>
        </p:spPr>
      </p:pic>
      <p:sp>
        <p:nvSpPr>
          <p:cNvPr id="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ProSMART Restraint </a:t>
            </a:r>
            <a:r>
              <a:rPr lang="en-US" dirty="0" err="1" smtClean="0">
                <a:latin typeface="Abadi MT Condensed Extra Bold" charset="0"/>
                <a:ea typeface="ＭＳ Ｐゴシック" charset="0"/>
                <a:cs typeface="ＭＳ Ｐゴシック" charset="0"/>
              </a:rPr>
              <a:t>Visualisation</a:t>
            </a:r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 in Coot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54"/>
          <p:cNvSpPr>
            <a:spLocks noChangeArrowheads="1"/>
          </p:cNvSpPr>
          <p:nvPr/>
        </p:nvSpPr>
        <p:spPr bwMode="auto">
          <a:xfrm>
            <a:off x="7055896" y="1717551"/>
            <a:ext cx="193155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err="1" smtClean="0">
                <a:latin typeface="Lucida Grande"/>
                <a:cs typeface="Lucida Grande"/>
              </a:rPr>
              <a:t>Ovotransferrin</a:t>
            </a:r>
            <a:endParaRPr lang="en-GB" dirty="0" smtClean="0">
              <a:latin typeface="Lucida Grande"/>
              <a:cs typeface="Lucida Grande"/>
            </a:endParaRPr>
          </a:p>
          <a:p>
            <a:endParaRPr lang="en-GB" dirty="0">
              <a:latin typeface="Lucida Grande"/>
              <a:cs typeface="Lucida Grande"/>
            </a:endParaRPr>
          </a:p>
          <a:p>
            <a:r>
              <a:rPr lang="en-GB" dirty="0" smtClean="0">
                <a:latin typeface="Lucida Grande"/>
                <a:cs typeface="Lucida Grande"/>
              </a:rPr>
              <a:t>1ryx (3.5Å)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5896" y="6460455"/>
            <a:ext cx="2105690" cy="397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Thanks to Paul </a:t>
            </a:r>
            <a:r>
              <a:rPr lang="en-GB" sz="1400" dirty="0" err="1" smtClean="0">
                <a:latin typeface="Lucida Grande"/>
                <a:cs typeface="Lucida Grande"/>
              </a:rPr>
              <a:t>Emsley</a:t>
            </a:r>
            <a:endParaRPr lang="en-GB" sz="1400" dirty="0" smtClean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547982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ProSMART Restraint </a:t>
            </a:r>
            <a:r>
              <a:rPr lang="en-US" dirty="0" err="1" smtClean="0">
                <a:latin typeface="Abadi MT Condensed Extra Bold" charset="0"/>
                <a:ea typeface="ＭＳ Ｐゴシック" charset="0"/>
                <a:cs typeface="ＭＳ Ｐゴシック" charset="0"/>
              </a:rPr>
              <a:t>Visualisation</a:t>
            </a:r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 in Coot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 descr="coot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928" y="1038649"/>
            <a:ext cx="4636144" cy="563121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294910"/>
            <a:ext cx="22539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Lucida Grande"/>
                <a:cs typeface="Lucida Grande"/>
              </a:rPr>
              <a:t>Backbone </a:t>
            </a:r>
          </a:p>
          <a:p>
            <a:pPr algn="ctr"/>
            <a:r>
              <a:rPr lang="en-GB" dirty="0" smtClean="0">
                <a:latin typeface="Lucida Grande"/>
                <a:cs typeface="Lucida Grande"/>
              </a:rPr>
              <a:t>Restraints</a:t>
            </a:r>
          </a:p>
        </p:txBody>
      </p:sp>
      <p:sp>
        <p:nvSpPr>
          <p:cNvPr id="5" name="Rectangle 54"/>
          <p:cNvSpPr>
            <a:spLocks noChangeArrowheads="1"/>
          </p:cNvSpPr>
          <p:nvPr/>
        </p:nvSpPr>
        <p:spPr bwMode="auto">
          <a:xfrm>
            <a:off x="7055896" y="1717551"/>
            <a:ext cx="1931551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err="1" smtClean="0">
                <a:latin typeface="Lucida Grande"/>
                <a:cs typeface="Lucida Grande"/>
              </a:rPr>
              <a:t>Ovotransferrin</a:t>
            </a:r>
            <a:endParaRPr lang="en-GB" dirty="0" smtClean="0">
              <a:latin typeface="Lucida Grande"/>
              <a:cs typeface="Lucida Grande"/>
            </a:endParaRPr>
          </a:p>
          <a:p>
            <a:endParaRPr lang="en-GB" dirty="0">
              <a:latin typeface="Lucida Grande"/>
              <a:cs typeface="Lucida Grande"/>
            </a:endParaRPr>
          </a:p>
          <a:p>
            <a:r>
              <a:rPr lang="en-GB" dirty="0" smtClean="0">
                <a:latin typeface="Lucida Grande"/>
                <a:cs typeface="Lucida Grande"/>
              </a:rPr>
              <a:t>1ryx (3.5Å)</a:t>
            </a:r>
          </a:p>
          <a:p>
            <a:r>
              <a:rPr lang="en-GB" sz="1400" dirty="0" smtClean="0">
                <a:latin typeface="Lucida Grande"/>
                <a:cs typeface="Lucida Grande"/>
              </a:rPr>
              <a:t>restrained to</a:t>
            </a:r>
          </a:p>
          <a:p>
            <a:r>
              <a:rPr lang="en-GB" dirty="0" smtClean="0">
                <a:latin typeface="Lucida Grande"/>
                <a:cs typeface="Lucida Grande"/>
              </a:rPr>
              <a:t>2d3i (2.15Å)</a:t>
            </a:r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55896" y="6460455"/>
            <a:ext cx="2105690" cy="397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Thanks to Paul </a:t>
            </a:r>
            <a:r>
              <a:rPr lang="en-GB" sz="1400" dirty="0" err="1" smtClean="0">
                <a:latin typeface="Lucida Grande"/>
                <a:cs typeface="Lucida Grande"/>
              </a:rPr>
              <a:t>Emsley</a:t>
            </a:r>
            <a:endParaRPr lang="en-GB" sz="1400" dirty="0" smtClean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095227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ot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928" y="1038648"/>
            <a:ext cx="4636144" cy="5631219"/>
          </a:xfrm>
          <a:prstGeom prst="rect">
            <a:avLst/>
          </a:prstGeom>
        </p:spPr>
      </p:pic>
      <p:sp>
        <p:nvSpPr>
          <p:cNvPr id="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ProSMART Restraint </a:t>
            </a:r>
            <a:r>
              <a:rPr lang="en-US" dirty="0" err="1" smtClean="0">
                <a:latin typeface="Abadi MT Condensed Extra Bold" charset="0"/>
                <a:ea typeface="ＭＳ Ｐゴシック" charset="0"/>
                <a:cs typeface="ＭＳ Ｐゴシック" charset="0"/>
              </a:rPr>
              <a:t>Visualisation</a:t>
            </a:r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 in Coot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94910"/>
            <a:ext cx="22539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Lucida Grande"/>
                <a:cs typeface="Lucida Grande"/>
              </a:rPr>
              <a:t>Backbone</a:t>
            </a:r>
          </a:p>
          <a:p>
            <a:pPr algn="ctr"/>
            <a:r>
              <a:rPr lang="en-GB" dirty="0" smtClean="0">
                <a:latin typeface="Lucida Grande"/>
                <a:cs typeface="Lucida Grande"/>
              </a:rPr>
              <a:t>&amp; Side Chain </a:t>
            </a:r>
          </a:p>
          <a:p>
            <a:pPr algn="ctr"/>
            <a:r>
              <a:rPr lang="en-GB" dirty="0" smtClean="0">
                <a:latin typeface="Lucida Grande"/>
                <a:cs typeface="Lucida Grande"/>
              </a:rPr>
              <a:t>Restraints</a:t>
            </a:r>
          </a:p>
        </p:txBody>
      </p:sp>
      <p:sp>
        <p:nvSpPr>
          <p:cNvPr id="7" name="Rectangle 54"/>
          <p:cNvSpPr>
            <a:spLocks noChangeArrowheads="1"/>
          </p:cNvSpPr>
          <p:nvPr/>
        </p:nvSpPr>
        <p:spPr bwMode="auto">
          <a:xfrm>
            <a:off x="7055896" y="1717551"/>
            <a:ext cx="1931551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err="1" smtClean="0">
                <a:latin typeface="Lucida Grande"/>
                <a:cs typeface="Lucida Grande"/>
              </a:rPr>
              <a:t>Ovotransferrin</a:t>
            </a:r>
            <a:endParaRPr lang="en-GB" dirty="0" smtClean="0">
              <a:latin typeface="Lucida Grande"/>
              <a:cs typeface="Lucida Grande"/>
            </a:endParaRPr>
          </a:p>
          <a:p>
            <a:endParaRPr lang="en-GB" dirty="0">
              <a:latin typeface="Lucida Grande"/>
              <a:cs typeface="Lucida Grande"/>
            </a:endParaRPr>
          </a:p>
          <a:p>
            <a:r>
              <a:rPr lang="en-GB" dirty="0" smtClean="0">
                <a:latin typeface="Lucida Grande"/>
                <a:cs typeface="Lucida Grande"/>
              </a:rPr>
              <a:t>1ryx (3.5Å)</a:t>
            </a:r>
          </a:p>
          <a:p>
            <a:r>
              <a:rPr lang="en-GB" sz="1400" dirty="0" smtClean="0">
                <a:latin typeface="Lucida Grande"/>
                <a:cs typeface="Lucida Grande"/>
              </a:rPr>
              <a:t>restrained to</a:t>
            </a:r>
          </a:p>
          <a:p>
            <a:r>
              <a:rPr lang="en-GB" dirty="0" smtClean="0">
                <a:latin typeface="Lucida Grande"/>
                <a:cs typeface="Lucida Grande"/>
              </a:rPr>
              <a:t>2d3i (2.15Å)</a:t>
            </a:r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55896" y="6460455"/>
            <a:ext cx="2105690" cy="397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Thanks to Paul </a:t>
            </a:r>
            <a:r>
              <a:rPr lang="en-GB" sz="1400" dirty="0" err="1" smtClean="0">
                <a:latin typeface="Lucida Grande"/>
                <a:cs typeface="Lucida Grande"/>
              </a:rPr>
              <a:t>Emsley</a:t>
            </a:r>
            <a:endParaRPr lang="en-GB" sz="1400" dirty="0" smtClean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2128973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ot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926" y="1038646"/>
            <a:ext cx="4636145" cy="5637781"/>
          </a:xfrm>
          <a:prstGeom prst="rect">
            <a:avLst/>
          </a:prstGeom>
        </p:spPr>
      </p:pic>
      <p:sp>
        <p:nvSpPr>
          <p:cNvPr id="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ProSMART Restraint </a:t>
            </a:r>
            <a:r>
              <a:rPr lang="en-US" dirty="0" err="1" smtClean="0">
                <a:latin typeface="Abadi MT Condensed Extra Bold" charset="0"/>
                <a:ea typeface="ＭＳ Ｐゴシック" charset="0"/>
                <a:cs typeface="ＭＳ Ｐゴシック" charset="0"/>
              </a:rPr>
              <a:t>Visualisation</a:t>
            </a:r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 in Coot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294910"/>
            <a:ext cx="2253927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Lucida Grande"/>
                <a:cs typeface="Lucida Grande"/>
              </a:rPr>
              <a:t>Backbone</a:t>
            </a:r>
          </a:p>
          <a:p>
            <a:pPr algn="ctr"/>
            <a:r>
              <a:rPr lang="en-GB" dirty="0" smtClean="0">
                <a:latin typeface="Lucida Grande"/>
                <a:cs typeface="Lucida Grande"/>
              </a:rPr>
              <a:t>&amp; Side Chain </a:t>
            </a:r>
          </a:p>
          <a:p>
            <a:pPr algn="ctr"/>
            <a:r>
              <a:rPr lang="en-GB" dirty="0" smtClean="0">
                <a:latin typeface="Lucida Grande"/>
                <a:cs typeface="Lucida Grande"/>
              </a:rPr>
              <a:t>Restraints</a:t>
            </a:r>
          </a:p>
          <a:p>
            <a:pPr algn="ctr"/>
            <a:endParaRPr lang="en-GB" dirty="0">
              <a:latin typeface="Lucida Grande"/>
              <a:cs typeface="Lucida Grande"/>
            </a:endParaRPr>
          </a:p>
          <a:p>
            <a:pPr algn="ctr"/>
            <a:r>
              <a:rPr lang="en-GB" dirty="0" smtClean="0">
                <a:latin typeface="Lucida Grande"/>
                <a:cs typeface="Lucida Grande"/>
              </a:rPr>
              <a:t>Regenerated after re-refinement</a:t>
            </a:r>
          </a:p>
        </p:txBody>
      </p:sp>
      <p:sp>
        <p:nvSpPr>
          <p:cNvPr id="5" name="Rectangle 54"/>
          <p:cNvSpPr>
            <a:spLocks noChangeArrowheads="1"/>
          </p:cNvSpPr>
          <p:nvPr/>
        </p:nvSpPr>
        <p:spPr bwMode="auto">
          <a:xfrm>
            <a:off x="7055896" y="1717551"/>
            <a:ext cx="1931551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err="1" smtClean="0">
                <a:latin typeface="Lucida Grande"/>
                <a:cs typeface="Lucida Grande"/>
              </a:rPr>
              <a:t>Ovotransferrin</a:t>
            </a:r>
            <a:endParaRPr lang="en-GB" dirty="0" smtClean="0">
              <a:latin typeface="Lucida Grande"/>
              <a:cs typeface="Lucida Grande"/>
            </a:endParaRPr>
          </a:p>
          <a:p>
            <a:endParaRPr lang="en-GB" dirty="0">
              <a:latin typeface="Lucida Grande"/>
              <a:cs typeface="Lucida Grande"/>
            </a:endParaRPr>
          </a:p>
          <a:p>
            <a:r>
              <a:rPr lang="en-GB" dirty="0" smtClean="0">
                <a:latin typeface="Lucida Grande"/>
                <a:cs typeface="Lucida Grande"/>
              </a:rPr>
              <a:t>1ryx re-refined</a:t>
            </a:r>
          </a:p>
          <a:p>
            <a:r>
              <a:rPr lang="en-GB" sz="1400" dirty="0" smtClean="0">
                <a:latin typeface="Lucida Grande"/>
                <a:cs typeface="Lucida Grande"/>
              </a:rPr>
              <a:t>restrained to</a:t>
            </a:r>
          </a:p>
          <a:p>
            <a:r>
              <a:rPr lang="en-GB" dirty="0" smtClean="0">
                <a:latin typeface="Lucida Grande"/>
                <a:cs typeface="Lucida Grande"/>
              </a:rPr>
              <a:t>2d3i (2.15Å)</a:t>
            </a:r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55896" y="6460455"/>
            <a:ext cx="2105690" cy="397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Thanks to Paul </a:t>
            </a:r>
            <a:r>
              <a:rPr lang="en-GB" sz="1400" dirty="0" err="1" smtClean="0">
                <a:latin typeface="Lucida Grande"/>
                <a:cs typeface="Lucida Grande"/>
              </a:rPr>
              <a:t>Emsley</a:t>
            </a:r>
            <a:endParaRPr lang="en-GB" sz="1400" dirty="0" smtClean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3135783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plot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95" y="996452"/>
            <a:ext cx="5760000" cy="5760000"/>
          </a:xfrm>
          <a:prstGeom prst="rect">
            <a:avLst/>
          </a:prstGeom>
        </p:spPr>
      </p:pic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External Restraints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86092" y="2499830"/>
            <a:ext cx="998538" cy="2485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36.5 %</a:t>
            </a:r>
          </a:p>
          <a:p>
            <a:pPr>
              <a:lnSpc>
                <a:spcPct val="120000"/>
              </a:lnSpc>
            </a:pPr>
            <a:endParaRPr lang="en-GB" sz="2000" dirty="0" smtClean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 smtClean="0">
              <a:solidFill>
                <a:srgbClr val="3251D2"/>
              </a:solidFill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>
              <a:solidFill>
                <a:srgbClr val="CF1D00"/>
              </a:solidFill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 smtClean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>
              <a:solidFill>
                <a:srgbClr val="3251D2"/>
              </a:solidFill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 smtClean="0">
              <a:solidFill>
                <a:srgbClr val="CF1D00"/>
              </a:solidFill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700" dirty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23.9 %</a:t>
            </a:r>
            <a:endParaRPr lang="en-GB" sz="1400" dirty="0">
              <a:latin typeface="Lucida Grande"/>
              <a:cs typeface="Lucida Grande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1464099" y="1100210"/>
            <a:ext cx="73016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err="1" smtClean="0">
                <a:latin typeface="Lucida Grande"/>
                <a:cs typeface="Lucida Grande"/>
              </a:rPr>
              <a:t>Ovotransferrin</a:t>
            </a:r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98831" y="2499830"/>
            <a:ext cx="998538" cy="2485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400" dirty="0" err="1" smtClean="0">
                <a:latin typeface="Lucida Grande"/>
                <a:cs typeface="Lucida Grande"/>
              </a:rPr>
              <a:t>R</a:t>
            </a:r>
            <a:r>
              <a:rPr lang="en-GB" sz="1400" baseline="-25000" dirty="0" err="1" smtClean="0">
                <a:latin typeface="Lucida Grande"/>
                <a:cs typeface="Lucida Grande"/>
              </a:rPr>
              <a:t>free</a:t>
            </a:r>
            <a:endParaRPr lang="en-GB" sz="1400" dirty="0" smtClean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2000" dirty="0" smtClean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 smtClean="0">
              <a:solidFill>
                <a:srgbClr val="3251D2"/>
              </a:solidFill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>
              <a:solidFill>
                <a:srgbClr val="CF1D00"/>
              </a:solidFill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 smtClean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>
              <a:solidFill>
                <a:srgbClr val="3251D2"/>
              </a:solidFill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 smtClean="0">
              <a:solidFill>
                <a:srgbClr val="CF1D00"/>
              </a:solidFill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700" dirty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R-factor</a:t>
            </a:r>
            <a:endParaRPr lang="en-GB" sz="140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222889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plot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95" y="996452"/>
            <a:ext cx="5760000" cy="5760000"/>
          </a:xfrm>
          <a:prstGeom prst="rect">
            <a:avLst/>
          </a:prstGeom>
        </p:spPr>
      </p:pic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External Restraints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86092" y="2499830"/>
            <a:ext cx="998538" cy="2485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36.5 %</a:t>
            </a:r>
          </a:p>
          <a:p>
            <a:pPr>
              <a:lnSpc>
                <a:spcPct val="120000"/>
              </a:lnSpc>
            </a:pPr>
            <a:endParaRPr lang="en-GB" sz="2000" dirty="0" smtClean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r>
              <a:rPr lang="en-GB" sz="1400" dirty="0" smtClean="0">
                <a:solidFill>
                  <a:srgbClr val="3251D2"/>
                </a:solidFill>
                <a:latin typeface="Lucida Grande"/>
                <a:cs typeface="Lucida Grande"/>
              </a:rPr>
              <a:t>32.4%</a:t>
            </a:r>
          </a:p>
          <a:p>
            <a:pPr>
              <a:lnSpc>
                <a:spcPct val="120000"/>
              </a:lnSpc>
            </a:pPr>
            <a:endParaRPr lang="en-GB" sz="1400" dirty="0">
              <a:solidFill>
                <a:srgbClr val="CF1D00"/>
              </a:solidFill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 smtClean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r>
              <a:rPr lang="en-GB" sz="1400" dirty="0" smtClean="0">
                <a:solidFill>
                  <a:srgbClr val="3251D2"/>
                </a:solidFill>
                <a:latin typeface="Lucida Grande"/>
                <a:cs typeface="Lucida Grande"/>
              </a:rPr>
              <a:t>27.3 %</a:t>
            </a:r>
            <a:endParaRPr lang="en-GB" sz="1400" dirty="0">
              <a:solidFill>
                <a:srgbClr val="3251D2"/>
              </a:solidFill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 smtClean="0">
              <a:solidFill>
                <a:srgbClr val="CF1D00"/>
              </a:solidFill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700" dirty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23.9 %</a:t>
            </a:r>
            <a:endParaRPr lang="en-GB" sz="1400" dirty="0">
              <a:latin typeface="Lucida Grande"/>
              <a:cs typeface="Lucida Grande"/>
            </a:endParaRPr>
          </a:p>
        </p:txBody>
      </p:sp>
      <p:sp>
        <p:nvSpPr>
          <p:cNvPr id="11" name="Rectangle 54"/>
          <p:cNvSpPr>
            <a:spLocks noChangeArrowheads="1"/>
          </p:cNvSpPr>
          <p:nvPr/>
        </p:nvSpPr>
        <p:spPr bwMode="auto">
          <a:xfrm>
            <a:off x="1464099" y="1100210"/>
            <a:ext cx="73016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err="1" smtClean="0">
                <a:latin typeface="Lucida Grande"/>
                <a:cs typeface="Lucida Grande"/>
              </a:rPr>
              <a:t>Ovotransferrin</a:t>
            </a:r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98831" y="2499830"/>
            <a:ext cx="998538" cy="2485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400" dirty="0" err="1" smtClean="0">
                <a:latin typeface="Lucida Grande"/>
                <a:cs typeface="Lucida Grande"/>
              </a:rPr>
              <a:t>R</a:t>
            </a:r>
            <a:r>
              <a:rPr lang="en-GB" sz="1400" baseline="-25000" dirty="0" err="1" smtClean="0">
                <a:latin typeface="Lucida Grande"/>
                <a:cs typeface="Lucida Grande"/>
              </a:rPr>
              <a:t>free</a:t>
            </a:r>
            <a:endParaRPr lang="en-GB" sz="1400" dirty="0" smtClean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2000" dirty="0" smtClean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 smtClean="0">
              <a:solidFill>
                <a:srgbClr val="3251D2"/>
              </a:solidFill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>
              <a:solidFill>
                <a:srgbClr val="CF1D00"/>
              </a:solidFill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 smtClean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>
              <a:solidFill>
                <a:srgbClr val="3251D2"/>
              </a:solidFill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 smtClean="0">
              <a:solidFill>
                <a:srgbClr val="CF1D00"/>
              </a:solidFill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700" dirty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R-factor</a:t>
            </a:r>
            <a:endParaRPr lang="en-GB" sz="1400" dirty="0">
              <a:latin typeface="Lucida Grande"/>
              <a:cs typeface="Lucida Grande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41239" y="5386170"/>
            <a:ext cx="2028570" cy="34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400" dirty="0" smtClean="0">
                <a:solidFill>
                  <a:srgbClr val="3251D2"/>
                </a:solidFill>
                <a:latin typeface="Lucida Grande"/>
                <a:cs typeface="Lucida Grande"/>
              </a:rPr>
              <a:t>Jelly-body restraints</a:t>
            </a:r>
          </a:p>
        </p:txBody>
      </p:sp>
    </p:spTree>
    <p:extLst>
      <p:ext uri="{BB962C8B-B14F-4D97-AF65-F5344CB8AC3E}">
        <p14:creationId xmlns:p14="http://schemas.microsoft.com/office/powerpoint/2010/main" val="2983372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plot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95" y="996452"/>
            <a:ext cx="5760000" cy="5760000"/>
          </a:xfrm>
          <a:prstGeom prst="rect">
            <a:avLst/>
          </a:prstGeom>
        </p:spPr>
      </p:pic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External Restraints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86092" y="2499830"/>
            <a:ext cx="998538" cy="2485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36.5 %</a:t>
            </a:r>
          </a:p>
          <a:p>
            <a:pPr>
              <a:lnSpc>
                <a:spcPct val="120000"/>
              </a:lnSpc>
            </a:pPr>
            <a:endParaRPr lang="en-GB" sz="2000" dirty="0" smtClean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r>
              <a:rPr lang="en-GB" sz="1400" dirty="0" smtClean="0">
                <a:solidFill>
                  <a:srgbClr val="3251D2"/>
                </a:solidFill>
                <a:latin typeface="Lucida Grande"/>
                <a:cs typeface="Lucida Grande"/>
              </a:rPr>
              <a:t>32.4%</a:t>
            </a:r>
          </a:p>
          <a:p>
            <a:pPr>
              <a:lnSpc>
                <a:spcPct val="120000"/>
              </a:lnSpc>
            </a:pPr>
            <a:r>
              <a:rPr lang="en-GB" sz="1400" dirty="0" smtClean="0">
                <a:solidFill>
                  <a:srgbClr val="CF1D00"/>
                </a:solidFill>
                <a:latin typeface="Lucida Grande"/>
                <a:cs typeface="Lucida Grande"/>
              </a:rPr>
              <a:t>30.7 %</a:t>
            </a:r>
            <a:endParaRPr lang="en-GB" sz="1400" dirty="0">
              <a:solidFill>
                <a:srgbClr val="CF1D00"/>
              </a:solidFill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 smtClean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r>
              <a:rPr lang="en-GB" sz="1400" dirty="0" smtClean="0">
                <a:solidFill>
                  <a:srgbClr val="3251D2"/>
                </a:solidFill>
                <a:latin typeface="Lucida Grande"/>
                <a:cs typeface="Lucida Grande"/>
              </a:rPr>
              <a:t>27.3 %</a:t>
            </a:r>
            <a:endParaRPr lang="en-GB" sz="1400" dirty="0">
              <a:solidFill>
                <a:srgbClr val="3251D2"/>
              </a:solidFill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r>
              <a:rPr lang="en-GB" sz="1400" dirty="0" smtClean="0">
                <a:solidFill>
                  <a:srgbClr val="CF1D00"/>
                </a:solidFill>
                <a:latin typeface="Lucida Grande"/>
                <a:cs typeface="Lucida Grande"/>
              </a:rPr>
              <a:t>26.3 %</a:t>
            </a:r>
          </a:p>
          <a:p>
            <a:pPr>
              <a:lnSpc>
                <a:spcPct val="120000"/>
              </a:lnSpc>
            </a:pPr>
            <a:endParaRPr lang="en-GB" sz="700" dirty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23.9 %</a:t>
            </a:r>
            <a:endParaRPr lang="en-GB" sz="1400" dirty="0">
              <a:latin typeface="Lucida Grande"/>
              <a:cs typeface="Lucida Grande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1464099" y="1100210"/>
            <a:ext cx="73016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err="1" smtClean="0">
                <a:latin typeface="Lucida Grande"/>
                <a:cs typeface="Lucida Grande"/>
              </a:rPr>
              <a:t>Ovotransferrin</a:t>
            </a:r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98831" y="2499830"/>
            <a:ext cx="998538" cy="2485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400" dirty="0" err="1" smtClean="0">
                <a:latin typeface="Lucida Grande"/>
                <a:cs typeface="Lucida Grande"/>
              </a:rPr>
              <a:t>R</a:t>
            </a:r>
            <a:r>
              <a:rPr lang="en-GB" sz="1400" baseline="-25000" dirty="0" err="1" smtClean="0">
                <a:latin typeface="Lucida Grande"/>
                <a:cs typeface="Lucida Grande"/>
              </a:rPr>
              <a:t>free</a:t>
            </a:r>
            <a:endParaRPr lang="en-GB" sz="1400" dirty="0" smtClean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2000" dirty="0" smtClean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 smtClean="0">
              <a:solidFill>
                <a:srgbClr val="3251D2"/>
              </a:solidFill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>
              <a:solidFill>
                <a:srgbClr val="CF1D00"/>
              </a:solidFill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 smtClean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>
              <a:solidFill>
                <a:srgbClr val="3251D2"/>
              </a:solidFill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1400" dirty="0" smtClean="0">
              <a:solidFill>
                <a:srgbClr val="CF1D00"/>
              </a:solidFill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endParaRPr lang="en-GB" sz="700" dirty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R-factor</a:t>
            </a:r>
            <a:endParaRPr lang="en-GB" sz="1400" dirty="0">
              <a:latin typeface="Lucida Grande"/>
              <a:cs typeface="Lucida Grande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41239" y="5386170"/>
            <a:ext cx="2028570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400" dirty="0" smtClean="0">
                <a:solidFill>
                  <a:srgbClr val="3251D2"/>
                </a:solidFill>
                <a:latin typeface="Lucida Grande"/>
                <a:cs typeface="Lucida Grande"/>
              </a:rPr>
              <a:t>Jelly-body restraints</a:t>
            </a:r>
          </a:p>
          <a:p>
            <a:pPr>
              <a:lnSpc>
                <a:spcPct val="120000"/>
              </a:lnSpc>
            </a:pPr>
            <a:r>
              <a:rPr lang="en-GB" sz="1400" dirty="0" smtClean="0">
                <a:solidFill>
                  <a:srgbClr val="CF1D00"/>
                </a:solidFill>
                <a:latin typeface="Lucida Grande"/>
                <a:cs typeface="Lucida Grande"/>
              </a:rPr>
              <a:t>External restraints</a:t>
            </a:r>
            <a:endParaRPr lang="en-GB" sz="1400" dirty="0">
              <a:solidFill>
                <a:srgbClr val="CF1D00"/>
              </a:solidFill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723327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301750" y="1446388"/>
            <a:ext cx="2296583" cy="7668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Original Structure</a:t>
            </a:r>
          </a:p>
          <a:p>
            <a:pPr algn="ctr"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R/R</a:t>
            </a:r>
            <a:r>
              <a:rPr lang="en-GB" sz="1400" baseline="-25000" dirty="0" smtClean="0">
                <a:latin typeface="Lucida Grande"/>
                <a:cs typeface="Lucida Grande"/>
              </a:rPr>
              <a:t>free</a:t>
            </a:r>
            <a:r>
              <a:rPr lang="en-GB" sz="1400" dirty="0" smtClean="0">
                <a:latin typeface="Lucida Grande"/>
                <a:cs typeface="Lucida Grande"/>
              </a:rPr>
              <a:t> : 0.286/0.330</a:t>
            </a:r>
            <a:endParaRPr lang="en-GB" sz="1600" dirty="0">
              <a:latin typeface="Lucida Grande"/>
              <a:cs typeface="Lucida Grande"/>
            </a:endParaRPr>
          </a:p>
        </p:txBody>
      </p:sp>
      <p:pic>
        <p:nvPicPr>
          <p:cNvPr id="3" name="Picture 2" descr="Untitled1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53" y="2280138"/>
            <a:ext cx="3585062" cy="4320000"/>
          </a:xfrm>
          <a:prstGeom prst="rect">
            <a:avLst/>
          </a:prstGeom>
        </p:spPr>
      </p:pic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External Restraints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54"/>
          <p:cNvSpPr>
            <a:spLocks noChangeArrowheads="1"/>
          </p:cNvSpPr>
          <p:nvPr/>
        </p:nvSpPr>
        <p:spPr bwMode="auto">
          <a:xfrm>
            <a:off x="1464099" y="1100210"/>
            <a:ext cx="73016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err="1" smtClean="0">
                <a:latin typeface="Lucida Grande"/>
                <a:cs typeface="Lucida Grande"/>
              </a:rPr>
              <a:t>Ovotransferrin</a:t>
            </a:r>
            <a:endParaRPr lang="en-GB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284064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301750" y="1446388"/>
            <a:ext cx="2296583" cy="7668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Original Structure</a:t>
            </a:r>
          </a:p>
          <a:p>
            <a:pPr algn="ctr"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R/R</a:t>
            </a:r>
            <a:r>
              <a:rPr lang="en-GB" sz="1400" baseline="-25000" dirty="0" smtClean="0">
                <a:latin typeface="Lucida Grande"/>
                <a:cs typeface="Lucida Grande"/>
              </a:rPr>
              <a:t>free</a:t>
            </a:r>
            <a:r>
              <a:rPr lang="en-GB" sz="1400" dirty="0" smtClean="0">
                <a:latin typeface="Lucida Grande"/>
                <a:cs typeface="Lucida Grande"/>
              </a:rPr>
              <a:t> : 0.286/0.330</a:t>
            </a:r>
            <a:endParaRPr lang="en-GB" sz="1600" dirty="0">
              <a:latin typeface="Lucida Grande"/>
              <a:cs typeface="Lucida Grande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68333" y="1453442"/>
            <a:ext cx="3810000" cy="7668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Re-refined with External Restraints</a:t>
            </a:r>
          </a:p>
          <a:p>
            <a:pPr algn="ctr"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R/R</a:t>
            </a:r>
            <a:r>
              <a:rPr lang="en-GB" sz="1400" baseline="-25000" dirty="0" smtClean="0">
                <a:latin typeface="Lucida Grande"/>
                <a:cs typeface="Lucida Grande"/>
              </a:rPr>
              <a:t>free</a:t>
            </a:r>
            <a:r>
              <a:rPr lang="en-GB" sz="1400" dirty="0" smtClean="0">
                <a:latin typeface="Lucida Grande"/>
                <a:cs typeface="Lucida Grande"/>
              </a:rPr>
              <a:t> : 0.263/0.307</a:t>
            </a:r>
            <a:endParaRPr lang="en-GB" sz="1600" dirty="0">
              <a:latin typeface="Lucida Grande"/>
              <a:cs typeface="Lucida Grande"/>
            </a:endParaRPr>
          </a:p>
        </p:txBody>
      </p:sp>
      <p:pic>
        <p:nvPicPr>
          <p:cNvPr id="3" name="Picture 2" descr="Untitled1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53" y="2280138"/>
            <a:ext cx="3585062" cy="4320000"/>
          </a:xfrm>
          <a:prstGeom prst="rect">
            <a:avLst/>
          </a:prstGeom>
        </p:spPr>
      </p:pic>
      <p:pic>
        <p:nvPicPr>
          <p:cNvPr id="5" name="Picture 4" descr="Untitled2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04" y="2280138"/>
            <a:ext cx="3630252" cy="4320000"/>
          </a:xfrm>
          <a:prstGeom prst="rect">
            <a:avLst/>
          </a:prstGeom>
        </p:spPr>
      </p:pic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External Restraints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54"/>
          <p:cNvSpPr>
            <a:spLocks noChangeArrowheads="1"/>
          </p:cNvSpPr>
          <p:nvPr/>
        </p:nvSpPr>
        <p:spPr bwMode="auto">
          <a:xfrm>
            <a:off x="1464099" y="1100210"/>
            <a:ext cx="73016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err="1" smtClean="0">
                <a:latin typeface="Lucida Grande"/>
                <a:cs typeface="Lucida Grande"/>
              </a:rPr>
              <a:t>Ovotransferrin</a:t>
            </a:r>
            <a:endParaRPr lang="en-GB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2594694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512988" y="6346845"/>
            <a:ext cx="709312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1.3σ</a:t>
            </a:r>
            <a:endParaRPr lang="en-GB" sz="1600" dirty="0">
              <a:latin typeface="Lucida Grande"/>
              <a:cs typeface="Lucida Grande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150706" y="1166663"/>
            <a:ext cx="1768607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Original Structure</a:t>
            </a:r>
          </a:p>
          <a:p>
            <a:pPr algn="ctr">
              <a:lnSpc>
                <a:spcPct val="150000"/>
              </a:lnSpc>
            </a:pPr>
            <a:r>
              <a:rPr lang="en-GB" sz="1200" dirty="0" smtClean="0">
                <a:latin typeface="Lucida Grande"/>
                <a:cs typeface="Lucida Grande"/>
              </a:rPr>
              <a:t>R/R</a:t>
            </a:r>
            <a:r>
              <a:rPr lang="en-GB" sz="1200" baseline="-25000" dirty="0" smtClean="0">
                <a:latin typeface="Lucida Grande"/>
                <a:cs typeface="Lucida Grande"/>
              </a:rPr>
              <a:t>free</a:t>
            </a:r>
            <a:r>
              <a:rPr lang="en-GB" sz="1200" dirty="0" smtClean="0">
                <a:latin typeface="Lucida Grande"/>
                <a:cs typeface="Lucida Grande"/>
              </a:rPr>
              <a:t> : 0.286/0.330</a:t>
            </a:r>
            <a:endParaRPr lang="en-GB" sz="1400" dirty="0">
              <a:latin typeface="Lucida Grande"/>
              <a:cs typeface="Lucida Grande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150706" y="1869776"/>
            <a:ext cx="1768607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400" dirty="0" smtClean="0">
                <a:latin typeface="Wingdings"/>
                <a:ea typeface="Wingdings"/>
                <a:cs typeface="Wingdings"/>
                <a:sym typeface="Wingdings"/>
              </a:rPr>
              <a:t></a:t>
            </a:r>
            <a:endParaRPr lang="en-GB" sz="1400" dirty="0" smtClean="0">
              <a:latin typeface="Lucida Grande"/>
              <a:cs typeface="Lucida Grande"/>
            </a:endParaRPr>
          </a:p>
          <a:p>
            <a:pPr algn="ctr">
              <a:lnSpc>
                <a:spcPct val="150000"/>
              </a:lnSpc>
            </a:pPr>
            <a:r>
              <a:rPr lang="en-GB" sz="1400" dirty="0">
                <a:latin typeface="Lucida Grande"/>
                <a:cs typeface="Lucida Grande"/>
              </a:rPr>
              <a:t>External restraints</a:t>
            </a:r>
          </a:p>
          <a:p>
            <a:pPr algn="ctr">
              <a:lnSpc>
                <a:spcPct val="150000"/>
              </a:lnSpc>
            </a:pPr>
            <a:r>
              <a:rPr lang="en-GB" sz="1400" dirty="0">
                <a:latin typeface="Lucida Grande"/>
                <a:cs typeface="Lucida Grande"/>
              </a:rPr>
              <a:t>(40 cycles)</a:t>
            </a:r>
          </a:p>
          <a:p>
            <a:pPr algn="ctr">
              <a:lnSpc>
                <a:spcPct val="150000"/>
              </a:lnSpc>
            </a:pPr>
            <a:r>
              <a:rPr lang="en-GB" sz="1200" dirty="0">
                <a:latin typeface="Lucida Grande"/>
                <a:cs typeface="Lucida Grande"/>
              </a:rPr>
              <a:t>R/R</a:t>
            </a:r>
            <a:r>
              <a:rPr lang="en-GB" sz="1200" baseline="-25000" dirty="0">
                <a:latin typeface="Lucida Grande"/>
                <a:cs typeface="Lucida Grande"/>
              </a:rPr>
              <a:t>free</a:t>
            </a:r>
            <a:r>
              <a:rPr lang="en-GB" sz="1200" dirty="0">
                <a:latin typeface="Lucida Grande"/>
                <a:cs typeface="Lucida Grande"/>
              </a:rPr>
              <a:t> : </a:t>
            </a:r>
            <a:r>
              <a:rPr lang="en-GB" sz="1200" dirty="0" smtClean="0">
                <a:latin typeface="Lucida Grande"/>
                <a:cs typeface="Lucida Grande"/>
              </a:rPr>
              <a:t>0.263/0.307</a:t>
            </a:r>
            <a:endParaRPr lang="en-GB" sz="1200" dirty="0">
              <a:latin typeface="Lucida Grande"/>
              <a:cs typeface="Lucida Grande"/>
            </a:endParaRPr>
          </a:p>
        </p:txBody>
      </p:sp>
      <p:pic>
        <p:nvPicPr>
          <p:cNvPr id="39" name="Picture 38" descr="1ryx_473_4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56" y="1078740"/>
            <a:ext cx="6331859" cy="5400000"/>
          </a:xfrm>
          <a:prstGeom prst="rect">
            <a:avLst/>
          </a:prstGeom>
        </p:spPr>
      </p:pic>
      <p:pic>
        <p:nvPicPr>
          <p:cNvPr id="40" name="Picture 39" descr="1ryx_473_3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56" y="1078740"/>
            <a:ext cx="6331859" cy="5400000"/>
          </a:xfrm>
          <a:prstGeom prst="rect">
            <a:avLst/>
          </a:prstGeom>
        </p:spPr>
      </p:pic>
      <p:pic>
        <p:nvPicPr>
          <p:cNvPr id="41" name="Picture 40" descr="1ryx_473_3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56" y="1078740"/>
            <a:ext cx="6331859" cy="5400000"/>
          </a:xfrm>
          <a:prstGeom prst="rect">
            <a:avLst/>
          </a:prstGeom>
        </p:spPr>
      </p:pic>
      <p:pic>
        <p:nvPicPr>
          <p:cNvPr id="42" name="Picture 41" descr="1ryx_473_2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56" y="1078740"/>
            <a:ext cx="6331859" cy="5400000"/>
          </a:xfrm>
          <a:prstGeom prst="rect">
            <a:avLst/>
          </a:prstGeom>
        </p:spPr>
      </p:pic>
      <p:pic>
        <p:nvPicPr>
          <p:cNvPr id="43" name="Picture 42" descr="1ryx_473_20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56" y="1078740"/>
            <a:ext cx="6331859" cy="5400000"/>
          </a:xfrm>
          <a:prstGeom prst="rect">
            <a:avLst/>
          </a:prstGeom>
        </p:spPr>
      </p:pic>
      <p:pic>
        <p:nvPicPr>
          <p:cNvPr id="44" name="Picture 43" descr="1ryx_473_15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56" y="1078740"/>
            <a:ext cx="6331859" cy="5400000"/>
          </a:xfrm>
          <a:prstGeom prst="rect">
            <a:avLst/>
          </a:prstGeom>
        </p:spPr>
      </p:pic>
      <p:pic>
        <p:nvPicPr>
          <p:cNvPr id="45" name="Picture 44" descr="1ryx_473_10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56" y="1078740"/>
            <a:ext cx="6331859" cy="5400000"/>
          </a:xfrm>
          <a:prstGeom prst="rect">
            <a:avLst/>
          </a:prstGeom>
        </p:spPr>
      </p:pic>
      <p:pic>
        <p:nvPicPr>
          <p:cNvPr id="46" name="Picture 45" descr="1ryx_473_5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56" y="1078740"/>
            <a:ext cx="6331859" cy="5400000"/>
          </a:xfrm>
          <a:prstGeom prst="rect">
            <a:avLst/>
          </a:prstGeom>
        </p:spPr>
      </p:pic>
      <p:pic>
        <p:nvPicPr>
          <p:cNvPr id="47" name="Picture 46" descr="1ryx_473_0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56" y="1078740"/>
            <a:ext cx="6331859" cy="5400000"/>
          </a:xfrm>
          <a:prstGeom prst="rect">
            <a:avLst/>
          </a:prstGeom>
        </p:spPr>
      </p:pic>
      <p:sp>
        <p:nvSpPr>
          <p:cNvPr id="50" name="Oval 49"/>
          <p:cNvSpPr/>
          <p:nvPr/>
        </p:nvSpPr>
        <p:spPr>
          <a:xfrm>
            <a:off x="1947333" y="2307167"/>
            <a:ext cx="1026584" cy="973666"/>
          </a:xfrm>
          <a:prstGeom prst="ellipse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/>
          <p:cNvSpPr/>
          <p:nvPr/>
        </p:nvSpPr>
        <p:spPr>
          <a:xfrm>
            <a:off x="3238500" y="3439587"/>
            <a:ext cx="1026584" cy="973666"/>
          </a:xfrm>
          <a:prstGeom prst="ellipse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External Restraints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548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50" grpId="0" animBg="1"/>
      <p:bldP spid="5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ryx_473_40_mod_4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56" y="1078740"/>
            <a:ext cx="6331859" cy="5400000"/>
          </a:xfrm>
          <a:prstGeom prst="rect">
            <a:avLst/>
          </a:prstGeom>
        </p:spPr>
      </p:pic>
      <p:pic>
        <p:nvPicPr>
          <p:cNvPr id="7" name="Picture 6" descr="1ryx_473_40_mod_3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56" y="1078740"/>
            <a:ext cx="6331859" cy="5400000"/>
          </a:xfrm>
          <a:prstGeom prst="rect">
            <a:avLst/>
          </a:prstGeom>
        </p:spPr>
      </p:pic>
      <p:pic>
        <p:nvPicPr>
          <p:cNvPr id="6" name="Picture 5" descr="1ryx_473_40_mod_2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56" y="1078740"/>
            <a:ext cx="6331859" cy="5400000"/>
          </a:xfrm>
          <a:prstGeom prst="rect">
            <a:avLst/>
          </a:prstGeom>
        </p:spPr>
      </p:pic>
      <p:pic>
        <p:nvPicPr>
          <p:cNvPr id="5" name="Picture 4" descr="1ryx_473_40_mod_10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56" y="1078740"/>
            <a:ext cx="6331859" cy="5400000"/>
          </a:xfrm>
          <a:prstGeom prst="rect">
            <a:avLst/>
          </a:prstGeom>
        </p:spPr>
      </p:pic>
      <p:pic>
        <p:nvPicPr>
          <p:cNvPr id="3" name="Picture 2" descr="1ryx_473_40_mod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56" y="1078740"/>
            <a:ext cx="6331859" cy="540000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150706" y="1166663"/>
            <a:ext cx="1768607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Original Structure</a:t>
            </a:r>
          </a:p>
          <a:p>
            <a:pPr algn="ctr">
              <a:lnSpc>
                <a:spcPct val="150000"/>
              </a:lnSpc>
            </a:pPr>
            <a:r>
              <a:rPr lang="en-GB" sz="1200" dirty="0" smtClean="0">
                <a:latin typeface="Lucida Grande"/>
                <a:cs typeface="Lucida Grande"/>
              </a:rPr>
              <a:t>R/R</a:t>
            </a:r>
            <a:r>
              <a:rPr lang="en-GB" sz="1200" baseline="-25000" dirty="0" smtClean="0">
                <a:latin typeface="Lucida Grande"/>
                <a:cs typeface="Lucida Grande"/>
              </a:rPr>
              <a:t>free</a:t>
            </a:r>
            <a:r>
              <a:rPr lang="en-GB" sz="1200" dirty="0" smtClean="0">
                <a:latin typeface="Lucida Grande"/>
                <a:cs typeface="Lucida Grande"/>
              </a:rPr>
              <a:t> : 0.286/0.330</a:t>
            </a:r>
            <a:endParaRPr lang="en-GB" sz="1400" dirty="0">
              <a:latin typeface="Lucida Grande"/>
              <a:cs typeface="Lucida Grande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150706" y="1869776"/>
            <a:ext cx="1768607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400" dirty="0" smtClean="0">
                <a:latin typeface="Wingdings"/>
                <a:ea typeface="Wingdings"/>
                <a:cs typeface="Wingdings"/>
                <a:sym typeface="Wingdings"/>
              </a:rPr>
              <a:t></a:t>
            </a:r>
            <a:endParaRPr lang="en-GB" sz="1400" dirty="0" smtClean="0">
              <a:latin typeface="Lucida Grande"/>
              <a:cs typeface="Lucida Grande"/>
            </a:endParaRPr>
          </a:p>
          <a:p>
            <a:pPr algn="ctr">
              <a:lnSpc>
                <a:spcPct val="150000"/>
              </a:lnSpc>
            </a:pPr>
            <a:r>
              <a:rPr lang="en-GB" sz="1400" dirty="0">
                <a:latin typeface="Lucida Grande"/>
                <a:cs typeface="Lucida Grande"/>
              </a:rPr>
              <a:t>External restraints</a:t>
            </a:r>
          </a:p>
          <a:p>
            <a:pPr algn="ctr">
              <a:lnSpc>
                <a:spcPct val="150000"/>
              </a:lnSpc>
            </a:pPr>
            <a:r>
              <a:rPr lang="en-GB" sz="1400" dirty="0">
                <a:latin typeface="Lucida Grande"/>
                <a:cs typeface="Lucida Grande"/>
              </a:rPr>
              <a:t>(40 cycles)</a:t>
            </a:r>
          </a:p>
          <a:p>
            <a:pPr algn="ctr">
              <a:lnSpc>
                <a:spcPct val="150000"/>
              </a:lnSpc>
            </a:pPr>
            <a:r>
              <a:rPr lang="en-GB" sz="1200" dirty="0">
                <a:latin typeface="Lucida Grande"/>
                <a:cs typeface="Lucida Grande"/>
              </a:rPr>
              <a:t>R/R</a:t>
            </a:r>
            <a:r>
              <a:rPr lang="en-GB" sz="1200" baseline="-25000" dirty="0">
                <a:latin typeface="Lucida Grande"/>
                <a:cs typeface="Lucida Grande"/>
              </a:rPr>
              <a:t>free</a:t>
            </a:r>
            <a:r>
              <a:rPr lang="en-GB" sz="1200" dirty="0">
                <a:latin typeface="Lucida Grande"/>
                <a:cs typeface="Lucida Grande"/>
              </a:rPr>
              <a:t> : </a:t>
            </a:r>
            <a:r>
              <a:rPr lang="en-GB" sz="1200" dirty="0" smtClean="0">
                <a:latin typeface="Lucida Grande"/>
                <a:cs typeface="Lucida Grande"/>
              </a:rPr>
              <a:t>0.263/0.307</a:t>
            </a:r>
            <a:endParaRPr lang="en-GB" sz="1200" dirty="0">
              <a:latin typeface="Lucida Grande"/>
              <a:cs typeface="Lucida Grande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50706" y="3236817"/>
            <a:ext cx="1768607" cy="10438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400" dirty="0" smtClean="0">
                <a:latin typeface="Wingdings"/>
                <a:ea typeface="Wingdings"/>
                <a:cs typeface="Wingdings"/>
                <a:sym typeface="Wingdings"/>
              </a:rPr>
              <a:t></a:t>
            </a:r>
            <a:endParaRPr lang="en-GB" sz="1400" dirty="0" smtClean="0">
              <a:latin typeface="Lucida Grande"/>
              <a:cs typeface="Lucida Grande"/>
            </a:endParaRPr>
          </a:p>
          <a:p>
            <a:pPr algn="ctr"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Modify</a:t>
            </a:r>
          </a:p>
          <a:p>
            <a:pPr algn="ctr"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Real Space Refine</a:t>
            </a:r>
            <a:endParaRPr lang="en-GB" sz="1400" dirty="0">
              <a:latin typeface="Lucida Grande"/>
              <a:cs typeface="Lucida Grande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50707" y="4282461"/>
            <a:ext cx="1768607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400" dirty="0" smtClean="0">
                <a:latin typeface="Wingdings"/>
                <a:ea typeface="Wingdings"/>
                <a:cs typeface="Wingdings"/>
                <a:sym typeface="Wingdings"/>
              </a:rPr>
              <a:t></a:t>
            </a:r>
            <a:endParaRPr lang="en-GB" sz="1400" dirty="0" smtClean="0">
              <a:latin typeface="Lucida Grande"/>
              <a:cs typeface="Lucida Grande"/>
            </a:endParaRPr>
          </a:p>
          <a:p>
            <a:pPr algn="ctr"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Jelly body</a:t>
            </a:r>
          </a:p>
          <a:p>
            <a:pPr algn="ctr">
              <a:lnSpc>
                <a:spcPct val="150000"/>
              </a:lnSpc>
            </a:pPr>
            <a:r>
              <a:rPr lang="en-GB" sz="1400" dirty="0">
                <a:latin typeface="Lucida Grande"/>
                <a:cs typeface="Lucida Grande"/>
              </a:rPr>
              <a:t>(40 cycles</a:t>
            </a:r>
            <a:r>
              <a:rPr lang="en-GB" sz="1400" dirty="0" smtClean="0">
                <a:latin typeface="Lucida Grande"/>
                <a:cs typeface="Lucida Grande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GB" sz="1200" dirty="0">
                <a:latin typeface="Lucida Grande"/>
                <a:cs typeface="Lucida Grande"/>
              </a:rPr>
              <a:t>R/R</a:t>
            </a:r>
            <a:r>
              <a:rPr lang="en-GB" sz="1200" baseline="-25000" dirty="0">
                <a:latin typeface="Lucida Grande"/>
                <a:cs typeface="Lucida Grande"/>
              </a:rPr>
              <a:t>free</a:t>
            </a:r>
            <a:r>
              <a:rPr lang="en-GB" sz="1200" dirty="0">
                <a:latin typeface="Lucida Grande"/>
                <a:cs typeface="Lucida Grande"/>
              </a:rPr>
              <a:t> : </a:t>
            </a:r>
            <a:r>
              <a:rPr lang="en-GB" sz="1200" dirty="0" smtClean="0">
                <a:latin typeface="Lucida Grande"/>
                <a:cs typeface="Lucida Grande"/>
              </a:rPr>
              <a:t>0.253/0.304</a:t>
            </a:r>
            <a:endParaRPr lang="en-GB" sz="1200" dirty="0">
              <a:latin typeface="Lucida Grande"/>
              <a:cs typeface="Lucida Grande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2988" y="6346845"/>
            <a:ext cx="709312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1.3σ</a:t>
            </a:r>
            <a:endParaRPr lang="en-GB" sz="1600" dirty="0">
              <a:latin typeface="Lucida Grande"/>
              <a:cs typeface="Lucida Grande"/>
            </a:endParaRPr>
          </a:p>
        </p:txBody>
      </p:sp>
      <p:sp>
        <p:nvSpPr>
          <p:cNvPr id="14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External Restraints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70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1ryx_191_4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33" y="1166663"/>
            <a:ext cx="6962511" cy="5400000"/>
          </a:xfrm>
          <a:prstGeom prst="rect">
            <a:avLst/>
          </a:prstGeom>
        </p:spPr>
      </p:pic>
      <p:pic>
        <p:nvPicPr>
          <p:cNvPr id="27" name="Picture 26" descr="1ryx_191_3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33" y="1166663"/>
            <a:ext cx="6962511" cy="5400000"/>
          </a:xfrm>
          <a:prstGeom prst="rect">
            <a:avLst/>
          </a:prstGeom>
        </p:spPr>
      </p:pic>
      <p:pic>
        <p:nvPicPr>
          <p:cNvPr id="28" name="Picture 27" descr="1ryx_191_3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33" y="1166663"/>
            <a:ext cx="6962511" cy="5400000"/>
          </a:xfrm>
          <a:prstGeom prst="rect">
            <a:avLst/>
          </a:prstGeom>
        </p:spPr>
      </p:pic>
      <p:pic>
        <p:nvPicPr>
          <p:cNvPr id="29" name="Picture 28" descr="1ryx_191_25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33" y="1166663"/>
            <a:ext cx="6962511" cy="5400000"/>
          </a:xfrm>
          <a:prstGeom prst="rect">
            <a:avLst/>
          </a:prstGeom>
        </p:spPr>
      </p:pic>
      <p:pic>
        <p:nvPicPr>
          <p:cNvPr id="30" name="Picture 29" descr="1ryx_191_20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33" y="1166663"/>
            <a:ext cx="6962511" cy="5400000"/>
          </a:xfrm>
          <a:prstGeom prst="rect">
            <a:avLst/>
          </a:prstGeom>
        </p:spPr>
      </p:pic>
      <p:pic>
        <p:nvPicPr>
          <p:cNvPr id="31" name="Picture 30" descr="1ryx_191_15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33" y="1166663"/>
            <a:ext cx="6962511" cy="5400000"/>
          </a:xfrm>
          <a:prstGeom prst="rect">
            <a:avLst/>
          </a:prstGeom>
        </p:spPr>
      </p:pic>
      <p:pic>
        <p:nvPicPr>
          <p:cNvPr id="32" name="Picture 31" descr="1ryx_191_10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33" y="1166663"/>
            <a:ext cx="6962511" cy="5400000"/>
          </a:xfrm>
          <a:prstGeom prst="rect">
            <a:avLst/>
          </a:prstGeom>
        </p:spPr>
      </p:pic>
      <p:pic>
        <p:nvPicPr>
          <p:cNvPr id="33" name="Picture 32" descr="1ryx_191_5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33" y="1166663"/>
            <a:ext cx="6962511" cy="5400000"/>
          </a:xfrm>
          <a:prstGeom prst="rect">
            <a:avLst/>
          </a:prstGeom>
        </p:spPr>
      </p:pic>
      <p:pic>
        <p:nvPicPr>
          <p:cNvPr id="34" name="Picture 33" descr="1ryx_191_0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33" y="1166663"/>
            <a:ext cx="6962511" cy="540000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375393" y="1166663"/>
            <a:ext cx="1768607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Original Structure</a:t>
            </a:r>
          </a:p>
          <a:p>
            <a:pPr algn="ctr">
              <a:lnSpc>
                <a:spcPct val="150000"/>
              </a:lnSpc>
            </a:pPr>
            <a:r>
              <a:rPr lang="en-GB" sz="1200" dirty="0" smtClean="0">
                <a:latin typeface="Lucida Grande"/>
                <a:cs typeface="Lucida Grande"/>
              </a:rPr>
              <a:t>R/R</a:t>
            </a:r>
            <a:r>
              <a:rPr lang="en-GB" sz="1200" baseline="-25000" dirty="0" smtClean="0">
                <a:latin typeface="Lucida Grande"/>
                <a:cs typeface="Lucida Grande"/>
              </a:rPr>
              <a:t>free</a:t>
            </a:r>
            <a:r>
              <a:rPr lang="en-GB" sz="1200" dirty="0" smtClean="0">
                <a:latin typeface="Lucida Grande"/>
                <a:cs typeface="Lucida Grande"/>
              </a:rPr>
              <a:t> : 0.286/0.330</a:t>
            </a:r>
            <a:endParaRPr lang="en-GB" sz="1400" dirty="0">
              <a:latin typeface="Lucida Grande"/>
              <a:cs typeface="Lucida Grande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375393" y="1869776"/>
            <a:ext cx="1768607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400" dirty="0" smtClean="0">
                <a:latin typeface="Wingdings"/>
                <a:ea typeface="Wingdings"/>
                <a:cs typeface="Wingdings"/>
                <a:sym typeface="Wingdings"/>
              </a:rPr>
              <a:t></a:t>
            </a:r>
            <a:endParaRPr lang="en-GB" sz="1400" dirty="0" smtClean="0">
              <a:latin typeface="Lucida Grande"/>
              <a:cs typeface="Lucida Grande"/>
            </a:endParaRPr>
          </a:p>
          <a:p>
            <a:pPr algn="ctr">
              <a:lnSpc>
                <a:spcPct val="150000"/>
              </a:lnSpc>
            </a:pPr>
            <a:r>
              <a:rPr lang="en-GB" sz="1400" dirty="0">
                <a:latin typeface="Lucida Grande"/>
                <a:cs typeface="Lucida Grande"/>
              </a:rPr>
              <a:t>External restraints</a:t>
            </a:r>
          </a:p>
          <a:p>
            <a:pPr algn="ctr">
              <a:lnSpc>
                <a:spcPct val="150000"/>
              </a:lnSpc>
            </a:pPr>
            <a:r>
              <a:rPr lang="en-GB" sz="1400" dirty="0">
                <a:latin typeface="Lucida Grande"/>
                <a:cs typeface="Lucida Grande"/>
              </a:rPr>
              <a:t>(40 cycles)</a:t>
            </a:r>
          </a:p>
          <a:p>
            <a:pPr algn="ctr">
              <a:lnSpc>
                <a:spcPct val="150000"/>
              </a:lnSpc>
            </a:pPr>
            <a:r>
              <a:rPr lang="en-GB" sz="1200" dirty="0">
                <a:latin typeface="Lucida Grande"/>
                <a:cs typeface="Lucida Grande"/>
              </a:rPr>
              <a:t>R/R</a:t>
            </a:r>
            <a:r>
              <a:rPr lang="en-GB" sz="1200" baseline="-25000" dirty="0">
                <a:latin typeface="Lucida Grande"/>
                <a:cs typeface="Lucida Grande"/>
              </a:rPr>
              <a:t>free</a:t>
            </a:r>
            <a:r>
              <a:rPr lang="en-GB" sz="1200" dirty="0">
                <a:latin typeface="Lucida Grande"/>
                <a:cs typeface="Lucida Grande"/>
              </a:rPr>
              <a:t> : </a:t>
            </a:r>
            <a:r>
              <a:rPr lang="en-GB" sz="1200" dirty="0" smtClean="0">
                <a:latin typeface="Lucida Grande"/>
                <a:cs typeface="Lucida Grande"/>
              </a:rPr>
              <a:t>0.263/0.307</a:t>
            </a:r>
            <a:endParaRPr lang="en-GB" sz="1200" dirty="0">
              <a:latin typeface="Lucida Grande"/>
              <a:cs typeface="Lucida Grande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0772" y="6417393"/>
            <a:ext cx="709312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1.3σ</a:t>
            </a:r>
            <a:endParaRPr lang="en-GB" sz="1600" dirty="0">
              <a:latin typeface="Lucida Grande"/>
              <a:cs typeface="Lucida Grande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369154" y="1605643"/>
            <a:ext cx="1192137" cy="1901976"/>
          </a:xfrm>
          <a:prstGeom prst="ellipse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4275363" y="3979333"/>
            <a:ext cx="1192137" cy="1430262"/>
          </a:xfrm>
          <a:prstGeom prst="ellipse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External Restraints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180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18" grpId="0" animBg="1"/>
      <p:bldP spid="18" grpId="1" animBg="1"/>
      <p:bldP spid="19" grpId="0" animBg="1"/>
      <p:bldP spid="19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1ryx_191_mod_jelly_4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32" y="1166663"/>
            <a:ext cx="6962511" cy="5400000"/>
          </a:xfrm>
          <a:prstGeom prst="rect">
            <a:avLst/>
          </a:prstGeom>
        </p:spPr>
      </p:pic>
      <p:pic>
        <p:nvPicPr>
          <p:cNvPr id="16" name="Picture 15" descr="1ryx_191_mod_jelly_3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32" y="1166663"/>
            <a:ext cx="6962511" cy="5400000"/>
          </a:xfrm>
          <a:prstGeom prst="rect">
            <a:avLst/>
          </a:prstGeom>
        </p:spPr>
      </p:pic>
      <p:pic>
        <p:nvPicPr>
          <p:cNvPr id="11" name="Picture 10" descr="1ryx_191_mod_jelly_2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32" y="1166663"/>
            <a:ext cx="6962511" cy="5400000"/>
          </a:xfrm>
          <a:prstGeom prst="rect">
            <a:avLst/>
          </a:prstGeom>
        </p:spPr>
      </p:pic>
      <p:pic>
        <p:nvPicPr>
          <p:cNvPr id="8" name="Picture 7" descr="1ryx_191_mod_jelly_1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32" y="1166663"/>
            <a:ext cx="6962511" cy="5400000"/>
          </a:xfrm>
          <a:prstGeom prst="rect">
            <a:avLst/>
          </a:prstGeom>
        </p:spPr>
      </p:pic>
      <p:pic>
        <p:nvPicPr>
          <p:cNvPr id="15" name="Picture 14" descr="1ryx_191_40_coo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32" y="1166663"/>
            <a:ext cx="6962511" cy="54000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375393" y="1166663"/>
            <a:ext cx="1768607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Original Structure</a:t>
            </a:r>
          </a:p>
          <a:p>
            <a:pPr algn="ctr">
              <a:lnSpc>
                <a:spcPct val="150000"/>
              </a:lnSpc>
            </a:pPr>
            <a:r>
              <a:rPr lang="en-GB" sz="1200" dirty="0" smtClean="0">
                <a:latin typeface="Lucida Grande"/>
                <a:cs typeface="Lucida Grande"/>
              </a:rPr>
              <a:t>R/R</a:t>
            </a:r>
            <a:r>
              <a:rPr lang="en-GB" sz="1200" baseline="-25000" dirty="0" smtClean="0">
                <a:latin typeface="Lucida Grande"/>
                <a:cs typeface="Lucida Grande"/>
              </a:rPr>
              <a:t>free</a:t>
            </a:r>
            <a:r>
              <a:rPr lang="en-GB" sz="1200" dirty="0" smtClean="0">
                <a:latin typeface="Lucida Grande"/>
                <a:cs typeface="Lucida Grande"/>
              </a:rPr>
              <a:t> : 0.286/0.330</a:t>
            </a:r>
            <a:endParaRPr lang="en-GB" sz="1400" dirty="0">
              <a:latin typeface="Lucida Grande"/>
              <a:cs typeface="Lucida Grande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75393" y="1869776"/>
            <a:ext cx="1768607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400" dirty="0" smtClean="0">
                <a:latin typeface="Wingdings"/>
                <a:ea typeface="Wingdings"/>
                <a:cs typeface="Wingdings"/>
                <a:sym typeface="Wingdings"/>
              </a:rPr>
              <a:t></a:t>
            </a:r>
            <a:endParaRPr lang="en-GB" sz="1400" dirty="0" smtClean="0">
              <a:latin typeface="Lucida Grande"/>
              <a:cs typeface="Lucida Grande"/>
            </a:endParaRPr>
          </a:p>
          <a:p>
            <a:pPr algn="ctr"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External restraints</a:t>
            </a:r>
          </a:p>
          <a:p>
            <a:pPr algn="ctr"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(40 cycles)</a:t>
            </a:r>
          </a:p>
          <a:p>
            <a:pPr algn="ctr">
              <a:lnSpc>
                <a:spcPct val="150000"/>
              </a:lnSpc>
            </a:pPr>
            <a:r>
              <a:rPr lang="en-GB" sz="1200" dirty="0">
                <a:latin typeface="Lucida Grande"/>
                <a:cs typeface="Lucida Grande"/>
              </a:rPr>
              <a:t>R/R</a:t>
            </a:r>
            <a:r>
              <a:rPr lang="en-GB" sz="1200" baseline="-25000" dirty="0">
                <a:latin typeface="Lucida Grande"/>
                <a:cs typeface="Lucida Grande"/>
              </a:rPr>
              <a:t>free</a:t>
            </a:r>
            <a:r>
              <a:rPr lang="en-GB" sz="1200" dirty="0">
                <a:latin typeface="Lucida Grande"/>
                <a:cs typeface="Lucida Grande"/>
              </a:rPr>
              <a:t> : </a:t>
            </a:r>
            <a:r>
              <a:rPr lang="en-GB" sz="1200" dirty="0" smtClean="0">
                <a:latin typeface="Lucida Grande"/>
                <a:cs typeface="Lucida Grande"/>
              </a:rPr>
              <a:t>0.263/0.307</a:t>
            </a:r>
            <a:endParaRPr lang="en-GB" sz="1200" dirty="0">
              <a:latin typeface="Lucida Grande"/>
              <a:cs typeface="Lucida Grande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75393" y="3236817"/>
            <a:ext cx="1768607" cy="10438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400" dirty="0" smtClean="0">
                <a:latin typeface="Wingdings"/>
                <a:ea typeface="Wingdings"/>
                <a:cs typeface="Wingdings"/>
                <a:sym typeface="Wingdings"/>
              </a:rPr>
              <a:t></a:t>
            </a:r>
            <a:endParaRPr lang="en-GB" sz="1400" dirty="0" smtClean="0">
              <a:latin typeface="Lucida Grande"/>
              <a:cs typeface="Lucida Grande"/>
            </a:endParaRPr>
          </a:p>
          <a:p>
            <a:pPr algn="ctr">
              <a:lnSpc>
                <a:spcPct val="150000"/>
              </a:lnSpc>
            </a:pPr>
            <a:r>
              <a:rPr lang="en-GB" sz="1400" dirty="0">
                <a:latin typeface="Lucida Grande"/>
                <a:cs typeface="Lucida Grande"/>
              </a:rPr>
              <a:t>Build TYR92</a:t>
            </a:r>
          </a:p>
          <a:p>
            <a:pPr algn="ctr">
              <a:lnSpc>
                <a:spcPct val="150000"/>
              </a:lnSpc>
            </a:pPr>
            <a:r>
              <a:rPr lang="en-GB" sz="1400" dirty="0">
                <a:latin typeface="Lucida Grande"/>
                <a:cs typeface="Lucida Grande"/>
              </a:rPr>
              <a:t>Modify LYS209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75393" y="4280692"/>
            <a:ext cx="1768607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400" dirty="0" smtClean="0">
                <a:latin typeface="Wingdings"/>
                <a:ea typeface="Wingdings"/>
                <a:cs typeface="Wingdings"/>
                <a:sym typeface="Wingdings"/>
              </a:rPr>
              <a:t></a:t>
            </a:r>
            <a:endParaRPr lang="en-GB" sz="1400" dirty="0" smtClean="0">
              <a:latin typeface="Lucida Grande"/>
              <a:cs typeface="Lucida Grande"/>
            </a:endParaRPr>
          </a:p>
          <a:p>
            <a:pPr algn="ctr">
              <a:lnSpc>
                <a:spcPct val="15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Jelly body</a:t>
            </a:r>
          </a:p>
          <a:p>
            <a:pPr algn="ctr">
              <a:lnSpc>
                <a:spcPct val="150000"/>
              </a:lnSpc>
            </a:pPr>
            <a:r>
              <a:rPr lang="en-GB" sz="1400" dirty="0">
                <a:latin typeface="Lucida Grande"/>
                <a:cs typeface="Lucida Grande"/>
              </a:rPr>
              <a:t>(40 cycles</a:t>
            </a:r>
            <a:r>
              <a:rPr lang="en-GB" sz="1400" dirty="0" smtClean="0">
                <a:latin typeface="Lucida Grande"/>
                <a:cs typeface="Lucida Grande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GB" sz="1200" dirty="0">
                <a:latin typeface="Lucida Grande"/>
                <a:cs typeface="Lucida Grande"/>
              </a:rPr>
              <a:t>R/R</a:t>
            </a:r>
            <a:r>
              <a:rPr lang="en-GB" sz="1200" baseline="-25000" dirty="0">
                <a:latin typeface="Lucida Grande"/>
                <a:cs typeface="Lucida Grande"/>
              </a:rPr>
              <a:t>free</a:t>
            </a:r>
            <a:r>
              <a:rPr lang="en-GB" sz="1200" dirty="0">
                <a:latin typeface="Lucida Grande"/>
                <a:cs typeface="Lucida Grande"/>
              </a:rPr>
              <a:t> : </a:t>
            </a:r>
            <a:r>
              <a:rPr lang="en-GB" sz="1200" dirty="0" smtClean="0">
                <a:latin typeface="Lucida Grande"/>
                <a:cs typeface="Lucida Grande"/>
              </a:rPr>
              <a:t>0.252/0.307</a:t>
            </a:r>
            <a:endParaRPr lang="en-GB" sz="1200" dirty="0">
              <a:latin typeface="Lucida Grande"/>
              <a:cs typeface="Lucida Grande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30772" y="6417393"/>
            <a:ext cx="709312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1.3σ</a:t>
            </a:r>
            <a:endParaRPr lang="en-GB" sz="1600" dirty="0">
              <a:latin typeface="Lucida Grande"/>
              <a:cs typeface="Lucida Grande"/>
            </a:endParaRPr>
          </a:p>
        </p:txBody>
      </p:sp>
      <p:sp>
        <p:nvSpPr>
          <p:cNvPr id="14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External Restraints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099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1467554"/>
            <a:ext cx="7357030" cy="2977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 smtClean="0">
                <a:latin typeface="Lucida Grande"/>
                <a:cs typeface="Lucida Grande"/>
              </a:rPr>
              <a:t>When refining at low resolution, check:</a:t>
            </a:r>
          </a:p>
          <a:p>
            <a:pPr>
              <a:lnSpc>
                <a:spcPct val="150000"/>
              </a:lnSpc>
            </a:pPr>
            <a:endParaRPr lang="en-GB" b="1" dirty="0" smtClean="0">
              <a:latin typeface="Lucida Grande"/>
              <a:cs typeface="Lucida Grande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dirty="0" smtClean="0">
                <a:latin typeface="Lucida Grande"/>
                <a:cs typeface="Lucida Grande"/>
              </a:rPr>
              <a:t>Refinement statistics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GB" dirty="0" smtClean="0">
              <a:latin typeface="Lucida Grande"/>
              <a:cs typeface="Lucida Grande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dirty="0" smtClean="0">
                <a:latin typeface="Lucida Grande"/>
                <a:cs typeface="Lucida Grande"/>
              </a:rPr>
              <a:t>Geometry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GB" dirty="0" smtClean="0">
              <a:latin typeface="Lucida Grande"/>
              <a:cs typeface="Lucida Grande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dirty="0" smtClean="0">
                <a:latin typeface="Lucida Grande"/>
                <a:cs typeface="Lucida Grande"/>
              </a:rPr>
              <a:t>Electron density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19059" y="2287029"/>
            <a:ext cx="5196726" cy="2146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b="1" i="1" dirty="0" smtClean="0">
                <a:latin typeface="Lucida Grande"/>
                <a:cs typeface="Lucida Grande"/>
              </a:rPr>
              <a:t>Not always conclusive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en-GB" b="1" i="1" dirty="0" smtClean="0">
              <a:latin typeface="Lucida Grande"/>
              <a:cs typeface="Lucida Grande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b="1" i="1" dirty="0" smtClean="0">
                <a:latin typeface="Lucida Grande"/>
                <a:cs typeface="Lucida Grande"/>
              </a:rPr>
              <a:t>Not always conclusive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en-GB" b="1" i="1" dirty="0" smtClean="0">
              <a:latin typeface="Lucida Grande"/>
              <a:cs typeface="Lucida Grande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b="1" i="1" dirty="0" smtClean="0">
                <a:latin typeface="Lucida Grande"/>
                <a:cs typeface="Lucida Grande"/>
              </a:rPr>
              <a:t>Not always reliable</a:t>
            </a: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External Restraints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5800" y="5022394"/>
            <a:ext cx="7768836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>
                <a:latin typeface="Lucida Grande"/>
                <a:cs typeface="Lucida Grande"/>
              </a:rPr>
              <a:t>Conclusion: </a:t>
            </a:r>
            <a:r>
              <a:rPr lang="en-GB" b="1" dirty="0" smtClean="0">
                <a:latin typeface="Lucida Grande"/>
                <a:cs typeface="Lucida Grande"/>
              </a:rPr>
              <a:t>	At low resolution, everything has to add up!</a:t>
            </a:r>
          </a:p>
          <a:p>
            <a:pPr>
              <a:lnSpc>
                <a:spcPct val="150000"/>
              </a:lnSpc>
            </a:pPr>
            <a:r>
              <a:rPr lang="en-GB" b="1" dirty="0" smtClean="0">
                <a:latin typeface="Lucida Grande"/>
                <a:cs typeface="Lucida Grande"/>
              </a:rPr>
              <a:t>				Take </a:t>
            </a:r>
            <a:r>
              <a:rPr lang="en-GB" b="1" dirty="0">
                <a:latin typeface="Lucida Grande"/>
                <a:cs typeface="Lucida Grande"/>
              </a:rPr>
              <a:t>care; reflect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6012615"/>
            <a:ext cx="8319287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Quality of prior information is important 	– consider manual re-refinement</a:t>
            </a:r>
          </a:p>
          <a:p>
            <a:pPr>
              <a:lnSpc>
                <a:spcPct val="150000"/>
              </a:lnSpc>
            </a:pPr>
            <a:r>
              <a:rPr lang="en-GB" sz="1600" b="1" dirty="0">
                <a:latin typeface="Lucida Grande"/>
                <a:cs typeface="Lucida Grande"/>
              </a:rPr>
              <a:t>	</a:t>
            </a:r>
            <a:r>
              <a:rPr lang="en-GB" sz="1600" b="1" dirty="0" smtClean="0">
                <a:latin typeface="Lucida Grande"/>
                <a:cs typeface="Lucida Grande"/>
              </a:rPr>
              <a:t>									- PDB_REDO is useful</a:t>
            </a:r>
            <a:endParaRPr lang="en-GB" sz="1600" b="1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715868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working6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840308"/>
            <a:ext cx="7200000" cy="6017692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5661165" y="737054"/>
            <a:ext cx="2616816" cy="5561653"/>
            <a:chOff x="5496812" y="975935"/>
            <a:chExt cx="2616816" cy="5561653"/>
          </a:xfrm>
        </p:grpSpPr>
        <p:sp>
          <p:nvSpPr>
            <p:cNvPr id="4" name="Rectangle 3"/>
            <p:cNvSpPr/>
            <p:nvPr/>
          </p:nvSpPr>
          <p:spPr>
            <a:xfrm>
              <a:off x="6267484" y="975935"/>
              <a:ext cx="1846144" cy="55616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496812" y="2974838"/>
              <a:ext cx="1846144" cy="10347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Low Resolution Refinement – Recap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638939" y="2099140"/>
            <a:ext cx="3287537" cy="4758860"/>
            <a:chOff x="2638939" y="2233610"/>
            <a:chExt cx="3287537" cy="4624389"/>
          </a:xfrm>
        </p:grpSpPr>
        <p:sp>
          <p:nvSpPr>
            <p:cNvPr id="7" name="Rectangle 6"/>
            <p:cNvSpPr/>
            <p:nvPr/>
          </p:nvSpPr>
          <p:spPr>
            <a:xfrm>
              <a:off x="3026982" y="2233610"/>
              <a:ext cx="2899494" cy="46243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638939" y="3139450"/>
              <a:ext cx="1277234" cy="47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98700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working6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840308"/>
            <a:ext cx="7200000" cy="6017692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5661165" y="737054"/>
            <a:ext cx="2616816" cy="5561653"/>
            <a:chOff x="5496812" y="975935"/>
            <a:chExt cx="2616816" cy="5561653"/>
          </a:xfrm>
        </p:grpSpPr>
        <p:sp>
          <p:nvSpPr>
            <p:cNvPr id="4" name="Rectangle 3"/>
            <p:cNvSpPr/>
            <p:nvPr/>
          </p:nvSpPr>
          <p:spPr>
            <a:xfrm>
              <a:off x="6267484" y="975935"/>
              <a:ext cx="1846144" cy="55616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496812" y="2974838"/>
              <a:ext cx="1846144" cy="10347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Low Resolution Refinement – Recap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96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Abadi MT Condensed Extra Bold"/>
                <a:cs typeface="Abadi MT Condensed Extra Bold"/>
              </a:rPr>
              <a:t>Low Resolution Refinement – Recap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Picture 3" descr="working6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840308"/>
            <a:ext cx="7200000" cy="601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9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ryx_refin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116" y="1329842"/>
            <a:ext cx="3360000" cy="5040000"/>
          </a:xfrm>
          <a:prstGeom prst="rect">
            <a:avLst/>
          </a:prstGeom>
        </p:spPr>
      </p:pic>
      <p:pic>
        <p:nvPicPr>
          <p:cNvPr id="10" name="Picture 9" descr="1ryx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0" y="1329842"/>
            <a:ext cx="3360000" cy="504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2171" y="6028968"/>
            <a:ext cx="7213618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1ryx – 3.5Å					Re-refined with external restraints</a:t>
            </a:r>
            <a:endParaRPr lang="en-GB" sz="1600" dirty="0">
              <a:latin typeface="Lucida Grande"/>
              <a:cs typeface="Lucida Grande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Changes </a:t>
            </a:r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During Refinement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Rectangle 54"/>
          <p:cNvSpPr>
            <a:spLocks noChangeArrowheads="1"/>
          </p:cNvSpPr>
          <p:nvPr/>
        </p:nvSpPr>
        <p:spPr bwMode="auto">
          <a:xfrm>
            <a:off x="1464099" y="1100210"/>
            <a:ext cx="73016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err="1" smtClean="0">
                <a:latin typeface="Lucida Grande"/>
                <a:cs typeface="Lucida Grande"/>
              </a:rPr>
              <a:t>Ovotransferrin</a:t>
            </a:r>
            <a:endParaRPr lang="en-GB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846342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ryx_1ryx_refin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000" y="1329842"/>
            <a:ext cx="3360000" cy="504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028968"/>
            <a:ext cx="9144000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original model vs. re-refined model</a:t>
            </a:r>
            <a:endParaRPr lang="en-GB" sz="1600" dirty="0">
              <a:latin typeface="Lucida Grande"/>
              <a:cs typeface="Lucida Grande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Changes During Refinement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4"/>
          <p:cNvSpPr>
            <a:spLocks noChangeArrowheads="1"/>
          </p:cNvSpPr>
          <p:nvPr/>
        </p:nvSpPr>
        <p:spPr bwMode="auto">
          <a:xfrm>
            <a:off x="1464099" y="1100210"/>
            <a:ext cx="73016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err="1" smtClean="0">
                <a:latin typeface="Lucida Grande"/>
                <a:cs typeface="Lucida Grande"/>
              </a:rPr>
              <a:t>Ovotransferrin</a:t>
            </a:r>
            <a:endParaRPr lang="en-GB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72605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ProSMART – Local Structural Comparison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1767405"/>
            <a:ext cx="7357030" cy="3393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 smtClean="0">
                <a:latin typeface="Lucida Grande"/>
                <a:cs typeface="Lucida Grande"/>
              </a:rPr>
              <a:t>Main features:</a:t>
            </a:r>
            <a:endParaRPr lang="en-GB" b="1" dirty="0">
              <a:latin typeface="Lucida Grande"/>
              <a:cs typeface="Lucida Grande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dirty="0" smtClean="0">
                <a:latin typeface="Lucida Grande"/>
                <a:cs typeface="Lucida Grande"/>
              </a:rPr>
              <a:t>Conformation-independent structural alignment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dirty="0" smtClean="0">
                <a:latin typeface="Lucida Grande"/>
                <a:cs typeface="Lucida Grande"/>
              </a:rPr>
              <a:t>Local structural comparison and visualisation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dirty="0" smtClean="0">
                <a:latin typeface="Lucida Grande"/>
                <a:cs typeface="Lucida Grande"/>
              </a:rPr>
              <a:t>Identification of rigidly conserved regions</a:t>
            </a:r>
            <a:endParaRPr lang="en-GB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endParaRPr lang="en-GB" b="1" dirty="0" smtClean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b="1" dirty="0" smtClean="0">
                <a:latin typeface="Lucida Grande"/>
                <a:cs typeface="Lucida Grande"/>
              </a:rPr>
              <a:t>Useful for comparing: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dirty="0" smtClean="0">
                <a:latin typeface="Lucida Grande"/>
                <a:cs typeface="Lucida Grande"/>
              </a:rPr>
              <a:t>Homologous structures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>
                <a:latin typeface="Lucida Grande"/>
                <a:ea typeface="ＭＳ Ｐゴシック" charset="0"/>
                <a:cs typeface="Lucida Grande"/>
              </a:rPr>
              <a:t>M</a:t>
            </a:r>
            <a:r>
              <a:rPr lang="en-US" dirty="0" smtClean="0">
                <a:latin typeface="Lucida Grande"/>
                <a:ea typeface="ＭＳ Ｐゴシック" charset="0"/>
                <a:cs typeface="Lucida Grande"/>
              </a:rPr>
              <a:t>odels </a:t>
            </a:r>
            <a:r>
              <a:rPr lang="en-US" dirty="0">
                <a:latin typeface="Lucida Grande"/>
                <a:ea typeface="ＭＳ Ｐゴシック" charset="0"/>
                <a:cs typeface="Lucida Grande"/>
              </a:rPr>
              <a:t>at different stages </a:t>
            </a:r>
            <a:r>
              <a:rPr lang="en-US" dirty="0" smtClean="0">
                <a:latin typeface="Lucida Grande"/>
                <a:ea typeface="ＭＳ Ｐゴシック" charset="0"/>
                <a:cs typeface="Lucida Grande"/>
              </a:rPr>
              <a:t>of model-building</a:t>
            </a:r>
            <a:r>
              <a:rPr lang="en-US" dirty="0">
                <a:latin typeface="Lucida Grande"/>
                <a:ea typeface="ＭＳ Ｐゴシック" charset="0"/>
                <a:cs typeface="Lucida Grande"/>
              </a:rPr>
              <a:t>/</a:t>
            </a:r>
            <a:r>
              <a:rPr lang="en-US" dirty="0" smtClean="0">
                <a:latin typeface="Lucida Grande"/>
                <a:ea typeface="ＭＳ Ｐゴシック" charset="0"/>
                <a:cs typeface="Lucida Grande"/>
              </a:rPr>
              <a:t>refinement</a:t>
            </a:r>
            <a:endParaRPr lang="en-GB" dirty="0" smtClean="0">
              <a:latin typeface="Lucida Grande"/>
              <a:cs typeface="Lucida Grande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8230" y="5334506"/>
            <a:ext cx="8462690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>
              <a:latin typeface="Lucida Grande"/>
              <a:cs typeface="Lucida Grande"/>
            </a:endParaRPr>
          </a:p>
          <a:p>
            <a:r>
              <a:rPr lang="en-GB" dirty="0" smtClean="0">
                <a:latin typeface="Lucida Grande"/>
                <a:cs typeface="Lucida Grande"/>
              </a:rPr>
              <a:t>Results </a:t>
            </a:r>
            <a:r>
              <a:rPr lang="en-GB" dirty="0">
                <a:latin typeface="Lucida Grande"/>
                <a:cs typeface="Lucida Grande"/>
              </a:rPr>
              <a:t>visualised </a:t>
            </a:r>
            <a:r>
              <a:rPr lang="en-GB" dirty="0" smtClean="0">
                <a:latin typeface="Lucida Grande"/>
                <a:cs typeface="Lucida Grande"/>
              </a:rPr>
              <a:t>using </a:t>
            </a:r>
            <a:r>
              <a:rPr lang="en-GB" dirty="0">
                <a:latin typeface="Lucida Grande"/>
                <a:cs typeface="Lucida Grande"/>
              </a:rPr>
              <a:t>graphics software: </a:t>
            </a:r>
            <a:r>
              <a:rPr lang="en-GB" dirty="0" smtClean="0">
                <a:latin typeface="Lucida Grande"/>
                <a:cs typeface="Lucida Grande"/>
              </a:rPr>
              <a:t>CCP4mg, </a:t>
            </a:r>
            <a:r>
              <a:rPr lang="en-GB" dirty="0" err="1">
                <a:latin typeface="Lucida Grande"/>
                <a:cs typeface="Lucida Grande"/>
              </a:rPr>
              <a:t>PyMOL</a:t>
            </a:r>
            <a:r>
              <a:rPr lang="en-GB" dirty="0">
                <a:latin typeface="Lucida Grande"/>
                <a:cs typeface="Lucida Grande"/>
              </a:rPr>
              <a:t>, </a:t>
            </a:r>
            <a:r>
              <a:rPr lang="en-GB" dirty="0" smtClean="0">
                <a:latin typeface="Lucida Grande"/>
                <a:cs typeface="Lucida Grande"/>
              </a:rPr>
              <a:t>Chimera</a:t>
            </a:r>
            <a:endParaRPr lang="en-GB" dirty="0">
              <a:latin typeface="Lucida Grande"/>
              <a:cs typeface="Lucida Grande"/>
            </a:endParaRPr>
          </a:p>
          <a:p>
            <a:endParaRPr lang="en-GB" dirty="0">
              <a:latin typeface="Lucida Grande"/>
              <a:cs typeface="Lucida Grande"/>
            </a:endParaRPr>
          </a:p>
          <a:p>
            <a:r>
              <a:rPr lang="en-GB" dirty="0" smtClean="0">
                <a:latin typeface="Lucida Grande"/>
                <a:cs typeface="Lucida Grande"/>
              </a:rPr>
              <a:t>Executed </a:t>
            </a:r>
            <a:r>
              <a:rPr lang="en-GB" dirty="0">
                <a:latin typeface="Lucida Grande"/>
                <a:cs typeface="Lucida Grande"/>
              </a:rPr>
              <a:t>from: CCP4i, </a:t>
            </a:r>
            <a:r>
              <a:rPr lang="en-GB" dirty="0" smtClean="0">
                <a:latin typeface="Lucida Grande"/>
                <a:cs typeface="Lucida Grande"/>
              </a:rPr>
              <a:t>CCP4mg, </a:t>
            </a:r>
            <a:r>
              <a:rPr lang="en-GB" dirty="0">
                <a:latin typeface="Lucida Grande"/>
                <a:cs typeface="Lucida Grande"/>
              </a:rPr>
              <a:t>command line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8137" y="1143000"/>
            <a:ext cx="875813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600" dirty="0">
                <a:latin typeface="Lucida Grande"/>
                <a:cs typeface="Lucida Grande"/>
              </a:rPr>
              <a:t>Detailed analysis of local structure, e.g. side chains in binding sites, </a:t>
            </a:r>
            <a:r>
              <a:rPr lang="en-GB" sz="1600" dirty="0" smtClean="0">
                <a:latin typeface="Lucida Grande"/>
                <a:cs typeface="Lucida Grande"/>
              </a:rPr>
              <a:t>conserved </a:t>
            </a:r>
            <a:r>
              <a:rPr lang="en-GB" sz="1600" dirty="0">
                <a:latin typeface="Lucida Grande"/>
                <a:cs typeface="Lucida Grande"/>
              </a:rPr>
              <a:t>regions</a:t>
            </a:r>
          </a:p>
        </p:txBody>
      </p:sp>
    </p:spTree>
    <p:extLst>
      <p:ext uri="{BB962C8B-B14F-4D97-AF65-F5344CB8AC3E}">
        <p14:creationId xmlns:p14="http://schemas.microsoft.com/office/powerpoint/2010/main" val="1073570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4"/>
          <p:cNvSpPr>
            <a:spLocks noChangeArrowheads="1"/>
          </p:cNvSpPr>
          <p:nvPr/>
        </p:nvSpPr>
        <p:spPr bwMode="auto">
          <a:xfrm>
            <a:off x="539750" y="3213100"/>
            <a:ext cx="36964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Backbone structural </a:t>
            </a:r>
            <a:r>
              <a:rPr lang="en-GB" dirty="0">
                <a:latin typeface="Lucida Grande"/>
                <a:cs typeface="Lucida Grande"/>
              </a:rPr>
              <a:t>fragments</a:t>
            </a:r>
            <a:r>
              <a:rPr lang="en-GB" dirty="0" smtClean="0">
                <a:latin typeface="Lucida Grande"/>
                <a:cs typeface="Lucida Grande"/>
              </a:rPr>
              <a:t>:</a:t>
            </a:r>
          </a:p>
        </p:txBody>
      </p:sp>
      <p:pic>
        <p:nvPicPr>
          <p:cNvPr id="19459" name="Picture 1" descr="frag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773238"/>
            <a:ext cx="223520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ProSMART – Local Structural Comparison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165104"/>
            <a:ext cx="7357030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 smtClean="0">
                <a:latin typeface="Lucida Grande"/>
                <a:cs typeface="Lucida Grande"/>
              </a:rPr>
              <a:t>How it works:</a:t>
            </a:r>
            <a:endParaRPr lang="en-GB" dirty="0" smtClean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221705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4"/>
          <p:cNvSpPr>
            <a:spLocks noChangeArrowheads="1"/>
          </p:cNvSpPr>
          <p:nvPr/>
        </p:nvSpPr>
        <p:spPr bwMode="auto">
          <a:xfrm>
            <a:off x="539750" y="3213100"/>
            <a:ext cx="36964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Backbone structural </a:t>
            </a:r>
            <a:r>
              <a:rPr lang="en-GB" dirty="0">
                <a:latin typeface="Lucida Grande"/>
                <a:cs typeface="Lucida Grande"/>
              </a:rPr>
              <a:t>fragments</a:t>
            </a:r>
            <a:r>
              <a:rPr lang="en-GB" dirty="0" smtClean="0">
                <a:latin typeface="Lucida Grande"/>
                <a:cs typeface="Lucida Grande"/>
              </a:rPr>
              <a:t>:</a:t>
            </a:r>
          </a:p>
        </p:txBody>
      </p:sp>
      <p:pic>
        <p:nvPicPr>
          <p:cNvPr id="5" name="Picture 3" descr="frag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773238"/>
            <a:ext cx="223520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ProSMART – Local Structural Comparison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1165104"/>
            <a:ext cx="7357030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 smtClean="0">
                <a:latin typeface="Lucida Grande"/>
                <a:cs typeface="Lucida Grande"/>
              </a:rPr>
              <a:t>How it works:</a:t>
            </a:r>
            <a:endParaRPr lang="en-GB" dirty="0" smtClean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2420796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4"/>
          <p:cNvSpPr>
            <a:spLocks noChangeArrowheads="1"/>
          </p:cNvSpPr>
          <p:nvPr/>
        </p:nvSpPr>
        <p:spPr bwMode="auto">
          <a:xfrm>
            <a:off x="539750" y="3213100"/>
            <a:ext cx="36964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Backbone structural </a:t>
            </a:r>
            <a:r>
              <a:rPr lang="en-GB" dirty="0">
                <a:latin typeface="Lucida Grande"/>
                <a:cs typeface="Lucida Grande"/>
              </a:rPr>
              <a:t>fragments</a:t>
            </a:r>
            <a:r>
              <a:rPr lang="en-GB" dirty="0" smtClean="0">
                <a:latin typeface="Lucida Grande"/>
                <a:cs typeface="Lucida Grande"/>
              </a:rPr>
              <a:t>:</a:t>
            </a:r>
          </a:p>
        </p:txBody>
      </p:sp>
      <p:pic>
        <p:nvPicPr>
          <p:cNvPr id="5" name="Picture 2" descr="frag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773238"/>
            <a:ext cx="223520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ProSMART – Local Structural Comparison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1165104"/>
            <a:ext cx="7357030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 smtClean="0">
                <a:latin typeface="Lucida Grande"/>
                <a:cs typeface="Lucida Grande"/>
              </a:rPr>
              <a:t>How it works:</a:t>
            </a:r>
            <a:endParaRPr lang="en-GB" dirty="0" smtClean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416489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4"/>
          <p:cNvSpPr>
            <a:spLocks noChangeArrowheads="1"/>
          </p:cNvSpPr>
          <p:nvPr/>
        </p:nvSpPr>
        <p:spPr bwMode="auto">
          <a:xfrm>
            <a:off x="539750" y="3213100"/>
            <a:ext cx="36964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Backbone structural </a:t>
            </a:r>
            <a:r>
              <a:rPr lang="en-GB" dirty="0">
                <a:latin typeface="Lucida Grande"/>
                <a:cs typeface="Lucida Grande"/>
              </a:rPr>
              <a:t>fragments</a:t>
            </a:r>
            <a:r>
              <a:rPr lang="en-GB" dirty="0" smtClean="0">
                <a:latin typeface="Lucida Grande"/>
                <a:cs typeface="Lucida Grande"/>
              </a:rPr>
              <a:t>:</a:t>
            </a:r>
          </a:p>
        </p:txBody>
      </p:sp>
      <p:pic>
        <p:nvPicPr>
          <p:cNvPr id="5" name="Picture 2" descr="frag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773238"/>
            <a:ext cx="223520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ProSMART – Local Structural Comparison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1165104"/>
            <a:ext cx="7357030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 smtClean="0">
                <a:latin typeface="Lucida Grande"/>
                <a:cs typeface="Lucida Grande"/>
              </a:rPr>
              <a:t>How it works:</a:t>
            </a:r>
            <a:endParaRPr lang="en-GB" dirty="0" smtClean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3122807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4"/>
          <p:cNvSpPr>
            <a:spLocks noChangeArrowheads="1"/>
          </p:cNvSpPr>
          <p:nvPr/>
        </p:nvSpPr>
        <p:spPr bwMode="auto">
          <a:xfrm>
            <a:off x="539750" y="3213100"/>
            <a:ext cx="36964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Backbone structural </a:t>
            </a:r>
            <a:r>
              <a:rPr lang="en-GB" dirty="0">
                <a:latin typeface="Lucida Grande"/>
                <a:cs typeface="Lucida Grande"/>
              </a:rPr>
              <a:t>fragments</a:t>
            </a:r>
            <a:r>
              <a:rPr lang="en-GB" dirty="0" smtClean="0">
                <a:latin typeface="Lucida Grande"/>
                <a:cs typeface="Lucida Grande"/>
              </a:rPr>
              <a:t>:</a:t>
            </a:r>
          </a:p>
        </p:txBody>
      </p:sp>
      <p:pic>
        <p:nvPicPr>
          <p:cNvPr id="5" name="Picture 2" descr="frag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773238"/>
            <a:ext cx="223520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ProSMART – Local Structural Comparison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1165104"/>
            <a:ext cx="7357030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 smtClean="0">
                <a:latin typeface="Lucida Grande"/>
                <a:cs typeface="Lucida Grande"/>
              </a:rPr>
              <a:t>How it works:</a:t>
            </a:r>
            <a:endParaRPr lang="en-GB" dirty="0" smtClean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2355754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4"/>
          <p:cNvSpPr>
            <a:spLocks noChangeArrowheads="1"/>
          </p:cNvSpPr>
          <p:nvPr/>
        </p:nvSpPr>
        <p:spPr bwMode="auto">
          <a:xfrm>
            <a:off x="539750" y="3213100"/>
            <a:ext cx="36964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Backbone structural </a:t>
            </a:r>
            <a:r>
              <a:rPr lang="en-GB" dirty="0">
                <a:latin typeface="Lucida Grande"/>
                <a:cs typeface="Lucida Grande"/>
              </a:rPr>
              <a:t>fragments</a:t>
            </a:r>
            <a:r>
              <a:rPr lang="en-GB" dirty="0" smtClean="0">
                <a:latin typeface="Lucida Grande"/>
                <a:cs typeface="Lucida Grande"/>
              </a:rPr>
              <a:t>:</a:t>
            </a:r>
          </a:p>
        </p:txBody>
      </p:sp>
      <p:pic>
        <p:nvPicPr>
          <p:cNvPr id="4" name="Picture 2" descr="frag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773238"/>
            <a:ext cx="223520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ProSMART – Local Structural Comparison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165104"/>
            <a:ext cx="7357030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 smtClean="0">
                <a:latin typeface="Lucida Grande"/>
                <a:cs typeface="Lucida Grande"/>
              </a:rPr>
              <a:t>How it works:</a:t>
            </a:r>
            <a:endParaRPr lang="en-GB" dirty="0" smtClean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704921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 descr="pymol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916113"/>
            <a:ext cx="2797175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2" descr="pymol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484313"/>
            <a:ext cx="2798763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4"/>
          <p:cNvSpPr>
            <a:spLocks noChangeArrowheads="1"/>
          </p:cNvSpPr>
          <p:nvPr/>
        </p:nvSpPr>
        <p:spPr bwMode="auto">
          <a:xfrm>
            <a:off x="539750" y="3213100"/>
            <a:ext cx="27062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Fragment comparison: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ProSMART – Local Structural Comparison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1165104"/>
            <a:ext cx="7357030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 smtClean="0">
                <a:latin typeface="Lucida Grande"/>
                <a:cs typeface="Lucida Grande"/>
              </a:rPr>
              <a:t>How it works:</a:t>
            </a:r>
            <a:endParaRPr lang="en-GB" dirty="0" smtClean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3414213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ymo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917700"/>
            <a:ext cx="2797175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4"/>
          <p:cNvSpPr>
            <a:spLocks noChangeArrowheads="1"/>
          </p:cNvSpPr>
          <p:nvPr/>
        </p:nvSpPr>
        <p:spPr bwMode="auto">
          <a:xfrm>
            <a:off x="539750" y="3213100"/>
            <a:ext cx="27062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Fragment comparison:</a:t>
            </a: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ProSMART – Local Structural Comparison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165104"/>
            <a:ext cx="7357030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 smtClean="0">
                <a:latin typeface="Lucida Grande"/>
                <a:cs typeface="Lucida Grande"/>
              </a:rPr>
              <a:t>How it works:</a:t>
            </a:r>
            <a:endParaRPr lang="en-GB" dirty="0" smtClean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4236345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ymol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916113"/>
            <a:ext cx="2797175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4"/>
          <p:cNvSpPr>
            <a:spLocks noChangeArrowheads="1"/>
          </p:cNvSpPr>
          <p:nvPr/>
        </p:nvSpPr>
        <p:spPr bwMode="auto">
          <a:xfrm>
            <a:off x="539750" y="3213100"/>
            <a:ext cx="27062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Fragment comparison: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ProSMART – Local Structural Comparison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165104"/>
            <a:ext cx="7357030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 smtClean="0">
                <a:latin typeface="Lucida Grande"/>
                <a:cs typeface="Lucida Grande"/>
              </a:rPr>
              <a:t>How it works:</a:t>
            </a:r>
            <a:endParaRPr lang="en-GB" dirty="0" smtClean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3306199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ymol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916113"/>
            <a:ext cx="2797175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4"/>
          <p:cNvSpPr>
            <a:spLocks noChangeArrowheads="1"/>
          </p:cNvSpPr>
          <p:nvPr/>
        </p:nvSpPr>
        <p:spPr bwMode="auto">
          <a:xfrm>
            <a:off x="539750" y="3213100"/>
            <a:ext cx="270624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Fragment comparison:</a:t>
            </a:r>
          </a:p>
          <a:p>
            <a:endParaRPr lang="en-GB" dirty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endParaRPr lang="en-GB" dirty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endParaRPr lang="en-GB" dirty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endParaRPr lang="en-GB" dirty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ProSMART – Local Structural Comparison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1165104"/>
            <a:ext cx="7357030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 smtClean="0">
                <a:latin typeface="Lucida Grande"/>
                <a:cs typeface="Lucida Grande"/>
              </a:rPr>
              <a:t>How it works:</a:t>
            </a:r>
            <a:endParaRPr lang="en-GB" dirty="0" smtClean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844385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1ryx_1ryx_refin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0" y="1329842"/>
            <a:ext cx="3360000" cy="504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89000" y="6028968"/>
            <a:ext cx="7368117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>
                <a:latin typeface="Lucida Grande"/>
                <a:cs typeface="Lucida Grande"/>
              </a:rPr>
              <a:t>1ryx original versus re-refined</a:t>
            </a:r>
            <a:endParaRPr lang="en-GB" sz="1600" dirty="0">
              <a:latin typeface="Lucida Grande"/>
              <a:cs typeface="Lucida Grande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539750" y="1100210"/>
            <a:ext cx="2903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Example: </a:t>
            </a:r>
            <a:r>
              <a:rPr lang="en-GB" dirty="0" err="1" smtClean="0">
                <a:latin typeface="Lucida Grande"/>
                <a:cs typeface="Lucida Grande"/>
              </a:rPr>
              <a:t>Ovotransferrin</a:t>
            </a:r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Changes </a:t>
            </a:r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During Refinement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858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1ryx_vs_refined_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0" y="1329842"/>
            <a:ext cx="3360000" cy="504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89000" y="6028968"/>
            <a:ext cx="7368117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>
                <a:latin typeface="Lucida Grande"/>
                <a:cs typeface="Lucida Grande"/>
              </a:rPr>
              <a:t>1ryx original versus re-</a:t>
            </a:r>
            <a:r>
              <a:rPr lang="en-GB" sz="1600" b="1" dirty="0" smtClean="0">
                <a:latin typeface="Lucida Grande"/>
                <a:cs typeface="Lucida Grande"/>
              </a:rPr>
              <a:t>refined</a:t>
            </a: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Changes During Refinement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Rectangle 54"/>
          <p:cNvSpPr>
            <a:spLocks noChangeArrowheads="1"/>
          </p:cNvSpPr>
          <p:nvPr/>
        </p:nvSpPr>
        <p:spPr bwMode="auto">
          <a:xfrm>
            <a:off x="1327150" y="1024010"/>
            <a:ext cx="73088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>
                <a:latin typeface="Lucida Grande"/>
                <a:cs typeface="Lucida Grande"/>
              </a:rPr>
              <a:t>L</a:t>
            </a:r>
            <a:r>
              <a:rPr lang="en-GB" dirty="0" smtClean="0">
                <a:latin typeface="Lucida Grande"/>
                <a:cs typeface="Lucida Grande"/>
              </a:rPr>
              <a:t>ocal Backbone RMSD</a:t>
            </a:r>
            <a:endParaRPr lang="en-GB" dirty="0">
              <a:latin typeface="Lucida Grande"/>
              <a:cs typeface="Lucida Grande"/>
            </a:endParaRPr>
          </a:p>
        </p:txBody>
      </p:sp>
      <p:pic>
        <p:nvPicPr>
          <p:cNvPr id="13" name="Picture 12" descr="legend2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123" y="1485148"/>
            <a:ext cx="1894458" cy="432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322810"/>
            <a:ext cx="9143999" cy="441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	   Noticeable </a:t>
            </a:r>
            <a:r>
              <a:rPr lang="en-GB" sz="1600" dirty="0">
                <a:latin typeface="Lucida Grande"/>
                <a:cs typeface="Lucida Grande"/>
              </a:rPr>
              <a:t>backbone changes </a:t>
            </a:r>
            <a:r>
              <a:rPr lang="en-GB" sz="1600" dirty="0" smtClean="0">
                <a:latin typeface="Lucida Grande"/>
                <a:cs typeface="Lucida Grande"/>
              </a:rPr>
              <a:t>in loops</a:t>
            </a:r>
            <a:endParaRPr lang="en-GB" sz="160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3966178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ryx_vs_refined_sid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117" y="1329842"/>
            <a:ext cx="3360000" cy="5040000"/>
          </a:xfrm>
          <a:prstGeom prst="rect">
            <a:avLst/>
          </a:prstGeom>
        </p:spPr>
      </p:pic>
      <p:pic>
        <p:nvPicPr>
          <p:cNvPr id="10" name="Picture 9" descr="1ryx_vs_refined_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0" y="1329842"/>
            <a:ext cx="3360000" cy="504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89000" y="6028968"/>
            <a:ext cx="8255000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1ryx </a:t>
            </a:r>
            <a:r>
              <a:rPr lang="en-GB" sz="1600" b="1" dirty="0">
                <a:latin typeface="Lucida Grande"/>
                <a:cs typeface="Lucida Grande"/>
              </a:rPr>
              <a:t>original versus re-</a:t>
            </a:r>
            <a:r>
              <a:rPr lang="en-GB" sz="1600" b="1" dirty="0" smtClean="0">
                <a:latin typeface="Lucida Grande"/>
                <a:cs typeface="Lucida Grande"/>
              </a:rPr>
              <a:t>refined</a:t>
            </a: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1327150" y="1024010"/>
            <a:ext cx="73088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>
                <a:latin typeface="Lucida Grande"/>
                <a:cs typeface="Lucida Grande"/>
              </a:rPr>
              <a:t>L</a:t>
            </a:r>
            <a:r>
              <a:rPr lang="en-GB" dirty="0" smtClean="0">
                <a:latin typeface="Lucida Grande"/>
                <a:cs typeface="Lucida Grande"/>
              </a:rPr>
              <a:t>ocal Backbone RMSD			   Local Side Chain RMSD</a:t>
            </a:r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Changes During Refinement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2" name="Picture 11" descr="legend2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123" y="1485148"/>
            <a:ext cx="1894458" cy="432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6322810"/>
            <a:ext cx="9143999" cy="441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	   Noticeable </a:t>
            </a:r>
            <a:r>
              <a:rPr lang="en-GB" sz="1600" dirty="0">
                <a:latin typeface="Lucida Grande"/>
                <a:cs typeface="Lucida Grande"/>
              </a:rPr>
              <a:t>backbone changes </a:t>
            </a:r>
            <a:r>
              <a:rPr lang="en-GB" sz="1600" dirty="0" smtClean="0">
                <a:latin typeface="Lucida Grande"/>
                <a:cs typeface="Lucida Grande"/>
              </a:rPr>
              <a:t>in </a:t>
            </a:r>
            <a:r>
              <a:rPr lang="en-GB" sz="1600" dirty="0">
                <a:latin typeface="Lucida Grande"/>
                <a:cs typeface="Lucida Grande"/>
              </a:rPr>
              <a:t>loops	 </a:t>
            </a:r>
            <a:r>
              <a:rPr lang="en-GB" sz="1600" dirty="0" smtClean="0">
                <a:latin typeface="Lucida Grande"/>
                <a:cs typeface="Lucida Grande"/>
              </a:rPr>
              <a:t>  Differences </a:t>
            </a:r>
            <a:r>
              <a:rPr lang="en-GB" sz="1600" dirty="0">
                <a:latin typeface="Lucida Grande"/>
                <a:cs typeface="Lucida Grande"/>
              </a:rPr>
              <a:t>in side chains everywhere!</a:t>
            </a:r>
          </a:p>
        </p:txBody>
      </p:sp>
    </p:spTree>
    <p:extLst>
      <p:ext uri="{BB962C8B-B14F-4D97-AF65-F5344CB8AC3E}">
        <p14:creationId xmlns:p14="http://schemas.microsoft.com/office/powerpoint/2010/main" val="2364764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1ryx_refin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0" y="1329842"/>
            <a:ext cx="3360000" cy="5040000"/>
          </a:xfrm>
          <a:prstGeom prst="rect">
            <a:avLst/>
          </a:prstGeom>
        </p:spPr>
      </p:pic>
      <p:pic>
        <p:nvPicPr>
          <p:cNvPr id="3" name="Picture 2" descr="2d3i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329842"/>
            <a:ext cx="3360000" cy="504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2171" y="6028968"/>
            <a:ext cx="6704945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1ryx re-</a:t>
            </a:r>
            <a:r>
              <a:rPr lang="en-GB" sz="1600" b="1" dirty="0">
                <a:latin typeface="Lucida Grande"/>
                <a:cs typeface="Lucida Grande"/>
              </a:rPr>
              <a:t>refined – </a:t>
            </a:r>
            <a:r>
              <a:rPr lang="en-GB" sz="1600" b="1" dirty="0" smtClean="0">
                <a:latin typeface="Lucida Grande"/>
                <a:cs typeface="Lucida Grande"/>
              </a:rPr>
              <a:t>3.5Å	</a:t>
            </a:r>
            <a:r>
              <a:rPr lang="en-GB" sz="1600" b="1" dirty="0">
                <a:latin typeface="Lucida Grande"/>
                <a:cs typeface="Lucida Grande"/>
              </a:rPr>
              <a:t>	</a:t>
            </a:r>
            <a:r>
              <a:rPr lang="en-GB" sz="1600" b="1" dirty="0" smtClean="0">
                <a:latin typeface="Lucida Grande"/>
                <a:cs typeface="Lucida Grande"/>
              </a:rPr>
              <a:t>		</a:t>
            </a:r>
            <a:r>
              <a:rPr lang="en-GB" sz="1600" b="1" dirty="0">
                <a:latin typeface="Lucida Grande"/>
                <a:cs typeface="Lucida Grande"/>
              </a:rPr>
              <a:t> </a:t>
            </a:r>
            <a:r>
              <a:rPr lang="en-GB" sz="1600" b="1" dirty="0" smtClean="0">
                <a:latin typeface="Lucida Grande"/>
                <a:cs typeface="Lucida Grande"/>
              </a:rPr>
              <a:t>2d3i – 2.15Å</a:t>
            </a:r>
            <a:endParaRPr lang="en-GB" sz="1600" dirty="0">
              <a:latin typeface="Lucida Grande"/>
              <a:cs typeface="Lucida Grande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539750" y="1100210"/>
            <a:ext cx="71480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>
                <a:latin typeface="Lucida Grande"/>
                <a:cs typeface="Lucida Grande"/>
              </a:rPr>
              <a:t>Comparing the re-refined model and the high-res homologue </a:t>
            </a: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Example: Comparing Homologues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470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ryx_refined_2d3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0" y="1329842"/>
            <a:ext cx="3360000" cy="5040000"/>
          </a:xfrm>
          <a:prstGeom prst="rect">
            <a:avLst/>
          </a:prstGeom>
        </p:spPr>
      </p:pic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539750" y="1100210"/>
            <a:ext cx="71480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>
                <a:latin typeface="Lucida Grande"/>
                <a:cs typeface="Lucida Grande"/>
              </a:rPr>
              <a:t>Comparing the re-refined model and the high-res homologue </a:t>
            </a: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Example: Comparing Homologues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4223" y="6028968"/>
            <a:ext cx="7092893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Models don’t superpose well</a:t>
            </a:r>
            <a:endParaRPr lang="en-GB" sz="160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3841701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1ryx_refin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0" y="1329842"/>
            <a:ext cx="3360000" cy="5040000"/>
          </a:xfrm>
          <a:prstGeom prst="rect">
            <a:avLst/>
          </a:prstGeom>
        </p:spPr>
      </p:pic>
      <p:pic>
        <p:nvPicPr>
          <p:cNvPr id="3" name="Picture 2" descr="2d3i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329842"/>
            <a:ext cx="3360000" cy="504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2171" y="6028968"/>
            <a:ext cx="6704945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1ryx re-</a:t>
            </a:r>
            <a:r>
              <a:rPr lang="en-GB" sz="1600" b="1" dirty="0">
                <a:latin typeface="Lucida Grande"/>
                <a:cs typeface="Lucida Grande"/>
              </a:rPr>
              <a:t>refined – </a:t>
            </a:r>
            <a:r>
              <a:rPr lang="en-GB" sz="1600" b="1" dirty="0" smtClean="0">
                <a:latin typeface="Lucida Grande"/>
                <a:cs typeface="Lucida Grande"/>
              </a:rPr>
              <a:t>3.5Å	</a:t>
            </a:r>
            <a:r>
              <a:rPr lang="en-GB" sz="1600" b="1" dirty="0">
                <a:latin typeface="Lucida Grande"/>
                <a:cs typeface="Lucida Grande"/>
              </a:rPr>
              <a:t>	</a:t>
            </a:r>
            <a:r>
              <a:rPr lang="en-GB" sz="1600" b="1" dirty="0" smtClean="0">
                <a:latin typeface="Lucida Grande"/>
                <a:cs typeface="Lucida Grande"/>
              </a:rPr>
              <a:t>		</a:t>
            </a:r>
            <a:r>
              <a:rPr lang="en-GB" sz="1600" b="1" dirty="0">
                <a:latin typeface="Lucida Grande"/>
                <a:cs typeface="Lucida Grande"/>
              </a:rPr>
              <a:t> </a:t>
            </a:r>
            <a:r>
              <a:rPr lang="en-GB" sz="1600" b="1" dirty="0" smtClean="0">
                <a:latin typeface="Lucida Grande"/>
                <a:cs typeface="Lucida Grande"/>
              </a:rPr>
              <a:t>2d3i – 2.15Å</a:t>
            </a:r>
            <a:endParaRPr lang="en-GB" sz="1600" dirty="0">
              <a:latin typeface="Lucida Grande"/>
              <a:cs typeface="Lucida Grande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539750" y="1100210"/>
            <a:ext cx="71480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>
                <a:latin typeface="Lucida Grande"/>
                <a:cs typeface="Lucida Grande"/>
              </a:rPr>
              <a:t>Comparing the re-refined model and the high-res homologue </a:t>
            </a: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Example: Comparing Homologues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347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ryx_refined_2d3i_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329842"/>
            <a:ext cx="3360000" cy="5040000"/>
          </a:xfrm>
          <a:prstGeom prst="rect">
            <a:avLst/>
          </a:prstGeom>
        </p:spPr>
      </p:pic>
      <p:pic>
        <p:nvPicPr>
          <p:cNvPr id="2" name="Picture 1" descr="1ryx_refined_2d3i_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0" y="1329842"/>
            <a:ext cx="3360000" cy="504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2171" y="6028968"/>
            <a:ext cx="6704945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>
                <a:latin typeface="Lucida Grande"/>
                <a:cs typeface="Lucida Grande"/>
              </a:rPr>
              <a:t>1ryx re-refined – 3.5Å				 2d3i – 2.15Å</a:t>
            </a:r>
            <a:endParaRPr lang="en-GB" sz="1600" dirty="0">
              <a:latin typeface="Lucida Grande"/>
              <a:cs typeface="Lucida Grande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539750" y="1100210"/>
            <a:ext cx="71480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>
                <a:latin typeface="Lucida Grande"/>
                <a:cs typeface="Lucida Grande"/>
              </a:rPr>
              <a:t>Comparing the re-refined model and the high-res homologue </a:t>
            </a: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Example: Comparing Homologues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" name="Picture 9" descr="legend2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123" y="1485148"/>
            <a:ext cx="1894458" cy="432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6346326"/>
            <a:ext cx="9143999" cy="441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Backbones are locally very similar, despite the difference in global domain arrangement</a:t>
            </a:r>
            <a:endParaRPr lang="en-GB" sz="160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2295604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539750" y="1758672"/>
            <a:ext cx="815133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Given that the models have locally similar backbones…</a:t>
            </a:r>
          </a:p>
          <a:p>
            <a:endParaRPr lang="en-GB" dirty="0" smtClean="0">
              <a:latin typeface="Lucida Grande"/>
              <a:cs typeface="Lucida Grande"/>
            </a:endParaRPr>
          </a:p>
          <a:p>
            <a:endParaRPr lang="en-GB" dirty="0">
              <a:latin typeface="Lucida Grande"/>
              <a:cs typeface="Lucida Grande"/>
            </a:endParaRPr>
          </a:p>
          <a:p>
            <a:r>
              <a:rPr lang="en-GB" sz="2000" b="1" dirty="0" smtClean="0">
                <a:latin typeface="Lucida Grande"/>
                <a:cs typeface="Lucida Grande"/>
              </a:rPr>
              <a:t>	Can we analyse differences in global conformation?</a:t>
            </a:r>
          </a:p>
          <a:p>
            <a:r>
              <a:rPr lang="en-GB" dirty="0">
                <a:latin typeface="Lucida Grande"/>
                <a:cs typeface="Lucida Grande"/>
              </a:rPr>
              <a:t>	</a:t>
            </a:r>
            <a:r>
              <a:rPr lang="en-GB" dirty="0" smtClean="0">
                <a:latin typeface="Lucida Grande"/>
                <a:cs typeface="Lucida Grande"/>
              </a:rPr>
              <a:t>								</a:t>
            </a:r>
          </a:p>
          <a:p>
            <a:r>
              <a:rPr lang="en-GB" dirty="0">
                <a:latin typeface="Lucida Grande"/>
                <a:cs typeface="Lucida Grande"/>
              </a:rPr>
              <a:t>	</a:t>
            </a:r>
            <a:r>
              <a:rPr lang="en-GB" dirty="0" smtClean="0">
                <a:latin typeface="Lucida Grande"/>
                <a:cs typeface="Lucida Grande"/>
              </a:rPr>
              <a:t>								(relative positions of domains)</a:t>
            </a:r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Example: </a:t>
            </a:r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Identifying Conserved Regions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92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uster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0" y="1329842"/>
            <a:ext cx="3360000" cy="5040000"/>
          </a:xfrm>
          <a:prstGeom prst="rect">
            <a:avLst/>
          </a:prstGeom>
        </p:spPr>
      </p:pic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539750" y="1100210"/>
            <a:ext cx="81513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>
                <a:latin typeface="Lucida Grande"/>
                <a:cs typeface="Lucida Grande"/>
              </a:rPr>
              <a:t>Identified 5 </a:t>
            </a:r>
            <a:r>
              <a:rPr lang="en-GB" dirty="0" smtClean="0">
                <a:latin typeface="Lucida Grande"/>
                <a:cs typeface="Lucida Grande"/>
              </a:rPr>
              <a:t>spatially-conserved </a:t>
            </a:r>
            <a:r>
              <a:rPr lang="en-GB" dirty="0">
                <a:latin typeface="Lucida Grande"/>
                <a:cs typeface="Lucida Grande"/>
              </a:rPr>
              <a:t>r</a:t>
            </a:r>
            <a:r>
              <a:rPr lang="en-GB" dirty="0" smtClean="0">
                <a:latin typeface="Lucida Grande"/>
                <a:cs typeface="Lucida Grande"/>
              </a:rPr>
              <a:t>egions between the two homologues</a:t>
            </a:r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Example: </a:t>
            </a:r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Identifying Conserved Regions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387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luster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626342"/>
            <a:ext cx="3120000" cy="4680000"/>
          </a:xfrm>
          <a:prstGeom prst="rect">
            <a:avLst/>
          </a:prstGeom>
        </p:spPr>
      </p:pic>
      <p:pic>
        <p:nvPicPr>
          <p:cNvPr id="5" name="Picture 4" descr="cluster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0" y="1329842"/>
            <a:ext cx="3360000" cy="504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74700" y="6091228"/>
            <a:ext cx="4538532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Superposition of strictly conserved region</a:t>
            </a:r>
            <a:endParaRPr lang="en-GB" sz="1600" dirty="0">
              <a:latin typeface="Lucida Grande"/>
              <a:cs typeface="Lucida Grande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Example: Identifying Conserved Regions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54"/>
          <p:cNvSpPr>
            <a:spLocks noChangeArrowheads="1"/>
          </p:cNvSpPr>
          <p:nvPr/>
        </p:nvSpPr>
        <p:spPr bwMode="auto">
          <a:xfrm>
            <a:off x="539750" y="1100210"/>
            <a:ext cx="81513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>
                <a:latin typeface="Lucida Grande"/>
                <a:cs typeface="Lucida Grande"/>
              </a:rPr>
              <a:t>Identified 5 spatially-conserved regions between the two homologues</a:t>
            </a:r>
          </a:p>
        </p:txBody>
      </p:sp>
    </p:spTree>
    <p:extLst>
      <p:ext uri="{BB962C8B-B14F-4D97-AF65-F5344CB8AC3E}">
        <p14:creationId xmlns:p14="http://schemas.microsoft.com/office/powerpoint/2010/main" val="3744151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luster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559" y="1626342"/>
            <a:ext cx="4680000" cy="4680000"/>
          </a:xfrm>
          <a:prstGeom prst="rect">
            <a:avLst/>
          </a:prstGeom>
        </p:spPr>
      </p:pic>
      <p:pic>
        <p:nvPicPr>
          <p:cNvPr id="5" name="Picture 4" descr="cluster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0" y="1329842"/>
            <a:ext cx="3360000" cy="5040000"/>
          </a:xfrm>
          <a:prstGeom prst="rect">
            <a:avLst/>
          </a:prstGeom>
        </p:spPr>
      </p:pic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Example: Identifying Conserved Regions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54"/>
          <p:cNvSpPr>
            <a:spLocks noChangeArrowheads="1"/>
          </p:cNvSpPr>
          <p:nvPr/>
        </p:nvSpPr>
        <p:spPr bwMode="auto">
          <a:xfrm>
            <a:off x="539750" y="1100210"/>
            <a:ext cx="81513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>
                <a:latin typeface="Lucida Grande"/>
                <a:cs typeface="Lucida Grande"/>
              </a:rPr>
              <a:t>Identified 5 spatially-conserved regions between the two homologues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4700" y="6091228"/>
            <a:ext cx="4538532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Superposition of strictly conserved region</a:t>
            </a:r>
            <a:endParaRPr lang="en-GB" sz="160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491755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uster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626342"/>
            <a:ext cx="3120000" cy="4680000"/>
          </a:xfrm>
          <a:prstGeom prst="rect">
            <a:avLst/>
          </a:prstGeom>
        </p:spPr>
      </p:pic>
      <p:pic>
        <p:nvPicPr>
          <p:cNvPr id="5" name="Picture 4" descr="cluster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0" y="1329842"/>
            <a:ext cx="3360000" cy="5040000"/>
          </a:xfrm>
          <a:prstGeom prst="rect">
            <a:avLst/>
          </a:prstGeom>
        </p:spPr>
      </p:pic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Example: Identifying Conserved Regions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54"/>
          <p:cNvSpPr>
            <a:spLocks noChangeArrowheads="1"/>
          </p:cNvSpPr>
          <p:nvPr/>
        </p:nvSpPr>
        <p:spPr bwMode="auto">
          <a:xfrm>
            <a:off x="539750" y="1100210"/>
            <a:ext cx="81513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>
                <a:latin typeface="Lucida Grande"/>
                <a:cs typeface="Lucida Grande"/>
              </a:rPr>
              <a:t>Identified 5 spatially-conserved regions between the two homologues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4700" y="6091228"/>
            <a:ext cx="4538532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Superposition of strictly conserved region</a:t>
            </a:r>
            <a:endParaRPr lang="en-GB" sz="160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2742919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luster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626342"/>
            <a:ext cx="3120000" cy="4680000"/>
          </a:xfrm>
          <a:prstGeom prst="rect">
            <a:avLst/>
          </a:prstGeom>
        </p:spPr>
      </p:pic>
      <p:pic>
        <p:nvPicPr>
          <p:cNvPr id="5" name="Picture 4" descr="cluster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0" y="1329842"/>
            <a:ext cx="3360000" cy="5040000"/>
          </a:xfrm>
          <a:prstGeom prst="rect">
            <a:avLst/>
          </a:prstGeom>
        </p:spPr>
      </p:pic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Example: Identifying Conserved Regions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54"/>
          <p:cNvSpPr>
            <a:spLocks noChangeArrowheads="1"/>
          </p:cNvSpPr>
          <p:nvPr/>
        </p:nvSpPr>
        <p:spPr bwMode="auto">
          <a:xfrm>
            <a:off x="539750" y="1100210"/>
            <a:ext cx="81513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>
                <a:latin typeface="Lucida Grande"/>
                <a:cs typeface="Lucida Grande"/>
              </a:rPr>
              <a:t>Identified 5 spatially-conserved regions between the two homologues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4700" y="6091228"/>
            <a:ext cx="4538532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Superposition of strictly conserved region</a:t>
            </a:r>
            <a:endParaRPr lang="en-GB" sz="160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15420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uster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626342"/>
            <a:ext cx="3120000" cy="4680000"/>
          </a:xfrm>
          <a:prstGeom prst="rect">
            <a:avLst/>
          </a:prstGeom>
        </p:spPr>
      </p:pic>
      <p:pic>
        <p:nvPicPr>
          <p:cNvPr id="5" name="Picture 4" descr="cluster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0" y="1329842"/>
            <a:ext cx="3360000" cy="5040000"/>
          </a:xfrm>
          <a:prstGeom prst="rect">
            <a:avLst/>
          </a:prstGeom>
        </p:spPr>
      </p:pic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Example: Identifying Conserved Regions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54"/>
          <p:cNvSpPr>
            <a:spLocks noChangeArrowheads="1"/>
          </p:cNvSpPr>
          <p:nvPr/>
        </p:nvSpPr>
        <p:spPr bwMode="auto">
          <a:xfrm>
            <a:off x="539750" y="1100210"/>
            <a:ext cx="81513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>
                <a:latin typeface="Lucida Grande"/>
                <a:cs typeface="Lucida Grande"/>
              </a:rPr>
              <a:t>Identified 5 spatially-conserved regions between the two homologues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4700" y="6091228"/>
            <a:ext cx="4538532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Superposition of strictly conserved region</a:t>
            </a:r>
            <a:endParaRPr lang="en-GB" sz="160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4235178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Example: </a:t>
            </a:r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Tyrosine Kinase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2z8c_vs_2z8c_molrep_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432" y="2048494"/>
            <a:ext cx="3420038" cy="259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52171" y="4622856"/>
            <a:ext cx="7197140" cy="1549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>
                <a:latin typeface="Lucida Grande"/>
                <a:cs typeface="Lucida Grande"/>
              </a:rPr>
              <a:t>2z8c (2007</a:t>
            </a:r>
            <a:r>
              <a:rPr lang="en-GB" sz="1600" b="1" dirty="0" smtClean="0">
                <a:latin typeface="Lucida Grande"/>
                <a:cs typeface="Lucida Grande"/>
              </a:rPr>
              <a:t>) – 3.25Å				2z8c solved using 2auh,</a:t>
            </a:r>
          </a:p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								</a:t>
            </a:r>
            <a:r>
              <a:rPr lang="en-GB" sz="1600" b="1" dirty="0" smtClean="0">
                <a:latin typeface="Lucida Grande"/>
                <a:cs typeface="Lucida Grande"/>
              </a:rPr>
              <a:t>re-refined using jelly-body</a:t>
            </a:r>
          </a:p>
          <a:p>
            <a:pPr>
              <a:lnSpc>
                <a:spcPct val="150000"/>
              </a:lnSpc>
            </a:pPr>
            <a:endParaRPr lang="en-GB" sz="1600" b="1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work</a:t>
            </a:r>
            <a:r>
              <a:rPr lang="en-GB" sz="1600" b="1" dirty="0" smtClean="0">
                <a:latin typeface="Lucida Grande"/>
                <a:cs typeface="Lucida Grande"/>
              </a:rPr>
              <a:t>/</a:t>
            </a: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free</a:t>
            </a:r>
            <a:r>
              <a:rPr lang="en-GB" sz="1600" b="1" dirty="0" smtClean="0">
                <a:latin typeface="Lucida Grande"/>
                <a:cs typeface="Lucida Grande"/>
              </a:rPr>
              <a:t> : 21.7/29.2	%			</a:t>
            </a: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work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free</a:t>
            </a:r>
            <a:r>
              <a:rPr lang="en-GB" sz="1600" b="1" dirty="0">
                <a:latin typeface="Lucida Grande"/>
                <a:cs typeface="Lucida Grande"/>
              </a:rPr>
              <a:t> : </a:t>
            </a:r>
            <a:r>
              <a:rPr lang="en-GB" sz="1600" b="1" dirty="0" smtClean="0">
                <a:latin typeface="Lucida Grande"/>
                <a:cs typeface="Lucida Grande"/>
              </a:rPr>
              <a:t>20.2/25.8 %</a:t>
            </a:r>
          </a:p>
        </p:txBody>
      </p:sp>
    </p:spTree>
    <p:extLst>
      <p:ext uri="{BB962C8B-B14F-4D97-AF65-F5344CB8AC3E}">
        <p14:creationId xmlns:p14="http://schemas.microsoft.com/office/powerpoint/2010/main" val="2082625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z8c_vs_2z8c_molre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432" y="2048494"/>
            <a:ext cx="3420038" cy="259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Example: Tyrosine Kinase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52171" y="4622856"/>
            <a:ext cx="7197140" cy="1549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>
                <a:latin typeface="Lucida Grande"/>
                <a:cs typeface="Lucida Grande"/>
              </a:rPr>
              <a:t>2z8c (2007</a:t>
            </a:r>
            <a:r>
              <a:rPr lang="en-GB" sz="1600" b="1" dirty="0" smtClean="0">
                <a:latin typeface="Lucida Grande"/>
                <a:cs typeface="Lucida Grande"/>
              </a:rPr>
              <a:t>) – 3.25Å				2z8c solved using 2auh,</a:t>
            </a:r>
          </a:p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								</a:t>
            </a:r>
            <a:r>
              <a:rPr lang="en-GB" sz="1600" b="1" dirty="0" smtClean="0">
                <a:latin typeface="Lucida Grande"/>
                <a:cs typeface="Lucida Grande"/>
              </a:rPr>
              <a:t>re-refined using jelly-body</a:t>
            </a:r>
          </a:p>
          <a:p>
            <a:pPr>
              <a:lnSpc>
                <a:spcPct val="150000"/>
              </a:lnSpc>
            </a:pPr>
            <a:endParaRPr lang="en-GB" sz="1600" b="1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work</a:t>
            </a:r>
            <a:r>
              <a:rPr lang="en-GB" sz="1600" b="1" dirty="0" smtClean="0">
                <a:latin typeface="Lucida Grande"/>
                <a:cs typeface="Lucida Grande"/>
              </a:rPr>
              <a:t>/</a:t>
            </a: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free</a:t>
            </a:r>
            <a:r>
              <a:rPr lang="en-GB" sz="1600" b="1" dirty="0" smtClean="0">
                <a:latin typeface="Lucida Grande"/>
                <a:cs typeface="Lucida Grande"/>
              </a:rPr>
              <a:t> : 21.7/29.2	%			</a:t>
            </a: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work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free</a:t>
            </a:r>
            <a:r>
              <a:rPr lang="en-GB" sz="1600" b="1" dirty="0">
                <a:latin typeface="Lucida Grande"/>
                <a:cs typeface="Lucida Grande"/>
              </a:rPr>
              <a:t> : </a:t>
            </a:r>
            <a:r>
              <a:rPr lang="en-GB" sz="1600" b="1" dirty="0" smtClean="0">
                <a:latin typeface="Lucida Grande"/>
                <a:cs typeface="Lucida Grande"/>
              </a:rPr>
              <a:t>20.2/25.8 %</a:t>
            </a:r>
          </a:p>
        </p:txBody>
      </p:sp>
    </p:spTree>
    <p:extLst>
      <p:ext uri="{BB962C8B-B14F-4D97-AF65-F5344CB8AC3E}">
        <p14:creationId xmlns:p14="http://schemas.microsoft.com/office/powerpoint/2010/main" val="4217734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z8c_vs_2z8c_molre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432" y="2048494"/>
            <a:ext cx="3420038" cy="259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Example: Tyrosine Kinase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951301" y="1887301"/>
            <a:ext cx="626211" cy="1120033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52171" y="4622856"/>
            <a:ext cx="7197140" cy="1549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>
                <a:latin typeface="Lucida Grande"/>
                <a:cs typeface="Lucida Grande"/>
              </a:rPr>
              <a:t>2z8c (2007</a:t>
            </a:r>
            <a:r>
              <a:rPr lang="en-GB" sz="1600" b="1" dirty="0" smtClean="0">
                <a:latin typeface="Lucida Grande"/>
                <a:cs typeface="Lucida Grande"/>
              </a:rPr>
              <a:t>) – 3.25Å				2z8c solved using 2auh,</a:t>
            </a:r>
          </a:p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								</a:t>
            </a:r>
            <a:r>
              <a:rPr lang="en-GB" sz="1600" b="1" dirty="0" smtClean="0">
                <a:latin typeface="Lucida Grande"/>
                <a:cs typeface="Lucida Grande"/>
              </a:rPr>
              <a:t>re-refined using jelly-body</a:t>
            </a:r>
          </a:p>
          <a:p>
            <a:pPr>
              <a:lnSpc>
                <a:spcPct val="150000"/>
              </a:lnSpc>
            </a:pPr>
            <a:endParaRPr lang="en-GB" sz="1600" b="1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work</a:t>
            </a:r>
            <a:r>
              <a:rPr lang="en-GB" sz="1600" b="1" dirty="0" smtClean="0">
                <a:latin typeface="Lucida Grande"/>
                <a:cs typeface="Lucida Grande"/>
              </a:rPr>
              <a:t>/</a:t>
            </a: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free</a:t>
            </a:r>
            <a:r>
              <a:rPr lang="en-GB" sz="1600" b="1" dirty="0" smtClean="0">
                <a:latin typeface="Lucida Grande"/>
                <a:cs typeface="Lucida Grande"/>
              </a:rPr>
              <a:t> : 21.7/29.2	%			</a:t>
            </a: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work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free</a:t>
            </a:r>
            <a:r>
              <a:rPr lang="en-GB" sz="1600" b="1" dirty="0">
                <a:latin typeface="Lucida Grande"/>
                <a:cs typeface="Lucida Grande"/>
              </a:rPr>
              <a:t> : </a:t>
            </a:r>
            <a:r>
              <a:rPr lang="en-GB" sz="1600" b="1" dirty="0" smtClean="0">
                <a:latin typeface="Lucida Grande"/>
                <a:cs typeface="Lucida Grande"/>
              </a:rPr>
              <a:t>20.2/25.8 %</a:t>
            </a:r>
          </a:p>
        </p:txBody>
      </p:sp>
    </p:spTree>
    <p:extLst>
      <p:ext uri="{BB962C8B-B14F-4D97-AF65-F5344CB8AC3E}">
        <p14:creationId xmlns:p14="http://schemas.microsoft.com/office/powerpoint/2010/main" val="2529143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z8c_vs_2z8c_molre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432" y="2048494"/>
            <a:ext cx="3420038" cy="259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Example: Tyrosine Kinase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52171" y="4622856"/>
            <a:ext cx="7197140" cy="1549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>
                <a:latin typeface="Lucida Grande"/>
                <a:cs typeface="Lucida Grande"/>
              </a:rPr>
              <a:t>2z8c (2007</a:t>
            </a:r>
            <a:r>
              <a:rPr lang="en-GB" sz="1600" b="1" dirty="0" smtClean="0">
                <a:latin typeface="Lucida Grande"/>
                <a:cs typeface="Lucida Grande"/>
              </a:rPr>
              <a:t>) – 3.25Å				2z8c solved using 2auh,</a:t>
            </a:r>
          </a:p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								</a:t>
            </a:r>
            <a:r>
              <a:rPr lang="en-GB" sz="1600" b="1" dirty="0" smtClean="0">
                <a:latin typeface="Lucida Grande"/>
                <a:cs typeface="Lucida Grande"/>
              </a:rPr>
              <a:t>re-refined using jelly-body</a:t>
            </a:r>
          </a:p>
          <a:p>
            <a:pPr>
              <a:lnSpc>
                <a:spcPct val="150000"/>
              </a:lnSpc>
            </a:pPr>
            <a:endParaRPr lang="en-GB" sz="1600" b="1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work</a:t>
            </a:r>
            <a:r>
              <a:rPr lang="en-GB" sz="1600" b="1" dirty="0" smtClean="0">
                <a:latin typeface="Lucida Grande"/>
                <a:cs typeface="Lucida Grande"/>
              </a:rPr>
              <a:t>/</a:t>
            </a: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free</a:t>
            </a:r>
            <a:r>
              <a:rPr lang="en-GB" sz="1600" b="1" dirty="0" smtClean="0">
                <a:latin typeface="Lucida Grande"/>
                <a:cs typeface="Lucida Grande"/>
              </a:rPr>
              <a:t> : 21.7/29.2	%			</a:t>
            </a:r>
            <a:r>
              <a:rPr lang="en-GB" sz="1600" b="1" dirty="0" err="1" smtClean="0">
                <a:latin typeface="Lucida Grande"/>
                <a:cs typeface="Lucida Grande"/>
              </a:rPr>
              <a:t>R</a:t>
            </a:r>
            <a:r>
              <a:rPr lang="en-GB" sz="1600" b="1" baseline="-25000" dirty="0" err="1" smtClean="0">
                <a:latin typeface="Lucida Grande"/>
                <a:cs typeface="Lucida Grande"/>
              </a:rPr>
              <a:t>work</a:t>
            </a:r>
            <a:r>
              <a:rPr lang="en-GB" sz="1600" b="1" dirty="0">
                <a:latin typeface="Lucida Grande"/>
                <a:cs typeface="Lucida Grande"/>
              </a:rPr>
              <a:t>/</a:t>
            </a:r>
            <a:r>
              <a:rPr lang="en-GB" sz="1600" b="1" dirty="0" err="1">
                <a:latin typeface="Lucida Grande"/>
                <a:cs typeface="Lucida Grande"/>
              </a:rPr>
              <a:t>R</a:t>
            </a:r>
            <a:r>
              <a:rPr lang="en-GB" sz="1600" b="1" baseline="-25000" dirty="0" err="1">
                <a:latin typeface="Lucida Grande"/>
                <a:cs typeface="Lucida Grande"/>
              </a:rPr>
              <a:t>free</a:t>
            </a:r>
            <a:r>
              <a:rPr lang="en-GB" sz="1600" b="1" dirty="0">
                <a:latin typeface="Lucida Grande"/>
                <a:cs typeface="Lucida Grande"/>
              </a:rPr>
              <a:t> : </a:t>
            </a:r>
            <a:r>
              <a:rPr lang="en-GB" sz="1600" b="1" dirty="0" smtClean="0">
                <a:latin typeface="Lucida Grande"/>
                <a:cs typeface="Lucida Grande"/>
              </a:rPr>
              <a:t>20.2/25.8 %</a:t>
            </a:r>
          </a:p>
        </p:txBody>
      </p:sp>
      <p:pic>
        <p:nvPicPr>
          <p:cNvPr id="8" name="Picture 7" descr="2z8c_molrep_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887" y="1688127"/>
            <a:ext cx="2160000" cy="1908643"/>
          </a:xfrm>
          <a:prstGeom prst="rect">
            <a:avLst/>
          </a:prstGeom>
        </p:spPr>
      </p:pic>
      <p:pic>
        <p:nvPicPr>
          <p:cNvPr id="10" name="Picture 9" descr="2z8c_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32" y="1688127"/>
            <a:ext cx="2160000" cy="1908643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1301" y="1887301"/>
            <a:ext cx="626211" cy="1120033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57251" y="1190748"/>
            <a:ext cx="1077036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before</a:t>
            </a:r>
            <a:endParaRPr lang="en-GB" sz="1600" dirty="0">
              <a:latin typeface="Lucida Grande"/>
              <a:cs typeface="Lucida Grande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18538" y="1246981"/>
            <a:ext cx="1077036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after</a:t>
            </a:r>
            <a:endParaRPr lang="en-GB" sz="160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435241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GB" dirty="0" smtClean="0">
                <a:latin typeface="Abadi MT Condensed Extra Bold"/>
                <a:cs typeface="Abadi MT Condensed Extra Bold"/>
              </a:rPr>
              <a:t>ProSMART Support for DNA/RNA 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pic>
        <p:nvPicPr>
          <p:cNvPr id="15" name="Picture 14" descr="prosmart_structural_comparis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55" y="1181567"/>
            <a:ext cx="5660845" cy="540585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11071" y="1181567"/>
            <a:ext cx="40259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5S </a:t>
            </a:r>
            <a:r>
              <a:rPr lang="en-GB" dirty="0" err="1" smtClean="0">
                <a:latin typeface="Lucida Grande"/>
                <a:cs typeface="Lucida Grande"/>
              </a:rPr>
              <a:t>rRNA</a:t>
            </a:r>
            <a:r>
              <a:rPr lang="en-GB" dirty="0" smtClean="0">
                <a:latin typeface="Lucida Grande"/>
                <a:cs typeface="Lucida Grande"/>
              </a:rPr>
              <a:t> from yeast 80S </a:t>
            </a:r>
            <a:r>
              <a:rPr lang="en-GB" dirty="0" err="1" smtClean="0">
                <a:latin typeface="Lucida Grande"/>
                <a:cs typeface="Lucida Grande"/>
              </a:rPr>
              <a:t>ribsome</a:t>
            </a:r>
            <a:endParaRPr lang="en-GB" dirty="0" smtClean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r>
              <a:rPr lang="en-GB" dirty="0" smtClean="0">
                <a:latin typeface="Lucida Grande"/>
                <a:cs typeface="Lucida Grande"/>
              </a:rPr>
              <a:t>Blue - EM model</a:t>
            </a:r>
          </a:p>
          <a:p>
            <a:r>
              <a:rPr lang="en-GB" dirty="0" smtClean="0">
                <a:latin typeface="Lucida Grande"/>
                <a:cs typeface="Lucida Grande"/>
              </a:rPr>
              <a:t>Orange – X-ray model</a:t>
            </a:r>
          </a:p>
          <a:p>
            <a:endParaRPr lang="en-GB" dirty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endParaRPr lang="en-GB" dirty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endParaRPr lang="en-GB" dirty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endParaRPr lang="en-GB" dirty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r>
              <a:rPr lang="en-GB" dirty="0" smtClean="0">
                <a:latin typeface="Lucida Grande"/>
                <a:cs typeface="Lucida Grande"/>
              </a:rPr>
              <a:t>Yellow – similar</a:t>
            </a:r>
          </a:p>
          <a:p>
            <a:r>
              <a:rPr lang="en-GB" dirty="0" smtClean="0">
                <a:latin typeface="Lucida Grande"/>
                <a:cs typeface="Lucida Grande"/>
              </a:rPr>
              <a:t>Red - dissimilar</a:t>
            </a:r>
          </a:p>
        </p:txBody>
      </p:sp>
      <p:sp>
        <p:nvSpPr>
          <p:cNvPr id="3" name="Rectangle 2"/>
          <p:cNvSpPr/>
          <p:nvPr/>
        </p:nvSpPr>
        <p:spPr>
          <a:xfrm>
            <a:off x="176397" y="3898069"/>
            <a:ext cx="8811050" cy="288386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2492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4"/>
          <p:cNvSpPr>
            <a:spLocks noChangeArrowheads="1"/>
          </p:cNvSpPr>
          <p:nvPr/>
        </p:nvSpPr>
        <p:spPr bwMode="auto">
          <a:xfrm>
            <a:off x="1" y="578862"/>
            <a:ext cx="914400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latin typeface="Lucida Grande"/>
                <a:cs typeface="Lucida Grande"/>
              </a:rPr>
              <a:t>W</a:t>
            </a:r>
            <a:r>
              <a:rPr lang="en-GB" sz="2400" b="1" dirty="0" smtClean="0">
                <a:latin typeface="Lucida Grande"/>
                <a:cs typeface="Lucida Grande"/>
              </a:rPr>
              <a:t>hat if there are no high-resolution homologues?</a:t>
            </a:r>
          </a:p>
          <a:p>
            <a:pPr algn="ctr"/>
            <a:endParaRPr lang="en-GB" sz="2400" b="1" dirty="0" smtClean="0">
              <a:latin typeface="Lucida Grande"/>
              <a:cs typeface="Lucida Grande"/>
            </a:endParaRPr>
          </a:p>
          <a:p>
            <a:pPr algn="ctr"/>
            <a:r>
              <a:rPr lang="en-GB" sz="2000" b="1" dirty="0" smtClean="0">
                <a:latin typeface="Lucida Grande"/>
                <a:cs typeface="Lucida Grande"/>
              </a:rPr>
              <a:t>We still need to stabilise refinement…</a:t>
            </a: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893674" y="2130493"/>
            <a:ext cx="8250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GB" sz="2400" dirty="0" smtClean="0">
                <a:latin typeface="Lucida Grande"/>
                <a:cs typeface="Lucida Grande"/>
              </a:rPr>
              <a:t>Jelly-body restraints</a:t>
            </a:r>
          </a:p>
        </p:txBody>
      </p:sp>
      <p:sp>
        <p:nvSpPr>
          <p:cNvPr id="4" name="Rectangle 54"/>
          <p:cNvSpPr>
            <a:spLocks noChangeArrowheads="1"/>
          </p:cNvSpPr>
          <p:nvPr/>
        </p:nvSpPr>
        <p:spPr bwMode="auto">
          <a:xfrm>
            <a:off x="893674" y="3014998"/>
            <a:ext cx="825032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GB" sz="2400" dirty="0" smtClean="0">
                <a:latin typeface="Lucida Grande"/>
                <a:cs typeface="Lucida Grande"/>
              </a:rPr>
              <a:t>Generic external restraints:</a:t>
            </a:r>
          </a:p>
          <a:p>
            <a:endParaRPr lang="en-GB" sz="2400" dirty="0" smtClean="0">
              <a:latin typeface="Lucida Grande"/>
              <a:cs typeface="Lucida Grande"/>
            </a:endParaRPr>
          </a:p>
          <a:p>
            <a:pPr marL="800100" lvl="1" indent="-342900">
              <a:buFont typeface="Wingdings" charset="2"/>
              <a:buChar char="§"/>
            </a:pPr>
            <a:r>
              <a:rPr lang="en-GB" sz="2400" dirty="0">
                <a:latin typeface="Lucida Grande"/>
                <a:cs typeface="Lucida Grande"/>
              </a:rPr>
              <a:t>ProSMART	- protein</a:t>
            </a:r>
          </a:p>
          <a:p>
            <a:pPr lvl="2"/>
            <a:r>
              <a:rPr lang="en-GB" sz="2400" dirty="0">
                <a:latin typeface="Lucida Grande"/>
                <a:cs typeface="Lucida Grande"/>
              </a:rPr>
              <a:t>				(secondary-</a:t>
            </a:r>
            <a:r>
              <a:rPr lang="en-GB" sz="2400" dirty="0" smtClean="0">
                <a:latin typeface="Lucida Grande"/>
                <a:cs typeface="Lucida Grande"/>
              </a:rPr>
              <a:t>structure)</a:t>
            </a:r>
            <a:endParaRPr lang="en-GB" sz="2400" dirty="0">
              <a:latin typeface="Lucida Grande"/>
              <a:cs typeface="Lucida Grande"/>
            </a:endParaRPr>
          </a:p>
          <a:p>
            <a:pPr lvl="2"/>
            <a:endParaRPr lang="en-GB" sz="2400" dirty="0">
              <a:latin typeface="Lucida Grande"/>
              <a:cs typeface="Lucida Grande"/>
            </a:endParaRPr>
          </a:p>
          <a:p>
            <a:pPr marL="800100" lvl="1" indent="-342900">
              <a:buFont typeface="Wingdings" charset="2"/>
              <a:buChar char="§"/>
            </a:pPr>
            <a:r>
              <a:rPr lang="en-GB" sz="2400" dirty="0">
                <a:latin typeface="Lucida Grande"/>
                <a:cs typeface="Lucida Grande"/>
              </a:rPr>
              <a:t>LIBG			- DNA/RNA</a:t>
            </a:r>
          </a:p>
          <a:p>
            <a:pPr lvl="1"/>
            <a:r>
              <a:rPr lang="en-GB" sz="2400" dirty="0">
                <a:latin typeface="Lucida Grande"/>
                <a:cs typeface="Lucida Grande"/>
              </a:rPr>
              <a:t>					(base-pair, base-stacking)</a:t>
            </a:r>
          </a:p>
          <a:p>
            <a:endParaRPr lang="en-GB" sz="2400" dirty="0" smtClean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4235027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5" name="Picture 3" descr="pymol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025" y="2060575"/>
            <a:ext cx="6203950" cy="425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>
            <a:noAutofit/>
          </a:bodyPr>
          <a:lstStyle/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Hydrogen Bond Restraints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54"/>
          <p:cNvSpPr>
            <a:spLocks noChangeArrowheads="1"/>
          </p:cNvSpPr>
          <p:nvPr/>
        </p:nvSpPr>
        <p:spPr bwMode="auto">
          <a:xfrm>
            <a:off x="539750" y="1302000"/>
            <a:ext cx="67294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1600" dirty="0" smtClean="0">
                <a:latin typeface="Lucida Grande"/>
                <a:cs typeface="Lucida Grande"/>
              </a:rPr>
              <a:t>Visualisation of ProSMART hydrogen bond restraints using </a:t>
            </a:r>
            <a:r>
              <a:rPr lang="en-GB" sz="1600" dirty="0" err="1" smtClean="0">
                <a:latin typeface="Lucida Grande"/>
                <a:cs typeface="Lucida Grande"/>
              </a:rPr>
              <a:t>PyMOL</a:t>
            </a:r>
            <a:r>
              <a:rPr lang="en-GB" sz="1600" dirty="0" smtClean="0">
                <a:latin typeface="Lucida Grande"/>
                <a:cs typeface="Lucida Grande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043180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 rot="3375322">
            <a:off x="4176888" y="2429661"/>
            <a:ext cx="4282333" cy="3211750"/>
            <a:chOff x="3708400" y="0"/>
            <a:chExt cx="5435600" cy="4076700"/>
          </a:xfrm>
        </p:grpSpPr>
        <p:pic>
          <p:nvPicPr>
            <p:cNvPr id="6" name="Picture 4" descr="base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08400" y="0"/>
              <a:ext cx="5435600" cy="407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" name="Straight Connector 6"/>
            <p:cNvCxnSpPr>
              <a:cxnSpLocks noChangeShapeType="1"/>
            </p:cNvCxnSpPr>
            <p:nvPr/>
          </p:nvCxnSpPr>
          <p:spPr bwMode="auto">
            <a:xfrm rot="5400000">
              <a:off x="5943600" y="2133600"/>
              <a:ext cx="53340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8" name="Straight Connector 7"/>
            <p:cNvCxnSpPr>
              <a:cxnSpLocks noChangeShapeType="1"/>
            </p:cNvCxnSpPr>
            <p:nvPr/>
          </p:nvCxnSpPr>
          <p:spPr bwMode="auto">
            <a:xfrm rot="5400000">
              <a:off x="6096000" y="2286000"/>
              <a:ext cx="53340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9" name="Straight Connector 8"/>
            <p:cNvCxnSpPr>
              <a:cxnSpLocks noChangeShapeType="1"/>
            </p:cNvCxnSpPr>
            <p:nvPr/>
          </p:nvCxnSpPr>
          <p:spPr bwMode="auto">
            <a:xfrm rot="5400000">
              <a:off x="5791200" y="1981200"/>
              <a:ext cx="457200" cy="304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</p:spPr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GB" dirty="0" smtClean="0">
                <a:latin typeface="Abadi MT Condensed Extra Bold"/>
                <a:cs typeface="Abadi MT Condensed Extra Bold"/>
              </a:rPr>
              <a:t>LIBG Restraints for DNA/RNA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85799" y="1467554"/>
            <a:ext cx="741084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latin typeface="Lucida Grande"/>
                <a:cs typeface="Lucida Grande"/>
              </a:rPr>
              <a:t>LIBG </a:t>
            </a:r>
            <a:r>
              <a:rPr lang="en-GB" dirty="0" smtClean="0">
                <a:latin typeface="Lucida Grande"/>
                <a:cs typeface="Lucida Grande"/>
              </a:rPr>
              <a:t>– for the generation of nucleic acid restraints</a:t>
            </a:r>
          </a:p>
          <a:p>
            <a:endParaRPr lang="en-GB" dirty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endParaRPr lang="en-GB" dirty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endParaRPr lang="en-GB" dirty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endParaRPr lang="en-GB" dirty="0">
              <a:latin typeface="Lucida Grande"/>
              <a:cs typeface="Lucida Grande"/>
            </a:endParaRPr>
          </a:p>
          <a:p>
            <a:r>
              <a:rPr lang="en-GB" dirty="0" smtClean="0">
                <a:latin typeface="Lucida Grande"/>
                <a:cs typeface="Lucida Grande"/>
              </a:rPr>
              <a:t>Base-pair restraints:</a:t>
            </a:r>
          </a:p>
        </p:txBody>
      </p:sp>
    </p:spTree>
    <p:extLst>
      <p:ext uri="{BB962C8B-B14F-4D97-AF65-F5344CB8AC3E}">
        <p14:creationId xmlns:p14="http://schemas.microsoft.com/office/powerpoint/2010/main" val="937608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GB" dirty="0">
                <a:latin typeface="Abadi MT Condensed Extra Bold"/>
                <a:cs typeface="Abadi MT Condensed Extra Bold"/>
              </a:rPr>
              <a:t>LIBG Restraints for DNA/RNA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799" y="1467554"/>
            <a:ext cx="741084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latin typeface="Lucida Grande"/>
                <a:cs typeface="Lucida Grande"/>
              </a:rPr>
              <a:t>LIBG </a:t>
            </a:r>
            <a:r>
              <a:rPr lang="en-GB" dirty="0" smtClean="0">
                <a:latin typeface="Lucida Grande"/>
                <a:cs typeface="Lucida Grande"/>
              </a:rPr>
              <a:t>– for the generation of nucleic acid restraints</a:t>
            </a:r>
          </a:p>
          <a:p>
            <a:endParaRPr lang="en-GB" dirty="0" smtClean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r>
              <a:rPr lang="en-GB" dirty="0" smtClean="0">
                <a:latin typeface="Lucida Grande"/>
                <a:cs typeface="Lucida Grande"/>
              </a:rPr>
              <a:t>Base-stacking restraints:</a:t>
            </a:r>
          </a:p>
          <a:p>
            <a:r>
              <a:rPr lang="en-GB" dirty="0" smtClean="0">
                <a:latin typeface="Lucida Grande"/>
                <a:cs typeface="Lucida Grande"/>
              </a:rPr>
              <a:t>(parallel plane restraints)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" t="8256" r="12575" b="3038"/>
          <a:stretch/>
        </p:blipFill>
        <p:spPr bwMode="auto">
          <a:xfrm>
            <a:off x="4021861" y="1890329"/>
            <a:ext cx="4956973" cy="464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ndrea\Desktop\Screenshot-Coot 0.8-pre (revision 4832)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299" y="2428826"/>
            <a:ext cx="3787944" cy="322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1726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-0.32969 0.213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93" y="1067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GB" dirty="0">
                <a:latin typeface="Abadi MT Condensed Extra Bold"/>
                <a:cs typeface="Abadi MT Condensed Extra Bold"/>
              </a:rPr>
              <a:t>LIBG Restraints for DNA/RNA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799" y="1467554"/>
            <a:ext cx="741084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latin typeface="Lucida Grande"/>
                <a:cs typeface="Lucida Grande"/>
              </a:rPr>
              <a:t>LIBG </a:t>
            </a:r>
            <a:r>
              <a:rPr lang="en-GB" dirty="0" smtClean="0">
                <a:latin typeface="Lucida Grande"/>
                <a:cs typeface="Lucida Grande"/>
              </a:rPr>
              <a:t>– for the generation of nucleic acid restraints</a:t>
            </a:r>
          </a:p>
          <a:p>
            <a:endParaRPr lang="en-GB" dirty="0" smtClean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r>
              <a:rPr lang="en-GB" dirty="0" smtClean="0">
                <a:latin typeface="Lucida Grande"/>
                <a:cs typeface="Lucida Grande"/>
              </a:rPr>
              <a:t>Base-stacking restraints:</a:t>
            </a:r>
          </a:p>
          <a:p>
            <a:r>
              <a:rPr lang="en-GB" dirty="0" smtClean="0">
                <a:latin typeface="Lucida Grande"/>
                <a:cs typeface="Lucida Grande"/>
              </a:rPr>
              <a:t>(parallel plane restraints)</a:t>
            </a:r>
          </a:p>
          <a:p>
            <a:endParaRPr lang="en-GB" dirty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endParaRPr lang="en-GB" dirty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r>
              <a:rPr lang="en-GB" dirty="0" smtClean="0">
                <a:latin typeface="Lucida Grande"/>
                <a:cs typeface="Lucida Grande"/>
              </a:rPr>
              <a:t>Example:</a:t>
            </a:r>
          </a:p>
          <a:p>
            <a:r>
              <a:rPr lang="en-GB" dirty="0" smtClean="0">
                <a:latin typeface="Lucida Grande"/>
                <a:cs typeface="Lucida Grande"/>
              </a:rPr>
              <a:t>3.2Å </a:t>
            </a:r>
            <a:r>
              <a:rPr lang="en-GB" dirty="0" err="1" smtClean="0">
                <a:latin typeface="Lucida Grande"/>
                <a:cs typeface="Lucida Grande"/>
              </a:rPr>
              <a:t>cryo</a:t>
            </a:r>
            <a:r>
              <a:rPr lang="en-GB" dirty="0" smtClean="0">
                <a:latin typeface="Lucida Grande"/>
                <a:cs typeface="Lucida Grande"/>
              </a:rPr>
              <a:t>-EM</a:t>
            </a:r>
          </a:p>
        </p:txBody>
      </p:sp>
      <p:pic>
        <p:nvPicPr>
          <p:cNvPr id="8" name="Picture 6" descr="GU_correct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727" y="2944882"/>
            <a:ext cx="5741546" cy="366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963888" y="2298551"/>
            <a:ext cx="3570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Purple – refined without LIBG</a:t>
            </a:r>
          </a:p>
          <a:p>
            <a:r>
              <a:rPr lang="en-GB" dirty="0" smtClean="0">
                <a:latin typeface="Lucida Grande"/>
                <a:cs typeface="Lucida Grande"/>
              </a:rPr>
              <a:t>Yellow – refined with LIBG</a:t>
            </a:r>
          </a:p>
        </p:txBody>
      </p:sp>
    </p:spTree>
    <p:extLst>
      <p:ext uri="{BB962C8B-B14F-4D97-AF65-F5344CB8AC3E}">
        <p14:creationId xmlns:p14="http://schemas.microsoft.com/office/powerpoint/2010/main" val="195144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test_cas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727" y="2944882"/>
            <a:ext cx="6056662" cy="366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67554"/>
          </a:xfrm>
        </p:spPr>
        <p:txBody>
          <a:bodyPr/>
          <a:lstStyle/>
          <a:p>
            <a:r>
              <a:rPr lang="en-GB" dirty="0">
                <a:latin typeface="Abadi MT Condensed Extra Bold"/>
                <a:cs typeface="Abadi MT Condensed Extra Bold"/>
              </a:rPr>
              <a:t>LIBG Restraints for DNA/RNA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799" y="1467554"/>
            <a:ext cx="741084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latin typeface="Lucida Grande"/>
                <a:cs typeface="Lucida Grande"/>
              </a:rPr>
              <a:t>LIBG </a:t>
            </a:r>
            <a:r>
              <a:rPr lang="en-GB" dirty="0" smtClean="0">
                <a:latin typeface="Lucida Grande"/>
                <a:cs typeface="Lucida Grande"/>
              </a:rPr>
              <a:t>– for the generation of nucleic acid restraints</a:t>
            </a:r>
          </a:p>
          <a:p>
            <a:endParaRPr lang="en-GB" dirty="0" smtClean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r>
              <a:rPr lang="en-GB" dirty="0" smtClean="0">
                <a:latin typeface="Lucida Grande"/>
                <a:cs typeface="Lucida Grande"/>
              </a:rPr>
              <a:t>Base-stacking restraints:</a:t>
            </a:r>
          </a:p>
          <a:p>
            <a:r>
              <a:rPr lang="en-GB" dirty="0" smtClean="0">
                <a:latin typeface="Lucida Grande"/>
                <a:cs typeface="Lucida Grande"/>
              </a:rPr>
              <a:t>(parallel plane restraints)</a:t>
            </a:r>
          </a:p>
          <a:p>
            <a:endParaRPr lang="en-GB" dirty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endParaRPr lang="en-GB" dirty="0">
              <a:latin typeface="Lucida Grande"/>
              <a:cs typeface="Lucida Grande"/>
            </a:endParaRPr>
          </a:p>
          <a:p>
            <a:endParaRPr lang="en-GB" dirty="0" smtClean="0">
              <a:latin typeface="Lucida Grande"/>
              <a:cs typeface="Lucida Grande"/>
            </a:endParaRPr>
          </a:p>
          <a:p>
            <a:r>
              <a:rPr lang="en-GB" dirty="0" smtClean="0">
                <a:latin typeface="Lucida Grande"/>
                <a:cs typeface="Lucida Grande"/>
              </a:rPr>
              <a:t>Example:</a:t>
            </a:r>
          </a:p>
          <a:p>
            <a:r>
              <a:rPr lang="en-GB" dirty="0" smtClean="0">
                <a:latin typeface="Lucida Grande"/>
                <a:cs typeface="Lucida Grande"/>
              </a:rPr>
              <a:t>3.2Å </a:t>
            </a:r>
            <a:r>
              <a:rPr lang="en-GB" dirty="0" err="1" smtClean="0">
                <a:latin typeface="Lucida Grande"/>
                <a:cs typeface="Lucida Grande"/>
              </a:rPr>
              <a:t>cryo</a:t>
            </a:r>
            <a:r>
              <a:rPr lang="en-GB" dirty="0" smtClean="0">
                <a:latin typeface="Lucida Grande"/>
                <a:cs typeface="Lucida Grande"/>
              </a:rPr>
              <a:t>-EM</a:t>
            </a:r>
          </a:p>
        </p:txBody>
      </p:sp>
      <p:sp>
        <p:nvSpPr>
          <p:cNvPr id="7" name="Rectangle 6"/>
          <p:cNvSpPr/>
          <p:nvPr/>
        </p:nvSpPr>
        <p:spPr>
          <a:xfrm>
            <a:off x="5395688" y="2054006"/>
            <a:ext cx="33401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Green – before refinement</a:t>
            </a:r>
          </a:p>
          <a:p>
            <a:r>
              <a:rPr lang="en-GB" dirty="0" smtClean="0">
                <a:latin typeface="Lucida Grande"/>
                <a:cs typeface="Lucida Grande"/>
              </a:rPr>
              <a:t>Blue – refined without LIBG</a:t>
            </a:r>
          </a:p>
          <a:p>
            <a:r>
              <a:rPr lang="en-GB" dirty="0" smtClean="0">
                <a:latin typeface="Lucida Grande"/>
                <a:cs typeface="Lucida Grande"/>
              </a:rPr>
              <a:t>Yellow – refined with LIBG</a:t>
            </a:r>
          </a:p>
        </p:txBody>
      </p:sp>
    </p:spTree>
    <p:extLst>
      <p:ext uri="{BB962C8B-B14F-4D97-AF65-F5344CB8AC3E}">
        <p14:creationId xmlns:p14="http://schemas.microsoft.com/office/powerpoint/2010/main" val="3029034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Automated pipeline - LORESTR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47700" y="1054100"/>
            <a:ext cx="8013700" cy="4858107"/>
          </a:xfrm>
          <a:prstGeom prst="rect">
            <a:avLst/>
          </a:prstGeom>
        </p:spPr>
        <p:txBody>
          <a:bodyPr vert="horz" lIns="91440" tIns="45720" rIns="13208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 smtClean="0">
              <a:latin typeface="Lucida Grande"/>
              <a:ea typeface="ヒラギノ明朝 ProN W3" charset="0"/>
              <a:cs typeface="Lucida Grande"/>
            </a:endParaRPr>
          </a:p>
          <a:p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Efficiency of ProSMART-generated restraints greatly depends on the homologues used</a:t>
            </a:r>
          </a:p>
          <a:p>
            <a:endParaRPr lang="en-US" sz="2000" dirty="0" smtClean="0">
              <a:latin typeface="Lucida Grande"/>
              <a:ea typeface="ヒラギノ明朝 ProN W3" charset="0"/>
              <a:cs typeface="Lucida Grande"/>
            </a:endParaRPr>
          </a:p>
          <a:p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If several homologues are available, substantial manual effort is required to find their optimal combination</a:t>
            </a:r>
          </a:p>
          <a:p>
            <a:endParaRPr lang="en-US" sz="2000" dirty="0" smtClean="0">
              <a:latin typeface="Lucida Grande"/>
              <a:ea typeface="ヒラギノ明朝 ProN W3" charset="0"/>
              <a:cs typeface="Lucida Grande"/>
            </a:endParaRPr>
          </a:p>
          <a:p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Other </a:t>
            </a:r>
            <a:r>
              <a:rPr lang="en-US" sz="2000" dirty="0">
                <a:latin typeface="Lucida Grande"/>
                <a:ea typeface="ヒラギノ明朝 ProN W3" charset="0"/>
                <a:cs typeface="Lucida Grande"/>
              </a:rPr>
              <a:t>refinement parameters (</a:t>
            </a:r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scaling</a:t>
            </a:r>
            <a:r>
              <a:rPr lang="en-US" sz="2000" dirty="0">
                <a:latin typeface="Lucida Grande"/>
                <a:ea typeface="ヒラギノ明朝 ProN W3" charset="0"/>
                <a:cs typeface="Lucida Grande"/>
              </a:rPr>
              <a:t>, solvent, </a:t>
            </a:r>
            <a:r>
              <a:rPr lang="en-US" sz="2000" dirty="0" err="1" smtClean="0">
                <a:latin typeface="Lucida Grande"/>
                <a:ea typeface="ヒラギノ明朝 ProN W3" charset="0"/>
                <a:cs typeface="Lucida Grande"/>
              </a:rPr>
              <a:t>etc</a:t>
            </a:r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) also affect efficiency of the process</a:t>
            </a:r>
          </a:p>
          <a:p>
            <a:pPr marL="0" indent="0">
              <a:buNone/>
            </a:pPr>
            <a:endParaRPr lang="en-US" sz="2000" dirty="0">
              <a:latin typeface="Lucida Grande"/>
              <a:ea typeface="ヒラギノ明朝 ProN W3" charset="0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3658411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Automated pipeline - LORESTR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47700" y="1054100"/>
            <a:ext cx="8013700" cy="5679840"/>
          </a:xfrm>
          <a:prstGeom prst="rect">
            <a:avLst/>
          </a:prstGeom>
        </p:spPr>
        <p:txBody>
          <a:bodyPr vert="horz" lIns="91440" tIns="45720" rIns="13208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 smtClean="0">
              <a:latin typeface="Lucida Grande"/>
              <a:ea typeface="ヒラギノ明朝 ProN W3" charset="0"/>
              <a:cs typeface="Lucida Grande"/>
            </a:endParaRPr>
          </a:p>
          <a:p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Efficiency of ProSMART-generated restraints greatly depends on the homologues used</a:t>
            </a:r>
          </a:p>
          <a:p>
            <a:endParaRPr lang="en-US" sz="2000" dirty="0" smtClean="0">
              <a:latin typeface="Lucida Grande"/>
              <a:ea typeface="ヒラギノ明朝 ProN W3" charset="0"/>
              <a:cs typeface="Lucida Grande"/>
            </a:endParaRPr>
          </a:p>
          <a:p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If several homologues are available, substantial manual effort is required to find their optimal combination</a:t>
            </a:r>
          </a:p>
          <a:p>
            <a:endParaRPr lang="en-US" sz="2000" dirty="0" smtClean="0">
              <a:latin typeface="Lucida Grande"/>
              <a:ea typeface="ヒラギノ明朝 ProN W3" charset="0"/>
              <a:cs typeface="Lucida Grande"/>
            </a:endParaRPr>
          </a:p>
          <a:p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Other </a:t>
            </a:r>
            <a:r>
              <a:rPr lang="en-US" sz="2000" dirty="0">
                <a:latin typeface="Lucida Grande"/>
                <a:ea typeface="ヒラギノ明朝 ProN W3" charset="0"/>
                <a:cs typeface="Lucida Grande"/>
              </a:rPr>
              <a:t>refinement parameters (</a:t>
            </a:r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scaling</a:t>
            </a:r>
            <a:r>
              <a:rPr lang="en-US" sz="2000" dirty="0">
                <a:latin typeface="Lucida Grande"/>
                <a:ea typeface="ヒラギノ明朝 ProN W3" charset="0"/>
                <a:cs typeface="Lucida Grande"/>
              </a:rPr>
              <a:t>, solvent, </a:t>
            </a:r>
            <a:r>
              <a:rPr lang="en-US" sz="2000" dirty="0" err="1" smtClean="0">
                <a:latin typeface="Lucida Grande"/>
                <a:ea typeface="ヒラギノ明朝 ProN W3" charset="0"/>
                <a:cs typeface="Lucida Grande"/>
              </a:rPr>
              <a:t>etc</a:t>
            </a:r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) also affect efficiency of the process</a:t>
            </a:r>
            <a:endParaRPr lang="en-US" sz="2000" dirty="0">
              <a:latin typeface="Lucida Grande"/>
              <a:ea typeface="ヒラギノ明朝 ProN W3" charset="0"/>
              <a:cs typeface="Lucida Grande"/>
            </a:endParaRPr>
          </a:p>
          <a:p>
            <a:pPr marL="0" indent="0">
              <a:buNone/>
            </a:pPr>
            <a:endParaRPr lang="en-US" sz="2000" dirty="0" smtClean="0">
              <a:latin typeface="Lucida Grande"/>
              <a:ea typeface="ヒラギノ明朝 ProN W3" charset="0"/>
              <a:cs typeface="Lucida Grande"/>
            </a:endParaRPr>
          </a:p>
          <a:p>
            <a:pPr marL="0" indent="0">
              <a:buNone/>
            </a:pPr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Solution:</a:t>
            </a:r>
          </a:p>
          <a:p>
            <a:pPr marL="0" indent="0">
              <a:buNone/>
            </a:pPr>
            <a:r>
              <a:rPr lang="en-US" sz="2000" b="1" dirty="0" smtClean="0">
                <a:latin typeface="Lucida Grande"/>
                <a:ea typeface="ヒラギノ明朝 ProN W3" charset="0"/>
                <a:cs typeface="Lucida Grande"/>
              </a:rPr>
              <a:t>	</a:t>
            </a:r>
            <a:r>
              <a:rPr lang="en-US" sz="2800" b="1" dirty="0" err="1" smtClean="0">
                <a:latin typeface="Lucida Grande"/>
                <a:ea typeface="ヒラギノ明朝 ProN W3" charset="0"/>
                <a:cs typeface="Lucida Grande"/>
              </a:rPr>
              <a:t>LO</a:t>
            </a:r>
            <a:r>
              <a:rPr lang="en-US" sz="2800" dirty="0" err="1" smtClean="0">
                <a:latin typeface="Lucida Grande"/>
                <a:ea typeface="ヒラギノ明朝 ProN W3" charset="0"/>
                <a:cs typeface="Lucida Grande"/>
              </a:rPr>
              <a:t>w</a:t>
            </a:r>
            <a:r>
              <a:rPr lang="en-US" sz="2800" dirty="0" err="1">
                <a:latin typeface="Lucida Grande"/>
                <a:ea typeface="ヒラギノ明朝 ProN W3" charset="0"/>
                <a:cs typeface="Lucida Grande"/>
              </a:rPr>
              <a:t>-</a:t>
            </a:r>
            <a:r>
              <a:rPr lang="en-US" sz="2800" b="1" dirty="0" err="1">
                <a:latin typeface="Lucida Grande"/>
                <a:ea typeface="ヒラギノ明朝 ProN W3" charset="0"/>
                <a:cs typeface="Lucida Grande"/>
              </a:rPr>
              <a:t>RE</a:t>
            </a:r>
            <a:r>
              <a:rPr lang="en-US" sz="2800" dirty="0" err="1">
                <a:latin typeface="Lucida Grande"/>
                <a:ea typeface="ヒラギノ明朝 ProN W3" charset="0"/>
                <a:cs typeface="Lucida Grande"/>
              </a:rPr>
              <a:t>solution</a:t>
            </a:r>
            <a:r>
              <a:rPr lang="en-US" sz="2800" dirty="0">
                <a:latin typeface="Lucida Grande"/>
                <a:ea typeface="ヒラギノ明朝 ProN W3" charset="0"/>
                <a:cs typeface="Lucida Grande"/>
              </a:rPr>
              <a:t> </a:t>
            </a:r>
            <a:r>
              <a:rPr lang="en-US" sz="2800" b="1" dirty="0" err="1">
                <a:latin typeface="Lucida Grande"/>
                <a:ea typeface="ヒラギノ明朝 ProN W3" charset="0"/>
                <a:cs typeface="Lucida Grande"/>
              </a:rPr>
              <a:t>ST</a:t>
            </a:r>
            <a:r>
              <a:rPr lang="en-US" sz="2800" dirty="0" err="1">
                <a:latin typeface="Lucida Grande"/>
                <a:ea typeface="ヒラギノ明朝 ProN W3" charset="0"/>
                <a:cs typeface="Lucida Grande"/>
              </a:rPr>
              <a:t>ructure</a:t>
            </a:r>
            <a:r>
              <a:rPr lang="en-US" sz="2800" dirty="0">
                <a:latin typeface="Lucida Grande"/>
                <a:ea typeface="ヒラギノ明朝 ProN W3" charset="0"/>
                <a:cs typeface="Lucida Grande"/>
              </a:rPr>
              <a:t> </a:t>
            </a:r>
            <a:r>
              <a:rPr lang="en-US" sz="2800" b="1" dirty="0">
                <a:latin typeface="Lucida Grande"/>
                <a:ea typeface="ヒラギノ明朝 ProN W3" charset="0"/>
                <a:cs typeface="Lucida Grande"/>
              </a:rPr>
              <a:t>R</a:t>
            </a:r>
            <a:r>
              <a:rPr lang="en-US" sz="2800" dirty="0">
                <a:latin typeface="Lucida Grande"/>
                <a:ea typeface="ヒラギノ明朝 ProN W3" charset="0"/>
                <a:cs typeface="Lucida Grande"/>
              </a:rPr>
              <a:t>efinement </a:t>
            </a:r>
          </a:p>
        </p:txBody>
      </p:sp>
    </p:spTree>
    <p:extLst>
      <p:ext uri="{BB962C8B-B14F-4D97-AF65-F5344CB8AC3E}">
        <p14:creationId xmlns:p14="http://schemas.microsoft.com/office/powerpoint/2010/main" val="191864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Automated pipeline - LORESTR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763" y="1143000"/>
            <a:ext cx="6692473" cy="539807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25763" y="1143000"/>
            <a:ext cx="6692473" cy="8312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225763" y="5507013"/>
            <a:ext cx="6692473" cy="10340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388836" y="2372482"/>
            <a:ext cx="6284974" cy="30168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1556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Automated pipeline - LORESTR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763" y="1143000"/>
            <a:ext cx="6692473" cy="539807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25763" y="5507013"/>
            <a:ext cx="6692473" cy="10340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388836" y="2372482"/>
            <a:ext cx="6284974" cy="30168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180522" y="1143000"/>
            <a:ext cx="4737714" cy="8312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18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Automated pipeline - LORESTR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763" y="1143000"/>
            <a:ext cx="6692473" cy="539807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25763" y="5507013"/>
            <a:ext cx="6692473" cy="10340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388836" y="3671118"/>
            <a:ext cx="6284974" cy="17074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180522" y="1143000"/>
            <a:ext cx="4737714" cy="8312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693909" y="2361477"/>
            <a:ext cx="5033266" cy="6800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461268" y="2991116"/>
            <a:ext cx="3212541" cy="9147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034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Automated pipeline - LORESTR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763" y="1143000"/>
            <a:ext cx="6692473" cy="539807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25763" y="5507013"/>
            <a:ext cx="6692473" cy="10340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388836" y="3671118"/>
            <a:ext cx="6284974" cy="17074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325772" y="1143000"/>
            <a:ext cx="2592463" cy="8312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693909" y="2361477"/>
            <a:ext cx="5033266" cy="6800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461268" y="2991116"/>
            <a:ext cx="3212541" cy="9147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496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Automated pipeline - LORESTR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763" y="1143000"/>
            <a:ext cx="6692473" cy="539807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25763" y="5507013"/>
            <a:ext cx="6692473" cy="10340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388836" y="3671118"/>
            <a:ext cx="6284974" cy="17074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507212" y="1143000"/>
            <a:ext cx="2411024" cy="8312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5400483" y="2361477"/>
            <a:ext cx="2326691" cy="6800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461268" y="2991116"/>
            <a:ext cx="3212541" cy="9147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405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Automated pipeline - LORESTR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763" y="1143000"/>
            <a:ext cx="6692473" cy="539807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25763" y="5507013"/>
            <a:ext cx="6692473" cy="10340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388836" y="3671118"/>
            <a:ext cx="6284974" cy="17074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507212" y="1143000"/>
            <a:ext cx="2411024" cy="8312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702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Automated pipeline - LORESTR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763" y="1143000"/>
            <a:ext cx="6692473" cy="539807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25763" y="5507013"/>
            <a:ext cx="6692473" cy="10340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388836" y="3671118"/>
            <a:ext cx="6284974" cy="17074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942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Automated pipeline - LORESTR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763" y="1143000"/>
            <a:ext cx="6692473" cy="539807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25763" y="5507013"/>
            <a:ext cx="6692473" cy="10340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388836" y="4140680"/>
            <a:ext cx="6284974" cy="12912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36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Automated pipeline - LORESTR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763" y="1143000"/>
            <a:ext cx="6692473" cy="539807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25763" y="5507013"/>
            <a:ext cx="6692473" cy="10340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388836" y="4845021"/>
            <a:ext cx="6284974" cy="5762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13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Automated pipeline - LORESTR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763" y="1143000"/>
            <a:ext cx="6692473" cy="539807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25763" y="5507013"/>
            <a:ext cx="6692473" cy="10340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150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Automated pipeline - LORESTR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763" y="1143000"/>
            <a:ext cx="6692473" cy="539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653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Automated pipeline - LORESTR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763" y="1143000"/>
            <a:ext cx="6692473" cy="53980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947" y="1018843"/>
            <a:ext cx="7248107" cy="568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78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Automated pipeline - LORESTR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763" y="1143000"/>
            <a:ext cx="6692473" cy="53980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947" y="1018843"/>
            <a:ext cx="7248107" cy="56803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20455466">
            <a:off x="1505105" y="3280650"/>
            <a:ext cx="6133789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b="1" dirty="0" smtClean="0">
                <a:solidFill>
                  <a:srgbClr val="FF0000"/>
                </a:solidFill>
              </a:rPr>
              <a:t>Improves R-factors for 94% of the test structures </a:t>
            </a:r>
            <a:r>
              <a:rPr lang="en-GB" b="1" smtClean="0">
                <a:solidFill>
                  <a:srgbClr val="FF0000"/>
                </a:solidFill>
              </a:rPr>
              <a:t>from the PDB</a:t>
            </a:r>
            <a:endParaRPr lang="en-US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83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REFMAC </a:t>
            </a:r>
            <a:r>
              <a:rPr lang="en-GB" dirty="0">
                <a:latin typeface="Abadi MT Condensed Extra Bold"/>
                <a:cs typeface="Abadi MT Condensed Extra Bold"/>
              </a:rPr>
              <a:t>Anisotropic Map Sharpening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0" y="1034048"/>
            <a:ext cx="91439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9pPr>
          </a:lstStyle>
          <a:p>
            <a:pPr algn="ctr" eaLnBrk="1" hangingPunct="1"/>
            <a:r>
              <a:rPr lang="en-GB" sz="2000" dirty="0" smtClean="0">
                <a:latin typeface="Lucida Grande"/>
                <a:cs typeface="Lucida Grande"/>
              </a:rPr>
              <a:t>Idea – remove an overall </a:t>
            </a:r>
            <a:r>
              <a:rPr lang="en-GB" sz="2000" dirty="0">
                <a:latin typeface="Lucida Grande"/>
                <a:cs typeface="Lucida Grande"/>
              </a:rPr>
              <a:t>B </a:t>
            </a:r>
            <a:r>
              <a:rPr lang="en-GB" sz="2000" dirty="0" smtClean="0">
                <a:latin typeface="Lucida Grande"/>
                <a:cs typeface="Lucida Grande"/>
              </a:rPr>
              <a:t>value</a:t>
            </a:r>
            <a:endParaRPr lang="en-GB" sz="200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407888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REFMAC </a:t>
            </a:r>
            <a:r>
              <a:rPr lang="en-GB" dirty="0">
                <a:latin typeface="Abadi MT Condensed Extra Bold"/>
                <a:cs typeface="Abadi MT Condensed Extra Bold"/>
              </a:rPr>
              <a:t>Anisotropic Map Sharpening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" name="Picture 15" descr="noshar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27" y="2314788"/>
            <a:ext cx="4138863" cy="3353982"/>
          </a:xfrm>
          <a:prstGeom prst="rect">
            <a:avLst/>
          </a:prstGeom>
        </p:spPr>
      </p:pic>
      <p:pic>
        <p:nvPicPr>
          <p:cNvPr id="20" name="Picture 19" descr="op1_int_superpo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572" y="2314788"/>
            <a:ext cx="4138863" cy="3353982"/>
          </a:xfrm>
          <a:prstGeom prst="rect">
            <a:avLst/>
          </a:prstGeom>
        </p:spPr>
      </p:pic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339826" y="1883901"/>
            <a:ext cx="413886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9pPr>
          </a:lstStyle>
          <a:p>
            <a:pPr algn="ctr" eaLnBrk="1" hangingPunct="1"/>
            <a:r>
              <a:rPr lang="en-US" sz="2200" dirty="0" smtClean="0">
                <a:latin typeface="+mj-lt"/>
                <a:cs typeface="Lucida Grande"/>
              </a:rPr>
              <a:t>Original Map</a:t>
            </a:r>
            <a:endParaRPr lang="en-US" sz="2200" dirty="0">
              <a:latin typeface="+mj-lt"/>
              <a:cs typeface="Lucida Grande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738571" y="1883900"/>
            <a:ext cx="413886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9pPr>
          </a:lstStyle>
          <a:p>
            <a:pPr algn="ctr" eaLnBrk="1" hangingPunct="1"/>
            <a:r>
              <a:rPr lang="en-US" sz="2200" dirty="0" smtClean="0">
                <a:latin typeface="+mj-lt"/>
                <a:cs typeface="Lucida Grande"/>
              </a:rPr>
              <a:t>Sharpened map from REFMAC</a:t>
            </a:r>
            <a:endParaRPr lang="en-US" sz="2200" dirty="0">
              <a:latin typeface="+mj-lt"/>
              <a:cs typeface="Lucida Grande"/>
            </a:endParaRPr>
          </a:p>
        </p:txBody>
      </p:sp>
      <p:sp>
        <p:nvSpPr>
          <p:cNvPr id="23" name="TextBox 9"/>
          <p:cNvSpPr txBox="1">
            <a:spLocks noChangeArrowheads="1"/>
          </p:cNvSpPr>
          <p:nvPr/>
        </p:nvSpPr>
        <p:spPr bwMode="auto">
          <a:xfrm>
            <a:off x="339826" y="5960705"/>
            <a:ext cx="86455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9pPr>
          </a:lstStyle>
          <a:p>
            <a:pPr eaLnBrk="1" hangingPunct="1"/>
            <a:r>
              <a:rPr lang="en-US" sz="2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F40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Lucida Grande"/>
              </a:rPr>
              <a:t>Green</a:t>
            </a:r>
            <a:r>
              <a:rPr lang="en-US" sz="2000" dirty="0" smtClean="0">
                <a:latin typeface="+mj-lt"/>
                <a:cs typeface="Lucida Grande"/>
              </a:rPr>
              <a:t>: 	original structure 		2r6c (4.0Å</a:t>
            </a:r>
            <a:r>
              <a:rPr lang="en-US" sz="2000" dirty="0">
                <a:latin typeface="+mj-lt"/>
                <a:cs typeface="Lucida Grande"/>
              </a:rPr>
              <a:t>)</a:t>
            </a:r>
            <a:r>
              <a:rPr lang="en-US" sz="2000" dirty="0" smtClean="0">
                <a:latin typeface="+mj-lt"/>
                <a:cs typeface="Lucida Grande"/>
              </a:rPr>
              <a:t> – helix </a:t>
            </a:r>
            <a:r>
              <a:rPr lang="en-US" sz="2000" dirty="0" err="1" smtClean="0">
                <a:latin typeface="+mj-lt"/>
                <a:cs typeface="Lucida Grande"/>
              </a:rPr>
              <a:t>unmodelled</a:t>
            </a:r>
            <a:endParaRPr lang="en-US" sz="2000" dirty="0" smtClean="0">
              <a:latin typeface="+mj-lt"/>
              <a:cs typeface="Lucida Grande"/>
            </a:endParaRPr>
          </a:p>
          <a:p>
            <a:pPr eaLnBrk="1" hangingPunct="1"/>
            <a:r>
              <a:rPr lang="en-US" sz="2000" b="1" dirty="0" smtClean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Lucida Grande"/>
              </a:rPr>
              <a:t>Blue</a:t>
            </a:r>
            <a:r>
              <a:rPr lang="en-US" sz="2000" dirty="0" smtClean="0">
                <a:latin typeface="+mj-lt"/>
                <a:cs typeface="Lucida Grande"/>
              </a:rPr>
              <a:t>:</a:t>
            </a:r>
            <a:r>
              <a:rPr lang="en-US" sz="2000" dirty="0">
                <a:latin typeface="+mj-lt"/>
                <a:cs typeface="Lucida Grande"/>
              </a:rPr>
              <a:t> </a:t>
            </a:r>
            <a:r>
              <a:rPr lang="en-US" sz="2000" dirty="0" smtClean="0">
                <a:latin typeface="+mj-lt"/>
                <a:cs typeface="Lucida Grande"/>
              </a:rPr>
              <a:t>	homologous structure 	2r6a (2.9Å)</a:t>
            </a:r>
            <a:endParaRPr lang="en-US" sz="2000" dirty="0">
              <a:latin typeface="+mj-lt"/>
              <a:cs typeface="Lucida Grande"/>
            </a:endParaRPr>
          </a:p>
        </p:txBody>
      </p:sp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0" y="1034048"/>
            <a:ext cx="91439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9pPr>
          </a:lstStyle>
          <a:p>
            <a:pPr algn="ctr" eaLnBrk="1" hangingPunct="1"/>
            <a:r>
              <a:rPr lang="en-GB" sz="2000" dirty="0" smtClean="0">
                <a:latin typeface="Lucida Grande"/>
                <a:cs typeface="Lucida Grande"/>
              </a:rPr>
              <a:t>Idea – remove an overall </a:t>
            </a:r>
            <a:r>
              <a:rPr lang="en-GB" sz="2000" dirty="0">
                <a:latin typeface="Lucida Grande"/>
                <a:cs typeface="Lucida Grande"/>
              </a:rPr>
              <a:t>B </a:t>
            </a:r>
            <a:r>
              <a:rPr lang="en-GB" sz="2000" dirty="0" smtClean="0">
                <a:latin typeface="Lucida Grande"/>
                <a:cs typeface="Lucida Grande"/>
              </a:rPr>
              <a:t>value</a:t>
            </a:r>
            <a:endParaRPr lang="en-GB" sz="200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422720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Map Blurring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1" y="10340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9pPr>
          </a:lstStyle>
          <a:p>
            <a:pPr algn="ctr" eaLnBrk="1" hangingPunct="1"/>
            <a:r>
              <a:rPr lang="en-GB" sz="2000" dirty="0" smtClean="0">
                <a:latin typeface="Lucida Grande"/>
                <a:cs typeface="Lucida Grande"/>
              </a:rPr>
              <a:t>Idea - apply an </a:t>
            </a:r>
            <a:r>
              <a:rPr lang="en-GB" sz="2000" dirty="0">
                <a:latin typeface="Lucida Grande"/>
                <a:cs typeface="Lucida Grande"/>
              </a:rPr>
              <a:t>overall B </a:t>
            </a:r>
            <a:r>
              <a:rPr lang="en-GB" sz="2000" dirty="0" smtClean="0">
                <a:latin typeface="Lucida Grande"/>
                <a:cs typeface="Lucida Grande"/>
              </a:rPr>
              <a:t>value</a:t>
            </a:r>
          </a:p>
        </p:txBody>
      </p:sp>
    </p:spTree>
    <p:extLst>
      <p:ext uri="{BB962C8B-B14F-4D97-AF65-F5344CB8AC3E}">
        <p14:creationId xmlns:p14="http://schemas.microsoft.com/office/powerpoint/2010/main" val="77541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Map Blurring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1" y="10340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9pPr>
          </a:lstStyle>
          <a:p>
            <a:pPr algn="ctr" eaLnBrk="1" hangingPunct="1"/>
            <a:r>
              <a:rPr lang="en-GB" sz="2000" dirty="0" smtClean="0">
                <a:latin typeface="Lucida Grande"/>
                <a:cs typeface="Lucida Grande"/>
              </a:rPr>
              <a:t>Idea - apply an </a:t>
            </a:r>
            <a:r>
              <a:rPr lang="en-GB" sz="2000" dirty="0">
                <a:latin typeface="Lucida Grande"/>
                <a:cs typeface="Lucida Grande"/>
              </a:rPr>
              <a:t>overall B </a:t>
            </a:r>
            <a:r>
              <a:rPr lang="en-GB" sz="2000" dirty="0" smtClean="0">
                <a:latin typeface="Lucida Grande"/>
                <a:cs typeface="Lucida Grande"/>
              </a:rPr>
              <a:t>value</a:t>
            </a:r>
          </a:p>
        </p:txBody>
      </p:sp>
      <p:pic>
        <p:nvPicPr>
          <p:cNvPr id="10" name="Picture 2" descr="C:\Users\Andrea\Desktop\andrea\Uni\2013 AsCA Hong Kong\blurred1_beid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218" y="1594060"/>
            <a:ext cx="6637920" cy="47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Andrea\Desktop\andrea\Uni\2013 AsCA Hong Kong\blurred1_norm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218" y="1594060"/>
            <a:ext cx="6637920" cy="47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Andrea\Desktop\andrea\Uni\2013 AsCA Hong Kong\blurred1_blurre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218" y="1594060"/>
            <a:ext cx="6637920" cy="47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2022417"/>
            <a:ext cx="8229600" cy="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800" b="1" dirty="0" smtClean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3366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Lucida Grande"/>
                <a:cs typeface="Lucida Grande"/>
              </a:rPr>
              <a:t>Blue</a:t>
            </a:r>
            <a:r>
              <a:rPr lang="en-GB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3366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Lucida Grande"/>
                <a:cs typeface="Lucida Grande"/>
              </a:rPr>
              <a:t> </a:t>
            </a:r>
            <a:r>
              <a:rPr lang="en-GB" sz="1800" dirty="0" smtClean="0">
                <a:solidFill>
                  <a:schemeClr val="tx1"/>
                </a:solidFill>
                <a:latin typeface="Lucida Grande"/>
                <a:cs typeface="Lucida Grande"/>
              </a:rPr>
              <a:t>- electron density (1</a:t>
            </a:r>
            <a:r>
              <a:rPr lang="el-GR" sz="1800" dirty="0" smtClean="0">
                <a:solidFill>
                  <a:schemeClr val="tx1"/>
                </a:solidFill>
                <a:latin typeface="Lucida Grande"/>
                <a:cs typeface="Lucida Grande"/>
              </a:rPr>
              <a:t>σ</a:t>
            </a:r>
            <a:r>
              <a:rPr lang="en-GB" sz="1800" dirty="0" smtClean="0">
                <a:solidFill>
                  <a:schemeClr val="tx1"/>
                </a:solidFill>
                <a:latin typeface="Lucida Grande"/>
                <a:cs typeface="Lucida Grande"/>
              </a:rPr>
              <a:t>)</a:t>
            </a:r>
          </a:p>
          <a:p>
            <a:pPr algn="l"/>
            <a:r>
              <a:rPr lang="en-GB" sz="1800" b="1" dirty="0" smtClean="0">
                <a:ln w="12700">
                  <a:solidFill>
                    <a:srgbClr val="000000"/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Lucida Grande"/>
                <a:cs typeface="Lucida Grande"/>
              </a:rPr>
              <a:t>Orange</a:t>
            </a:r>
            <a:r>
              <a:rPr lang="en-GB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Lucida Grande"/>
                <a:cs typeface="Lucida Grande"/>
              </a:rPr>
              <a:t> </a:t>
            </a:r>
            <a:r>
              <a:rPr lang="en-GB" sz="1800" dirty="0" smtClean="0">
                <a:solidFill>
                  <a:schemeClr val="tx1"/>
                </a:solidFill>
                <a:latin typeface="Lucida Grande"/>
                <a:cs typeface="Lucida Grande"/>
              </a:rPr>
              <a:t>- blurred map (B=200)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4149" y="6449716"/>
            <a:ext cx="722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1s3e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33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Map Blurring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8089" y="1255416"/>
            <a:ext cx="8121650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4149" y="6449716"/>
            <a:ext cx="79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2whq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070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Map Blurring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" name="Picture 2" descr="C:\Users\Andrea\Desktop\andrea\Uni\2013 AsCA Hong Kong\blurred2_ligan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89" y="1255416"/>
            <a:ext cx="8121651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ndrea\Desktop\andrea\Dropbox\temporary\HI6_600.gif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4" r="20582"/>
          <a:stretch/>
        </p:blipFill>
        <p:spPr bwMode="auto">
          <a:xfrm>
            <a:off x="468089" y="1819470"/>
            <a:ext cx="2376000" cy="3915499"/>
          </a:xfrm>
          <a:prstGeom prst="rect">
            <a:avLst/>
          </a:prstGeom>
          <a:solidFill>
            <a:schemeClr val="bg1">
              <a:alpha val="78000"/>
            </a:schemeClr>
          </a:solidFill>
        </p:spPr>
      </p:pic>
      <p:sp>
        <p:nvSpPr>
          <p:cNvPr id="10" name="Oval 9"/>
          <p:cNvSpPr/>
          <p:nvPr/>
        </p:nvSpPr>
        <p:spPr>
          <a:xfrm>
            <a:off x="3664278" y="1819470"/>
            <a:ext cx="3629608" cy="3629608"/>
          </a:xfrm>
          <a:prstGeom prst="ellipse">
            <a:avLst/>
          </a:prstGeom>
          <a:noFill/>
          <a:ln w="508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GB" sz="2000" b="1" spc="50" dirty="0" smtClean="0">
              <a:ln w="1143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4149" y="6449716"/>
            <a:ext cx="79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2whq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465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Map Blurring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4" descr="C:\Users\Andrea\Desktop\andrea\Uni\2013 AsCA Hong Kong\blurred2_blurr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88" y="1255416"/>
            <a:ext cx="8121650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8089" y="1255416"/>
            <a:ext cx="8121650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ndrea\Desktop\andrea\Uni\2013 AsCA Hong Kong\blurred2_norma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89" y="1255416"/>
            <a:ext cx="8121650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Andrea\Desktop\andrea\Uni\2013 AsCA Hong Kong\blurred2_beide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88" y="1255416"/>
            <a:ext cx="8121651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68089" y="5558026"/>
            <a:ext cx="8229600" cy="891690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200" dirty="0" smtClean="0">
                <a:solidFill>
                  <a:schemeClr val="tx1"/>
                </a:solidFill>
                <a:latin typeface="Lucida Grande"/>
                <a:cs typeface="Lucida Grande"/>
              </a:rPr>
              <a:t>Electron density at 1.7</a:t>
            </a:r>
            <a:r>
              <a:rPr lang="el-GR" sz="2200" dirty="0" smtClean="0">
                <a:solidFill>
                  <a:schemeClr val="tx1"/>
                </a:solidFill>
                <a:latin typeface="Lucida Grande"/>
                <a:cs typeface="Lucida Grande"/>
              </a:rPr>
              <a:t>σ</a:t>
            </a:r>
            <a:r>
              <a:rPr lang="en-GB" sz="2200" dirty="0" smtClean="0">
                <a:solidFill>
                  <a:schemeClr val="tx1"/>
                </a:solidFill>
                <a:latin typeface="Lucida Grande"/>
                <a:cs typeface="Lucida Grande"/>
              </a:rPr>
              <a:t>; Residual density at 3.5</a:t>
            </a:r>
            <a:r>
              <a:rPr lang="el-GR" sz="2200" dirty="0" smtClean="0">
                <a:solidFill>
                  <a:schemeClr val="tx1"/>
                </a:solidFill>
                <a:latin typeface="Lucida Grande"/>
                <a:cs typeface="Lucida Grande"/>
              </a:rPr>
              <a:t>σ</a:t>
            </a:r>
            <a:endParaRPr lang="en-GB" sz="2200" dirty="0" smtClean="0">
              <a:solidFill>
                <a:schemeClr val="tx1"/>
              </a:solidFill>
              <a:latin typeface="Lucida Grande"/>
              <a:cs typeface="Lucida Grande"/>
            </a:endParaRPr>
          </a:p>
          <a:p>
            <a:r>
              <a:rPr lang="en-GB" sz="2200" dirty="0" smtClean="0">
                <a:solidFill>
                  <a:schemeClr val="tx1"/>
                </a:solidFill>
                <a:latin typeface="Lucida Grande"/>
                <a:cs typeface="Lucida Grande"/>
              </a:rPr>
              <a:t>Blurred residual map, B = 200</a:t>
            </a:r>
          </a:p>
          <a:p>
            <a:endParaRPr lang="en-GB" sz="2200" dirty="0">
              <a:solidFill>
                <a:schemeClr val="tx1"/>
              </a:solidFill>
              <a:latin typeface="Lucida Grande"/>
              <a:cs typeface="Lucida Grande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4149" y="6449716"/>
            <a:ext cx="79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2whq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585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_blur150_0.66sigma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403" y="2342439"/>
            <a:ext cx="7091704" cy="4320000"/>
          </a:xfrm>
          <a:prstGeom prst="rect">
            <a:avLst/>
          </a:prstGeom>
        </p:spPr>
      </p:pic>
      <p:pic>
        <p:nvPicPr>
          <p:cNvPr id="3" name="Picture 2" descr="map_blur50_0.63sigma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403" y="2342439"/>
            <a:ext cx="7091704" cy="4320000"/>
          </a:xfrm>
          <a:prstGeom prst="rect">
            <a:avLst/>
          </a:prstGeom>
        </p:spPr>
      </p:pic>
      <p:pic>
        <p:nvPicPr>
          <p:cNvPr id="4" name="Picture 3" descr="map_2fofc_0.7sigma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403" y="2342439"/>
            <a:ext cx="7091704" cy="4320000"/>
          </a:xfrm>
          <a:prstGeom prst="rect">
            <a:avLst/>
          </a:prstGeom>
        </p:spPr>
      </p:pic>
      <p:sp>
        <p:nvSpPr>
          <p:cNvPr id="20" name="TextBox 6"/>
          <p:cNvSpPr txBox="1">
            <a:spLocks noChangeArrowheads="1"/>
          </p:cNvSpPr>
          <p:nvPr/>
        </p:nvSpPr>
        <p:spPr bwMode="auto">
          <a:xfrm>
            <a:off x="372046" y="3645711"/>
            <a:ext cx="13085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9pPr>
          </a:lstStyle>
          <a:p>
            <a:pPr eaLnBrk="1" hangingPunct="1"/>
            <a:r>
              <a:rPr lang="en-US" sz="1600" dirty="0" smtClean="0">
                <a:latin typeface="Lucida Grande"/>
                <a:cs typeface="Lucida Grande"/>
              </a:rPr>
              <a:t>Standard:</a:t>
            </a:r>
          </a:p>
        </p:txBody>
      </p:sp>
      <p:sp>
        <p:nvSpPr>
          <p:cNvPr id="9" name="Rectangle 8"/>
          <p:cNvSpPr/>
          <p:nvPr/>
        </p:nvSpPr>
        <p:spPr>
          <a:xfrm>
            <a:off x="358426" y="6293107"/>
            <a:ext cx="13221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Lucida Grande"/>
                <a:cs typeface="Lucida Grande"/>
              </a:rPr>
              <a:t>4iwo (2.6Å)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733777"/>
            <a:ext cx="9144000" cy="14675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Abadi MT Condensed Extra Bold"/>
                <a:cs typeface="Abadi MT Condensed Extra Bold"/>
              </a:rPr>
              <a:t>Output Array of Sharpened Maps</a:t>
            </a:r>
            <a:endParaRPr lang="en-GB" sz="3200" dirty="0">
              <a:latin typeface="Abadi MT Condensed Extra Bold"/>
              <a:cs typeface="Abadi MT Condensed Extra Bold"/>
            </a:endParaRPr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Map Sharpening/Blurring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57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_blur150_0.66sigma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403" y="2342439"/>
            <a:ext cx="7091704" cy="4320000"/>
          </a:xfrm>
          <a:prstGeom prst="rect">
            <a:avLst/>
          </a:prstGeom>
        </p:spPr>
      </p:pic>
      <p:pic>
        <p:nvPicPr>
          <p:cNvPr id="3" name="Picture 2" descr="map_blur50_0.63sigma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403" y="2342439"/>
            <a:ext cx="7091704" cy="4320000"/>
          </a:xfrm>
          <a:prstGeom prst="rect">
            <a:avLst/>
          </a:prstGeom>
        </p:spPr>
      </p:pic>
      <p:pic>
        <p:nvPicPr>
          <p:cNvPr id="4" name="Picture 3" descr="map_2fofc_0.7sigma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403" y="2342439"/>
            <a:ext cx="7091704" cy="4320000"/>
          </a:xfrm>
          <a:prstGeom prst="rect">
            <a:avLst/>
          </a:prstGeom>
        </p:spPr>
      </p:pic>
      <p:pic>
        <p:nvPicPr>
          <p:cNvPr id="5" name="Picture 4" descr="map_sharp50_0.77sigma.tif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403" y="2342439"/>
            <a:ext cx="7091704" cy="4320000"/>
          </a:xfrm>
          <a:prstGeom prst="rect">
            <a:avLst/>
          </a:prstGeom>
        </p:spPr>
      </p:pic>
      <p:sp>
        <p:nvSpPr>
          <p:cNvPr id="20" name="TextBox 6"/>
          <p:cNvSpPr txBox="1">
            <a:spLocks noChangeArrowheads="1"/>
          </p:cNvSpPr>
          <p:nvPr/>
        </p:nvSpPr>
        <p:spPr bwMode="auto">
          <a:xfrm>
            <a:off x="372046" y="3645711"/>
            <a:ext cx="14753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9pPr>
          </a:lstStyle>
          <a:p>
            <a:pPr eaLnBrk="1" hangingPunct="1"/>
            <a:r>
              <a:rPr lang="en-US" sz="1600" dirty="0" smtClean="0">
                <a:latin typeface="Lucida Grande"/>
                <a:cs typeface="Lucida Grande"/>
              </a:rPr>
              <a:t>Sharpen 50: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8426" y="6293107"/>
            <a:ext cx="13221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Lucida Grande"/>
                <a:cs typeface="Lucida Grande"/>
              </a:rPr>
              <a:t>4iwo (2.6Å)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0" y="733777"/>
            <a:ext cx="9144000" cy="14675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Abadi MT Condensed Extra Bold"/>
                <a:cs typeface="Abadi MT Condensed Extra Bold"/>
              </a:rPr>
              <a:t>Output Array of Sharpened Maps</a:t>
            </a:r>
            <a:endParaRPr lang="en-GB" sz="3200" dirty="0">
              <a:latin typeface="Abadi MT Condensed Extra Bold"/>
              <a:cs typeface="Abadi MT Condensed Extra Bold"/>
            </a:endParaRPr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Abadi MT Condensed Extra Bold"/>
                <a:cs typeface="Abadi MT Condensed Extra Bold"/>
              </a:rPr>
              <a:t>Map Sharpening/Blurring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_blur150_0.66sigma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403" y="2342439"/>
            <a:ext cx="7091704" cy="4320000"/>
          </a:xfrm>
          <a:prstGeom prst="rect">
            <a:avLst/>
          </a:prstGeom>
        </p:spPr>
      </p:pic>
      <p:pic>
        <p:nvPicPr>
          <p:cNvPr id="3" name="Picture 2" descr="map_blur50_0.63sigma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403" y="2342439"/>
            <a:ext cx="7091704" cy="4320000"/>
          </a:xfrm>
          <a:prstGeom prst="rect">
            <a:avLst/>
          </a:prstGeom>
        </p:spPr>
      </p:pic>
      <p:pic>
        <p:nvPicPr>
          <p:cNvPr id="4" name="Picture 3" descr="map_2fofc_0.7sigma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403" y="2342439"/>
            <a:ext cx="7091704" cy="4320000"/>
          </a:xfrm>
          <a:prstGeom prst="rect">
            <a:avLst/>
          </a:prstGeom>
        </p:spPr>
      </p:pic>
      <p:sp>
        <p:nvSpPr>
          <p:cNvPr id="20" name="TextBox 6"/>
          <p:cNvSpPr txBox="1">
            <a:spLocks noChangeArrowheads="1"/>
          </p:cNvSpPr>
          <p:nvPr/>
        </p:nvSpPr>
        <p:spPr bwMode="auto">
          <a:xfrm>
            <a:off x="372046" y="3645711"/>
            <a:ext cx="13085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9pPr>
          </a:lstStyle>
          <a:p>
            <a:pPr eaLnBrk="1" hangingPunct="1"/>
            <a:r>
              <a:rPr lang="en-US" sz="1600" dirty="0" smtClean="0">
                <a:latin typeface="Lucida Grande"/>
                <a:cs typeface="Lucida Grande"/>
              </a:rPr>
              <a:t>Standard:</a:t>
            </a:r>
          </a:p>
        </p:txBody>
      </p:sp>
      <p:sp>
        <p:nvSpPr>
          <p:cNvPr id="9" name="Rectangle 8"/>
          <p:cNvSpPr/>
          <p:nvPr/>
        </p:nvSpPr>
        <p:spPr>
          <a:xfrm>
            <a:off x="358426" y="6293107"/>
            <a:ext cx="13221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Lucida Grande"/>
                <a:cs typeface="Lucida Grande"/>
              </a:rPr>
              <a:t>4iwo (2.6Å)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733777"/>
            <a:ext cx="9144000" cy="14675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Abadi MT Condensed Extra Bold"/>
                <a:cs typeface="Abadi MT Condensed Extra Bold"/>
              </a:rPr>
              <a:t>Output Array of Sharpened Maps</a:t>
            </a:r>
            <a:endParaRPr lang="en-GB" sz="3200" dirty="0">
              <a:latin typeface="Abadi MT Condensed Extra Bold"/>
              <a:cs typeface="Abadi MT Condensed Extra Bold"/>
            </a:endParaRPr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Abadi MT Condensed Extra Bold"/>
                <a:cs typeface="Abadi MT Condensed Extra Bold"/>
              </a:rPr>
              <a:t>Map Sharpening/Blurring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06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_blur150_0.66sigma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403" y="2342439"/>
            <a:ext cx="7091704" cy="4320000"/>
          </a:xfrm>
          <a:prstGeom prst="rect">
            <a:avLst/>
          </a:prstGeom>
        </p:spPr>
      </p:pic>
      <p:pic>
        <p:nvPicPr>
          <p:cNvPr id="3" name="Picture 2" descr="map_blur50_0.63sigma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403" y="2342439"/>
            <a:ext cx="7091704" cy="4320000"/>
          </a:xfrm>
          <a:prstGeom prst="rect">
            <a:avLst/>
          </a:prstGeom>
        </p:spPr>
      </p:pic>
      <p:sp>
        <p:nvSpPr>
          <p:cNvPr id="20" name="TextBox 6"/>
          <p:cNvSpPr txBox="1">
            <a:spLocks noChangeArrowheads="1"/>
          </p:cNvSpPr>
          <p:nvPr/>
        </p:nvSpPr>
        <p:spPr bwMode="auto">
          <a:xfrm>
            <a:off x="372046" y="3645711"/>
            <a:ext cx="13085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9pPr>
          </a:lstStyle>
          <a:p>
            <a:pPr eaLnBrk="1" hangingPunct="1"/>
            <a:r>
              <a:rPr lang="en-US" sz="1600" dirty="0" smtClean="0">
                <a:latin typeface="Lucida Grande"/>
                <a:cs typeface="Lucida Grande"/>
              </a:rPr>
              <a:t>Blur 50:</a:t>
            </a:r>
          </a:p>
        </p:txBody>
      </p:sp>
      <p:sp>
        <p:nvSpPr>
          <p:cNvPr id="9" name="Rectangle 8"/>
          <p:cNvSpPr/>
          <p:nvPr/>
        </p:nvSpPr>
        <p:spPr>
          <a:xfrm>
            <a:off x="358426" y="6293107"/>
            <a:ext cx="13221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Lucida Grande"/>
                <a:cs typeface="Lucida Grande"/>
              </a:rPr>
              <a:t>4iwo (2.6Å)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733777"/>
            <a:ext cx="9144000" cy="14675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Abadi MT Condensed Extra Bold"/>
                <a:cs typeface="Abadi MT Condensed Extra Bold"/>
              </a:rPr>
              <a:t>Output Array of Sharpened Maps</a:t>
            </a:r>
            <a:endParaRPr lang="en-GB" sz="3200" dirty="0">
              <a:latin typeface="Abadi MT Condensed Extra Bold"/>
              <a:cs typeface="Abadi MT Condensed Extra Bold"/>
            </a:endParaRPr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Abadi MT Condensed Extra Bold"/>
                <a:cs typeface="Abadi MT Condensed Extra Bold"/>
              </a:rPr>
              <a:t>Map Sharpening/Blurring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7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_blur150_0.66sigma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403" y="2342439"/>
            <a:ext cx="7091704" cy="4320000"/>
          </a:xfrm>
          <a:prstGeom prst="rect">
            <a:avLst/>
          </a:prstGeom>
        </p:spPr>
      </p:pic>
      <p:sp>
        <p:nvSpPr>
          <p:cNvPr id="20" name="TextBox 6"/>
          <p:cNvSpPr txBox="1">
            <a:spLocks noChangeArrowheads="1"/>
          </p:cNvSpPr>
          <p:nvPr/>
        </p:nvSpPr>
        <p:spPr bwMode="auto">
          <a:xfrm>
            <a:off x="372046" y="3645711"/>
            <a:ext cx="13085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9pPr>
          </a:lstStyle>
          <a:p>
            <a:pPr eaLnBrk="1" hangingPunct="1"/>
            <a:r>
              <a:rPr lang="en-US" sz="1600" dirty="0" smtClean="0">
                <a:latin typeface="Lucida Grande"/>
                <a:cs typeface="Lucida Grande"/>
              </a:rPr>
              <a:t>Blur 150:</a:t>
            </a:r>
          </a:p>
        </p:txBody>
      </p:sp>
      <p:sp>
        <p:nvSpPr>
          <p:cNvPr id="3" name="Rectangle 2"/>
          <p:cNvSpPr/>
          <p:nvPr/>
        </p:nvSpPr>
        <p:spPr>
          <a:xfrm>
            <a:off x="358426" y="6293107"/>
            <a:ext cx="13221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Lucida Grande"/>
                <a:cs typeface="Lucida Grande"/>
              </a:rPr>
              <a:t>4iwo (2.6Å)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733777"/>
            <a:ext cx="9144000" cy="14675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Abadi MT Condensed Extra Bold"/>
                <a:cs typeface="Abadi MT Condensed Extra Bold"/>
              </a:rPr>
              <a:t>Output Array of Sharpened Maps</a:t>
            </a:r>
            <a:endParaRPr lang="en-GB" sz="3200" dirty="0">
              <a:latin typeface="Abadi MT Condensed Extra Bold"/>
              <a:cs typeface="Abadi MT Condensed Extra Bold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Abadi MT Condensed Extra Bold"/>
                <a:cs typeface="Abadi MT Condensed Extra Bold"/>
              </a:rPr>
              <a:t>Map Sharpening/Blurring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6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733777"/>
            <a:ext cx="9144000" cy="14675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Abadi MT Condensed Extra Bold"/>
                <a:cs typeface="Abadi MT Condensed Extra Bold"/>
              </a:rPr>
              <a:t>Not only X-ray, but also </a:t>
            </a:r>
            <a:r>
              <a:rPr lang="en-GB" sz="3200" dirty="0" err="1" smtClean="0">
                <a:latin typeface="Abadi MT Condensed Extra Bold"/>
                <a:cs typeface="Abadi MT Condensed Extra Bold"/>
              </a:rPr>
              <a:t>cryoEM</a:t>
            </a:r>
            <a:r>
              <a:rPr lang="en-GB" sz="3200" dirty="0" smtClean="0">
                <a:latin typeface="Abadi MT Condensed Extra Bold"/>
                <a:cs typeface="Abadi MT Condensed Extra Bold"/>
              </a:rPr>
              <a:t> maps</a:t>
            </a:r>
            <a:endParaRPr lang="en-GB" sz="3200" dirty="0">
              <a:latin typeface="Abadi MT Condensed Extra Bold"/>
              <a:cs typeface="Abadi MT Condensed Extra Bold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Abadi MT Condensed Extra Bold"/>
                <a:cs typeface="Abadi MT Condensed Extra Bold"/>
              </a:rPr>
              <a:t>Map Sharpening/Blurring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figure2b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824" y="2178000"/>
            <a:ext cx="6392352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22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733777"/>
            <a:ext cx="9144000" cy="14675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Abadi MT Condensed Extra Bold"/>
                <a:cs typeface="Abadi MT Condensed Extra Bold"/>
              </a:rPr>
              <a:t>Not only X-ray, but also </a:t>
            </a:r>
            <a:r>
              <a:rPr lang="en-GB" sz="3200" dirty="0" err="1" smtClean="0">
                <a:latin typeface="Abadi MT Condensed Extra Bold"/>
                <a:cs typeface="Abadi MT Condensed Extra Bold"/>
              </a:rPr>
              <a:t>cryoEM</a:t>
            </a:r>
            <a:r>
              <a:rPr lang="en-GB" sz="3200" dirty="0" smtClean="0">
                <a:latin typeface="Abadi MT Condensed Extra Bold"/>
                <a:cs typeface="Abadi MT Condensed Extra Bold"/>
              </a:rPr>
              <a:t> maps</a:t>
            </a:r>
            <a:endParaRPr lang="en-GB" sz="3200" dirty="0">
              <a:latin typeface="Abadi MT Condensed Extra Bold"/>
              <a:cs typeface="Abadi MT Condensed Extra Bold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Abadi MT Condensed Extra Bold"/>
                <a:cs typeface="Abadi MT Condensed Extra Bold"/>
              </a:rPr>
              <a:t>Map Sharpening/Blurring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figure2c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824" y="2201331"/>
            <a:ext cx="6392352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51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733777"/>
            <a:ext cx="9144000" cy="14675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Abadi MT Condensed Extra Bold"/>
                <a:cs typeface="Abadi MT Condensed Extra Bold"/>
              </a:rPr>
              <a:t>Not only X-ray, but also </a:t>
            </a:r>
            <a:r>
              <a:rPr lang="en-GB" sz="3200" dirty="0" err="1" smtClean="0">
                <a:latin typeface="Abadi MT Condensed Extra Bold"/>
                <a:cs typeface="Abadi MT Condensed Extra Bold"/>
              </a:rPr>
              <a:t>cryoEM</a:t>
            </a:r>
            <a:r>
              <a:rPr lang="en-GB" sz="3200" dirty="0" smtClean="0">
                <a:latin typeface="Abadi MT Condensed Extra Bold"/>
                <a:cs typeface="Abadi MT Condensed Extra Bold"/>
              </a:rPr>
              <a:t> maps</a:t>
            </a:r>
            <a:endParaRPr lang="en-GB" sz="3200" dirty="0">
              <a:latin typeface="Abadi MT Condensed Extra Bold"/>
              <a:cs typeface="Abadi MT Condensed Extra Bold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Abadi MT Condensed Extra Bold"/>
                <a:cs typeface="Abadi MT Condensed Extra Bold"/>
              </a:rPr>
              <a:t>Map Sharpening/Blurring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figure2d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824" y="2178000"/>
            <a:ext cx="6392352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21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47700" y="1054100"/>
            <a:ext cx="8013700" cy="5613400"/>
          </a:xfrm>
        </p:spPr>
        <p:txBody>
          <a:bodyPr rIns="132080">
            <a:normAutofit fontScale="85000" lnSpcReduction="20000"/>
          </a:bodyPr>
          <a:lstStyle/>
          <a:p>
            <a:pPr marL="0" indent="0" eaLnBrk="1" hangingPunct="1">
              <a:buNone/>
            </a:pPr>
            <a:r>
              <a:rPr lang="en-US" sz="2000" b="1" dirty="0" smtClean="0">
                <a:latin typeface="Lucida Grande"/>
                <a:ea typeface="ヒラギノ明朝 ProN W3" charset="0"/>
                <a:cs typeface="Lucida Grande"/>
              </a:rPr>
              <a:t>Early stages (e.g. straight after MR)</a:t>
            </a:r>
          </a:p>
          <a:p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Rigid body refinement</a:t>
            </a:r>
          </a:p>
          <a:p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Jelly body – sometimes up to 200 cycles</a:t>
            </a:r>
          </a:p>
          <a:p>
            <a:pPr marL="0" indent="0" eaLnBrk="1" hangingPunct="1">
              <a:buNone/>
            </a:pPr>
            <a:endParaRPr lang="en-US" sz="2000" dirty="0">
              <a:latin typeface="Lucida Grande"/>
              <a:ea typeface="ヒラギノ明朝 ProN W3" charset="0"/>
              <a:cs typeface="Lucida Grande"/>
            </a:endParaRPr>
          </a:p>
          <a:p>
            <a:pPr marL="0" indent="0" eaLnBrk="1" hangingPunct="1">
              <a:buNone/>
            </a:pPr>
            <a:r>
              <a:rPr lang="en-US" sz="2000" b="1" dirty="0" smtClean="0">
                <a:latin typeface="Lucida Grande"/>
                <a:ea typeface="ヒラギノ明朝 ProN W3" charset="0"/>
                <a:cs typeface="Lucida Grande"/>
              </a:rPr>
              <a:t>Medium stages – during model building</a:t>
            </a:r>
          </a:p>
          <a:p>
            <a:r>
              <a:rPr lang="en-US" sz="2000" dirty="0">
                <a:latin typeface="Lucida Grande"/>
                <a:ea typeface="ヒラギノ明朝 ProN W3" charset="0"/>
                <a:cs typeface="Lucida Grande"/>
              </a:rPr>
              <a:t>Auto local NCS – wherever possible</a:t>
            </a:r>
          </a:p>
          <a:p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External restraints (40 cycles) – homologue available</a:t>
            </a:r>
          </a:p>
          <a:p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Otherwise, jelly body… but not together</a:t>
            </a:r>
          </a:p>
          <a:p>
            <a:r>
              <a:rPr lang="en-US" sz="2000" dirty="0">
                <a:latin typeface="Lucida Grande"/>
                <a:ea typeface="ヒラギノ明朝 ProN W3" charset="0"/>
                <a:cs typeface="Lucida Grande"/>
              </a:rPr>
              <a:t>H-bond restraints – no homologue </a:t>
            </a:r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available</a:t>
            </a:r>
          </a:p>
          <a:p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Secondary structure conformation restraints – model building tool</a:t>
            </a:r>
            <a:endParaRPr lang="en-US" sz="2000" dirty="0">
              <a:latin typeface="Lucida Grande"/>
              <a:ea typeface="ヒラギノ明朝 ProN W3" charset="0"/>
              <a:cs typeface="Lucida Grande"/>
            </a:endParaRPr>
          </a:p>
          <a:p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Add </a:t>
            </a:r>
            <a:r>
              <a:rPr lang="en-US" sz="2000" dirty="0" err="1" smtClean="0">
                <a:latin typeface="Lucida Grande"/>
                <a:ea typeface="ヒラギノ明朝 ProN W3" charset="0"/>
                <a:cs typeface="Lucida Grande"/>
              </a:rPr>
              <a:t>hydrogens</a:t>
            </a:r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 (?)</a:t>
            </a:r>
          </a:p>
          <a:p>
            <a:pPr marL="0" indent="0" eaLnBrk="1" hangingPunct="1">
              <a:buNone/>
            </a:pPr>
            <a:endParaRPr lang="en-US" sz="2000" dirty="0" smtClean="0">
              <a:latin typeface="Lucida Grande"/>
              <a:ea typeface="ヒラギノ明朝 ProN W3" charset="0"/>
              <a:cs typeface="Lucida Grande"/>
            </a:endParaRPr>
          </a:p>
          <a:p>
            <a:pPr marL="0" indent="0">
              <a:buNone/>
            </a:pPr>
            <a:r>
              <a:rPr lang="en-US" sz="2000" b="1" dirty="0" smtClean="0">
                <a:latin typeface="Lucida Grande"/>
                <a:ea typeface="ヒラギノ明朝 ProN W3" charset="0"/>
                <a:cs typeface="Lucida Grande"/>
              </a:rPr>
              <a:t>Medium-final </a:t>
            </a:r>
            <a:r>
              <a:rPr lang="en-US" sz="2000" b="1" dirty="0">
                <a:latin typeface="Lucida Grande"/>
                <a:ea typeface="ヒラギノ明朝 ProN W3" charset="0"/>
                <a:cs typeface="Lucida Grande"/>
              </a:rPr>
              <a:t>stages </a:t>
            </a:r>
            <a:endParaRPr lang="en-US" sz="2000" b="1" dirty="0" smtClean="0">
              <a:latin typeface="Lucida Grande"/>
              <a:ea typeface="ヒラギノ明朝 ProN W3" charset="0"/>
              <a:cs typeface="Lucida Grande"/>
            </a:endParaRPr>
          </a:p>
          <a:p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TLS – at medium resolutions</a:t>
            </a:r>
          </a:p>
          <a:p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Anisotropic B-factors – only at high resolution</a:t>
            </a:r>
          </a:p>
          <a:p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Twin refinement – only if you are sure</a:t>
            </a:r>
          </a:p>
          <a:p>
            <a:pPr marL="0" indent="0">
              <a:buNone/>
            </a:pPr>
            <a:endParaRPr lang="en-US" sz="2000" dirty="0">
              <a:latin typeface="Lucida Grande"/>
              <a:ea typeface="ヒラギノ明朝 ProN W3" charset="0"/>
              <a:cs typeface="Lucida Grande"/>
            </a:endParaRPr>
          </a:p>
          <a:p>
            <a:pPr marL="0" indent="0" eaLnBrk="1" hangingPunct="1">
              <a:buNone/>
            </a:pPr>
            <a:r>
              <a:rPr lang="en-US" sz="2000" b="1" dirty="0" smtClean="0">
                <a:latin typeface="Lucida Grande"/>
                <a:ea typeface="ヒラギノ明朝 ProN W3" charset="0"/>
                <a:cs typeface="Lucida Grande"/>
              </a:rPr>
              <a:t>Final stages of refinement</a:t>
            </a:r>
          </a:p>
          <a:p>
            <a:pPr marL="0" indent="0" eaLnBrk="1" hangingPunct="1">
              <a:buNone/>
            </a:pPr>
            <a:r>
              <a:rPr lang="en-US" sz="2000" dirty="0" smtClean="0">
                <a:latin typeface="Lucida Grande"/>
                <a:ea typeface="ヒラギノ明朝 ProN W3" charset="0"/>
                <a:cs typeface="Lucida Grande"/>
              </a:rPr>
              <a:t>Jelly body – around 20 cycles</a:t>
            </a:r>
          </a:p>
          <a:p>
            <a:pPr marL="0" indent="0" eaLnBrk="1" hangingPunct="1">
              <a:buNone/>
            </a:pPr>
            <a:endParaRPr lang="en-US" sz="2000" dirty="0">
              <a:latin typeface="Lucida Grande"/>
              <a:ea typeface="ヒラギノ明朝 ProN W3" charset="0"/>
              <a:cs typeface="Lucida Grande"/>
            </a:endParaRPr>
          </a:p>
          <a:p>
            <a:pPr marL="0" indent="0" algn="ctr">
              <a:buNone/>
            </a:pPr>
            <a:r>
              <a:rPr lang="en-GB" sz="2400" i="1" dirty="0" smtClean="0">
                <a:solidFill>
                  <a:srgbClr val="000000"/>
                </a:solidFill>
                <a:latin typeface="Lucida Grande"/>
                <a:cs typeface="Lucida Grande"/>
              </a:rPr>
              <a:t>Many tools </a:t>
            </a:r>
            <a:r>
              <a:rPr lang="en-GB" sz="2400" i="1" dirty="0">
                <a:solidFill>
                  <a:srgbClr val="000000"/>
                </a:solidFill>
                <a:latin typeface="Lucida Grande"/>
                <a:cs typeface="Lucida Grande"/>
              </a:rPr>
              <a:t>are applicable to </a:t>
            </a:r>
            <a:r>
              <a:rPr lang="en-GB" sz="2400" i="1" dirty="0" err="1">
                <a:solidFill>
                  <a:srgbClr val="000000"/>
                </a:solidFill>
                <a:latin typeface="Lucida Grande"/>
                <a:cs typeface="Lucida Grande"/>
              </a:rPr>
              <a:t>cryo</a:t>
            </a:r>
            <a:r>
              <a:rPr lang="en-GB" sz="2400" i="1" dirty="0">
                <a:solidFill>
                  <a:srgbClr val="000000"/>
                </a:solidFill>
                <a:latin typeface="Lucida Grande"/>
                <a:cs typeface="Lucida Grande"/>
              </a:rPr>
              <a:t>-EM as well as MX</a:t>
            </a:r>
          </a:p>
          <a:p>
            <a:pPr marL="0" indent="0" eaLnBrk="1" hangingPunct="1">
              <a:buNone/>
            </a:pPr>
            <a:endParaRPr lang="en-US" sz="2000" dirty="0" smtClean="0">
              <a:latin typeface="Lucida Grande"/>
              <a:ea typeface="ヒラギノ明朝 ProN W3" charset="0"/>
              <a:cs typeface="Lucida Grande"/>
            </a:endParaRP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What and When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5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15113" y="0"/>
            <a:ext cx="5405300" cy="87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Acknowledgements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20513" y="6286703"/>
            <a:ext cx="1658933" cy="268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36710" y="6136545"/>
            <a:ext cx="15875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" descr="WG10-Pantone-LMB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21" y="6136545"/>
            <a:ext cx="207486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22158" y="2415301"/>
            <a:ext cx="83934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dirty="0" smtClean="0"/>
              <a:t>Computational Crystallography Group website: </a:t>
            </a:r>
          </a:p>
          <a:p>
            <a:pPr>
              <a:buNone/>
            </a:pPr>
            <a:r>
              <a:rPr lang="en-US" sz="1400" b="1" dirty="0" smtClean="0">
                <a:solidFill>
                  <a:srgbClr val="000000"/>
                </a:solidFill>
              </a:rPr>
              <a:t>				www2.mrc-lmb.cam.ac.uk/groups/</a:t>
            </a:r>
            <a:r>
              <a:rPr lang="en-US" sz="1400" b="1" dirty="0" err="1" smtClean="0">
                <a:solidFill>
                  <a:srgbClr val="000000"/>
                </a:solidFill>
              </a:rPr>
              <a:t>murshudov</a:t>
            </a:r>
            <a:r>
              <a:rPr lang="en-US" sz="1400" b="1" dirty="0" smtClean="0">
                <a:solidFill>
                  <a:srgbClr val="000000"/>
                </a:solidFill>
              </a:rPr>
              <a:t>/</a:t>
            </a:r>
          </a:p>
        </p:txBody>
      </p:sp>
      <p:sp>
        <p:nvSpPr>
          <p:cNvPr id="4" name="Rectangle 3"/>
          <p:cNvSpPr/>
          <p:nvPr/>
        </p:nvSpPr>
        <p:spPr>
          <a:xfrm>
            <a:off x="422159" y="3027795"/>
            <a:ext cx="8597486" cy="2800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dirty="0"/>
              <a:t>REFMAC:</a:t>
            </a:r>
          </a:p>
          <a:p>
            <a:pPr>
              <a:buNone/>
            </a:pPr>
            <a:r>
              <a:rPr lang="en-US" sz="1200" dirty="0"/>
              <a:t>	Murshudov </a:t>
            </a:r>
            <a:r>
              <a:rPr lang="en-US" sz="1200" i="1" dirty="0"/>
              <a:t>et al. </a:t>
            </a:r>
            <a:r>
              <a:rPr lang="en-US" sz="1200" dirty="0"/>
              <a:t>(2011) REFMAC5 for the refinement of macromolecular crystal structures. </a:t>
            </a:r>
            <a:r>
              <a:rPr lang="en-US" sz="1200" i="1" dirty="0" err="1"/>
              <a:t>Acta</a:t>
            </a:r>
            <a:r>
              <a:rPr lang="en-US" sz="1200" i="1" dirty="0"/>
              <a:t> </a:t>
            </a:r>
            <a:r>
              <a:rPr lang="en-US" sz="1200" i="1" dirty="0" err="1"/>
              <a:t>Cryst</a:t>
            </a:r>
            <a:r>
              <a:rPr lang="en-US" sz="1200" i="1" dirty="0"/>
              <a:t>. </a:t>
            </a:r>
            <a:r>
              <a:rPr lang="en-US" sz="1200" dirty="0"/>
              <a:t>D67, 355-67. </a:t>
            </a:r>
          </a:p>
          <a:p>
            <a:pPr>
              <a:buNone/>
            </a:pPr>
            <a:endParaRPr lang="en-US" sz="500" dirty="0" smtClean="0"/>
          </a:p>
          <a:p>
            <a:pPr>
              <a:buNone/>
            </a:pPr>
            <a:r>
              <a:rPr lang="en-US" sz="1200" dirty="0" err="1"/>
              <a:t>ProSMART</a:t>
            </a:r>
            <a:r>
              <a:rPr lang="en-US" sz="1200" dirty="0"/>
              <a:t>:</a:t>
            </a:r>
          </a:p>
          <a:p>
            <a:r>
              <a:rPr lang="en-US" sz="1200" dirty="0"/>
              <a:t>	Nicholls </a:t>
            </a:r>
            <a:r>
              <a:rPr lang="en-US" sz="1200" i="1" dirty="0"/>
              <a:t>et al. </a:t>
            </a:r>
            <a:r>
              <a:rPr lang="en-US" sz="1200" dirty="0"/>
              <a:t>(2014) Conformation-Independent Structural Comparison of Macromolecules with </a:t>
            </a:r>
            <a:r>
              <a:rPr lang="en-US" sz="1200" dirty="0" err="1"/>
              <a:t>ProSMART</a:t>
            </a:r>
            <a:r>
              <a:rPr lang="en-US" sz="1200" dirty="0"/>
              <a:t>. </a:t>
            </a:r>
            <a:r>
              <a:rPr lang="en-US" sz="1200" i="1" dirty="0" err="1"/>
              <a:t>Acta</a:t>
            </a:r>
            <a:r>
              <a:rPr lang="en-US" sz="1200" i="1" dirty="0"/>
              <a:t> </a:t>
            </a:r>
            <a:r>
              <a:rPr lang="en-US" sz="1200" i="1" dirty="0" err="1"/>
              <a:t>Cryst</a:t>
            </a:r>
            <a:r>
              <a:rPr lang="en-US" sz="1200" i="1" dirty="0"/>
              <a:t>. </a:t>
            </a:r>
            <a:r>
              <a:rPr lang="en-US" sz="1200" dirty="0"/>
              <a:t>D70, 2487-99.</a:t>
            </a:r>
            <a:endParaRPr lang="en-US" sz="500" dirty="0"/>
          </a:p>
          <a:p>
            <a:r>
              <a:rPr lang="en-US" sz="500" dirty="0"/>
              <a:t>	</a:t>
            </a:r>
          </a:p>
          <a:p>
            <a:pPr>
              <a:buNone/>
            </a:pPr>
            <a:r>
              <a:rPr lang="en-US" sz="1200" dirty="0"/>
              <a:t>LORESTR:</a:t>
            </a:r>
          </a:p>
          <a:p>
            <a:r>
              <a:rPr lang="en-US" sz="1200" dirty="0"/>
              <a:t>	</a:t>
            </a:r>
            <a:r>
              <a:rPr lang="en-US" sz="1200" dirty="0" err="1"/>
              <a:t>Kovalevskiy</a:t>
            </a:r>
            <a:r>
              <a:rPr lang="en-US" sz="1200" dirty="0"/>
              <a:t> </a:t>
            </a:r>
            <a:r>
              <a:rPr lang="en-US" sz="1200" i="1" dirty="0"/>
              <a:t>et al. </a:t>
            </a:r>
            <a:r>
              <a:rPr lang="en-US" sz="1200" dirty="0"/>
              <a:t>(2016) Automated refinement of macromolecular structures at low resolution using prior information. </a:t>
            </a:r>
            <a:br>
              <a:rPr lang="en-US" sz="1200" dirty="0"/>
            </a:br>
            <a:r>
              <a:rPr lang="en-US" sz="1200" dirty="0"/>
              <a:t>	</a:t>
            </a:r>
            <a:r>
              <a:rPr lang="en-US" sz="1200" i="1" dirty="0" err="1"/>
              <a:t>Acta</a:t>
            </a:r>
            <a:r>
              <a:rPr lang="en-US" sz="1200" i="1" dirty="0"/>
              <a:t> </a:t>
            </a:r>
            <a:r>
              <a:rPr lang="en-US" sz="1200" i="1" dirty="0" err="1"/>
              <a:t>Cryst</a:t>
            </a:r>
            <a:r>
              <a:rPr lang="en-US" sz="1200" i="1" dirty="0"/>
              <a:t>. </a:t>
            </a:r>
            <a:r>
              <a:rPr lang="en-US" sz="1200" dirty="0"/>
              <a:t>D72, 1149-61.</a:t>
            </a:r>
          </a:p>
          <a:p>
            <a:pPr>
              <a:buNone/>
            </a:pPr>
            <a:endParaRPr lang="en-US" sz="500" dirty="0"/>
          </a:p>
          <a:p>
            <a:pPr>
              <a:buNone/>
            </a:pPr>
            <a:r>
              <a:rPr lang="en-US" sz="1200" dirty="0"/>
              <a:t>Low-resolution refinement with REFMAC and ProSMART:</a:t>
            </a:r>
          </a:p>
          <a:p>
            <a:r>
              <a:rPr lang="en-US" sz="1200" dirty="0"/>
              <a:t>	Nicholls </a:t>
            </a:r>
            <a:r>
              <a:rPr lang="en-US" sz="1200" i="1" dirty="0"/>
              <a:t>et al. </a:t>
            </a:r>
            <a:r>
              <a:rPr lang="en-US" sz="1200" dirty="0"/>
              <a:t>(2013) Recent Advances in Low Resolution Refinement Tools in REFMAC5. Adv. Methods for Bio. </a:t>
            </a:r>
            <a:r>
              <a:rPr lang="en-US" sz="1200" dirty="0" err="1"/>
              <a:t>Xtallography</a:t>
            </a:r>
            <a:r>
              <a:rPr lang="en-US" sz="1200" dirty="0"/>
              <a:t>, </a:t>
            </a:r>
            <a:r>
              <a:rPr lang="en-US" sz="1200" dirty="0" smtClean="0"/>
              <a:t>231-58</a:t>
            </a:r>
            <a:r>
              <a:rPr lang="en-US" sz="1200" dirty="0"/>
              <a:t>.</a:t>
            </a:r>
          </a:p>
          <a:p>
            <a:pPr>
              <a:buNone/>
            </a:pPr>
            <a:r>
              <a:rPr lang="en-US" sz="1200" dirty="0"/>
              <a:t>	Nicholls </a:t>
            </a:r>
            <a:r>
              <a:rPr lang="en-US" sz="1200" i="1" dirty="0"/>
              <a:t>et al. </a:t>
            </a:r>
            <a:r>
              <a:rPr lang="en-US" sz="1200" dirty="0"/>
              <a:t>(2012) Low Resolution Refinement Tools in REFMAC5. </a:t>
            </a:r>
            <a:r>
              <a:rPr lang="en-US" sz="1200" i="1" dirty="0" err="1"/>
              <a:t>Acta</a:t>
            </a:r>
            <a:r>
              <a:rPr lang="en-US" sz="1200" i="1" dirty="0"/>
              <a:t> </a:t>
            </a:r>
            <a:r>
              <a:rPr lang="en-US" sz="1200" i="1" dirty="0" err="1"/>
              <a:t>Cryst</a:t>
            </a:r>
            <a:r>
              <a:rPr lang="en-US" sz="1200" i="1" dirty="0"/>
              <a:t>. </a:t>
            </a:r>
            <a:r>
              <a:rPr lang="en-US" sz="1200" dirty="0"/>
              <a:t>D68, 404-17.</a:t>
            </a:r>
            <a:endParaRPr lang="en-US" sz="500" dirty="0"/>
          </a:p>
          <a:p>
            <a:pPr>
              <a:buNone/>
            </a:pPr>
            <a:endParaRPr lang="en-US" sz="500" dirty="0"/>
          </a:p>
          <a:p>
            <a:pPr>
              <a:buNone/>
            </a:pPr>
            <a:r>
              <a:rPr lang="en-US" sz="1200" dirty="0" smtClean="0"/>
              <a:t>Tools for </a:t>
            </a:r>
            <a:r>
              <a:rPr lang="en-US" sz="1200" dirty="0" err="1" smtClean="0"/>
              <a:t>cryo</a:t>
            </a:r>
            <a:r>
              <a:rPr lang="en-US" sz="1200" dirty="0" smtClean="0"/>
              <a:t>-EM fitting:</a:t>
            </a:r>
          </a:p>
          <a:p>
            <a:pPr>
              <a:buNone/>
            </a:pPr>
            <a:r>
              <a:rPr lang="en-US" sz="1200" dirty="0" smtClean="0"/>
              <a:t>	Brown </a:t>
            </a:r>
            <a:r>
              <a:rPr lang="en-US" sz="1200" i="1" dirty="0" smtClean="0"/>
              <a:t>et al. </a:t>
            </a:r>
            <a:r>
              <a:rPr lang="en-US" sz="1200" dirty="0" smtClean="0"/>
              <a:t>(2015) Tools for macromolecular model building and refinement into electron </a:t>
            </a:r>
            <a:r>
              <a:rPr lang="en-US" sz="1200" dirty="0" err="1" smtClean="0"/>
              <a:t>cryo</a:t>
            </a:r>
            <a:r>
              <a:rPr lang="en-US" sz="1200" dirty="0" smtClean="0"/>
              <a:t>-microscopy reconstructions. 	</a:t>
            </a:r>
            <a:r>
              <a:rPr lang="en-US" sz="1200" i="1" dirty="0" err="1" smtClean="0"/>
              <a:t>Acta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Cryst</a:t>
            </a:r>
            <a:r>
              <a:rPr lang="en-US" sz="1200" i="1" dirty="0" smtClean="0"/>
              <a:t>. </a:t>
            </a:r>
            <a:r>
              <a:rPr lang="en-US" sz="1200" dirty="0" smtClean="0"/>
              <a:t>D71, 136-53.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2699" y="176045"/>
            <a:ext cx="353694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/>
              <a:t>Contact</a:t>
            </a:r>
            <a:r>
              <a:rPr lang="en-US" sz="1600" dirty="0" smtClean="0"/>
              <a:t>:    </a:t>
            </a:r>
            <a:r>
              <a:rPr lang="en-US" sz="1600" b="1" dirty="0" err="1"/>
              <a:t>nicholls@mrc-</a:t>
            </a:r>
            <a:r>
              <a:rPr lang="en-US" sz="1600" b="1" dirty="0" err="1" smtClean="0"/>
              <a:t>lmb.cam.ac.uk</a:t>
            </a:r>
            <a:endParaRPr lang="en-US" sz="1600" b="1" dirty="0" smtClean="0"/>
          </a:p>
          <a:p>
            <a:r>
              <a:rPr lang="en-US" sz="1600" b="1" dirty="0" err="1" smtClean="0"/>
              <a:t>okovalev@mrc-lmb.cam.ac.uk</a:t>
            </a:r>
            <a:endParaRPr lang="en-US" sz="1600" b="1" dirty="0"/>
          </a:p>
        </p:txBody>
      </p:sp>
      <p:sp>
        <p:nvSpPr>
          <p:cNvPr id="18" name="Rectangle 17"/>
          <p:cNvSpPr/>
          <p:nvPr/>
        </p:nvSpPr>
        <p:spPr>
          <a:xfrm>
            <a:off x="422159" y="822930"/>
            <a:ext cx="8597486" cy="1954381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>
              <a:buFont typeface="Times New Roman" pitchFamily="1" charset="0"/>
              <a:buNone/>
            </a:pPr>
            <a:r>
              <a:rPr lang="en-US" sz="1400" i="1" dirty="0"/>
              <a:t>Computational Crystallography Group:</a:t>
            </a:r>
          </a:p>
          <a:p>
            <a:endParaRPr lang="en-US" sz="500" dirty="0"/>
          </a:p>
          <a:p>
            <a:pPr>
              <a:buFont typeface="Times New Roman" pitchFamily="1" charset="0"/>
              <a:buNone/>
            </a:pPr>
            <a:r>
              <a:rPr lang="en-US" sz="1200" dirty="0" err="1" smtClean="0"/>
              <a:t>Garib</a:t>
            </a:r>
            <a:r>
              <a:rPr lang="en-US" sz="1200" dirty="0" smtClean="0"/>
              <a:t> </a:t>
            </a:r>
            <a:r>
              <a:rPr lang="en-US" sz="1200" dirty="0"/>
              <a:t>Murshudov</a:t>
            </a:r>
          </a:p>
          <a:p>
            <a:pPr>
              <a:buNone/>
            </a:pPr>
            <a:r>
              <a:rPr lang="en-US" sz="1200" dirty="0"/>
              <a:t>Paul </a:t>
            </a:r>
            <a:r>
              <a:rPr lang="en-US" sz="1200" dirty="0" err="1" smtClean="0"/>
              <a:t>Emsley</a:t>
            </a:r>
            <a:endParaRPr lang="en-US" sz="1200" dirty="0" smtClean="0"/>
          </a:p>
          <a:p>
            <a:pPr>
              <a:buNone/>
            </a:pPr>
            <a:r>
              <a:rPr lang="en-US" sz="1200" dirty="0" smtClean="0"/>
              <a:t>Oleg </a:t>
            </a:r>
            <a:r>
              <a:rPr lang="en-US" sz="1200" dirty="0" err="1" smtClean="0"/>
              <a:t>Kovalevskiy</a:t>
            </a:r>
            <a:endParaRPr lang="en-US" sz="1200" dirty="0"/>
          </a:p>
          <a:p>
            <a:r>
              <a:rPr lang="en-US" sz="1200" dirty="0" err="1" smtClean="0"/>
              <a:t>Fei</a:t>
            </a:r>
            <a:r>
              <a:rPr lang="en-US" sz="1200" dirty="0" smtClean="0"/>
              <a:t> Long</a:t>
            </a:r>
          </a:p>
          <a:p>
            <a:r>
              <a:rPr lang="en-US" sz="1200" dirty="0" smtClean="0"/>
              <a:t>Rob Nicholls</a:t>
            </a:r>
            <a:endParaRPr lang="en-US" sz="1200" dirty="0"/>
          </a:p>
          <a:p>
            <a:pPr>
              <a:buFont typeface="Times New Roman" pitchFamily="1" charset="0"/>
              <a:buNone/>
            </a:pPr>
            <a:r>
              <a:rPr lang="en-US" sz="1200" dirty="0" smtClean="0"/>
              <a:t>Michal </a:t>
            </a:r>
            <a:r>
              <a:rPr lang="en-US" sz="1200" dirty="0" err="1" smtClean="0"/>
              <a:t>Tykac</a:t>
            </a:r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400" i="1" dirty="0" smtClean="0"/>
          </a:p>
          <a:p>
            <a:pPr>
              <a:buFont typeface="Times New Roman" pitchFamily="1" charset="0"/>
              <a:buNone/>
            </a:pPr>
            <a:endParaRPr lang="en-US" sz="1400" i="1" dirty="0" smtClean="0"/>
          </a:p>
          <a:p>
            <a:pPr>
              <a:buFont typeface="Times New Roman" pitchFamily="1" charset="0"/>
              <a:buNone/>
            </a:pPr>
            <a:r>
              <a:rPr lang="en-US" sz="1400" i="1" dirty="0" smtClean="0"/>
              <a:t>Many </a:t>
            </a:r>
            <a:r>
              <a:rPr lang="en-US" sz="1400" i="1" dirty="0"/>
              <a:t>Thanks</a:t>
            </a:r>
            <a:r>
              <a:rPr lang="en-US" sz="1400" i="1" dirty="0" smtClean="0"/>
              <a:t>:</a:t>
            </a:r>
            <a:endParaRPr lang="en-US" sz="1400" i="1" dirty="0"/>
          </a:p>
          <a:p>
            <a:pPr>
              <a:buNone/>
            </a:pPr>
            <a:endParaRPr lang="en-US" sz="500" dirty="0"/>
          </a:p>
          <a:p>
            <a:pPr>
              <a:buNone/>
            </a:pPr>
            <a:r>
              <a:rPr lang="en-US" sz="1200" dirty="0" smtClean="0"/>
              <a:t>Marcus Fischer</a:t>
            </a:r>
          </a:p>
          <a:p>
            <a:pPr>
              <a:buNone/>
            </a:pPr>
            <a:r>
              <a:rPr lang="en-US" sz="1200" dirty="0" smtClean="0"/>
              <a:t>CCP4 </a:t>
            </a:r>
            <a:r>
              <a:rPr lang="en-US" sz="1200" dirty="0"/>
              <a:t>core </a:t>
            </a:r>
            <a:r>
              <a:rPr lang="en-US" sz="1200" dirty="0" smtClean="0"/>
              <a:t>team</a:t>
            </a:r>
          </a:p>
          <a:p>
            <a:pPr>
              <a:buNone/>
            </a:pPr>
            <a:r>
              <a:rPr lang="en-US" sz="1200" dirty="0" smtClean="0"/>
              <a:t>CCP4i2 development team</a:t>
            </a:r>
            <a:endParaRPr lang="en-US" sz="1200" dirty="0"/>
          </a:p>
          <a:p>
            <a:pPr>
              <a:buFont typeface="Times New Roman" pitchFamily="1" charset="0"/>
              <a:buNone/>
            </a:pPr>
            <a:r>
              <a:rPr lang="en-US" sz="1200" dirty="0" smtClean="0"/>
              <a:t>Colleagues </a:t>
            </a:r>
            <a:r>
              <a:rPr lang="en-US" sz="1200" dirty="0"/>
              <a:t>from MRC-</a:t>
            </a:r>
            <a:r>
              <a:rPr lang="en-US" sz="1200" dirty="0" smtClean="0"/>
              <a:t>LMB</a:t>
            </a:r>
            <a:r>
              <a:rPr lang="en-US" sz="1200" dirty="0"/>
              <a:t> </a:t>
            </a:r>
            <a:r>
              <a:rPr lang="en-US" sz="1200" dirty="0" smtClean="0"/>
              <a:t>and CCP4</a:t>
            </a:r>
          </a:p>
          <a:p>
            <a:pPr>
              <a:buFont typeface="Times New Roman" pitchFamily="1" charset="0"/>
              <a:buNone/>
            </a:pPr>
            <a:endParaRPr lang="en-US" sz="1200" dirty="0"/>
          </a:p>
          <a:p>
            <a:r>
              <a:rPr lang="en-US" sz="1200" dirty="0"/>
              <a:t>Software available for Mac/Linux/Windows </a:t>
            </a:r>
            <a:r>
              <a:rPr lang="en-US" sz="1200" dirty="0" smtClean="0"/>
              <a:t>via CCP4</a:t>
            </a:r>
            <a:endParaRPr lang="en-US" sz="1200" dirty="0"/>
          </a:p>
        </p:txBody>
      </p:sp>
      <p:pic>
        <p:nvPicPr>
          <p:cNvPr id="16" name="Picture 15" descr="ccp4-big-logo2-transparen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834" y="6118872"/>
            <a:ext cx="1691499" cy="64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7647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8255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0" y="285750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Extra Slides</a:t>
            </a:r>
            <a:endParaRPr lang="en-US" sz="72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504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Abadi MT Condensed Extra Bold"/>
                <a:cs typeface="Abadi MT Condensed Extra Bold"/>
              </a:rPr>
              <a:t>Automated pipeline - LORESTR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36700"/>
            <a:ext cx="9144000" cy="376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264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tm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848" y="1335814"/>
            <a:ext cx="3979810" cy="2160000"/>
          </a:xfrm>
          <a:prstGeom prst="rect">
            <a:avLst/>
          </a:prstGeom>
        </p:spPr>
      </p:pic>
      <p:cxnSp>
        <p:nvCxnSpPr>
          <p:cNvPr id="27" name="Straight Arrow Connector 26"/>
          <p:cNvCxnSpPr/>
          <p:nvPr/>
        </p:nvCxnSpPr>
        <p:spPr>
          <a:xfrm>
            <a:off x="5069995" y="2391831"/>
            <a:ext cx="1576916" cy="21167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1" name="Group 40"/>
          <p:cNvGrpSpPr/>
          <p:nvPr/>
        </p:nvGrpSpPr>
        <p:grpSpPr>
          <a:xfrm>
            <a:off x="4516235" y="2020886"/>
            <a:ext cx="2663271" cy="392113"/>
            <a:chOff x="5295396" y="1957388"/>
            <a:chExt cx="2663271" cy="392113"/>
          </a:xfrm>
        </p:grpSpPr>
        <p:cxnSp>
          <p:nvCxnSpPr>
            <p:cNvPr id="30" name="Straight Arrow Connector 29"/>
            <p:cNvCxnSpPr/>
            <p:nvPr/>
          </p:nvCxnSpPr>
          <p:spPr>
            <a:xfrm>
              <a:off x="7513663" y="2349501"/>
              <a:ext cx="445004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5295396" y="2317750"/>
              <a:ext cx="445004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6" name="Object 3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23606322"/>
                </p:ext>
              </p:extLst>
            </p:nvPr>
          </p:nvGraphicFramePr>
          <p:xfrm>
            <a:off x="5341578" y="1957388"/>
            <a:ext cx="315000" cy="36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085" name="Equation" r:id="rId4" imgW="177800" imgH="203200" progId="Equation.3">
                    <p:embed/>
                  </p:oleObj>
                </mc:Choice>
                <mc:Fallback>
                  <p:oleObj name="Equation" r:id="rId4" imgW="177800" imgH="203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341578" y="1957388"/>
                          <a:ext cx="315000" cy="36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" name="Object 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0481929"/>
                </p:ext>
              </p:extLst>
            </p:nvPr>
          </p:nvGraphicFramePr>
          <p:xfrm>
            <a:off x="7565494" y="1957388"/>
            <a:ext cx="358775" cy="360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086" name="Equation" r:id="rId6" imgW="203200" imgH="203200" progId="Equation.3">
                    <p:embed/>
                  </p:oleObj>
                </mc:Choice>
                <mc:Fallback>
                  <p:oleObj name="Equation" r:id="rId6" imgW="203200" imgH="203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7565494" y="1957388"/>
                          <a:ext cx="358775" cy="3603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9652329"/>
              </p:ext>
            </p:extLst>
          </p:nvPr>
        </p:nvGraphicFramePr>
        <p:xfrm>
          <a:off x="5810562" y="2123542"/>
          <a:ext cx="201613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087" name="Equation" r:id="rId8" imgW="114300" imgH="127000" progId="Equation.3">
                  <p:embed/>
                </p:oleObj>
              </mc:Choice>
              <mc:Fallback>
                <p:oleObj name="Equation" r:id="rId8" imgW="114300" imgH="127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810562" y="2123542"/>
                        <a:ext cx="201613" cy="225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1114425" y="2906908"/>
            <a:ext cx="7219369" cy="2005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2000" dirty="0" err="1" smtClean="0">
                <a:latin typeface="Times New Roman"/>
                <a:cs typeface="Times New Roman"/>
              </a:rPr>
              <a:t>σ</a:t>
            </a:r>
            <a:r>
              <a:rPr lang="en-GB" sz="2000" baseline="-25000" dirty="0" err="1" smtClean="0">
                <a:latin typeface="Times New Roman"/>
                <a:cs typeface="Times New Roman"/>
              </a:rPr>
              <a:t>i</a:t>
            </a:r>
            <a:r>
              <a:rPr lang="en-GB" sz="1600" dirty="0">
                <a:latin typeface="Times New Roman"/>
                <a:cs typeface="Times New Roman"/>
              </a:rPr>
              <a:t> </a:t>
            </a:r>
            <a:r>
              <a:rPr lang="en-GB" sz="1400" dirty="0" smtClean="0">
                <a:latin typeface="Lucida Grande"/>
                <a:cs typeface="Lucida Grande"/>
              </a:rPr>
              <a:t>estimated as by Murshudov &amp; Dodson (CCP4 Newsletter </a:t>
            </a:r>
            <a:r>
              <a:rPr lang="en-GB" sz="1400" dirty="0">
                <a:latin typeface="Lucida Grande"/>
                <a:cs typeface="Lucida Grande"/>
              </a:rPr>
              <a:t>1997</a:t>
            </a:r>
            <a:r>
              <a:rPr lang="en-GB" sz="1400" dirty="0" smtClean="0">
                <a:latin typeface="Lucida Grande"/>
                <a:cs typeface="Lucida Grande"/>
              </a:rPr>
              <a:t>)</a:t>
            </a:r>
          </a:p>
          <a:p>
            <a:pPr>
              <a:lnSpc>
                <a:spcPct val="120000"/>
              </a:lnSpc>
            </a:pPr>
            <a:endParaRPr lang="en-GB" sz="1400" dirty="0">
              <a:latin typeface="Lucida Grande"/>
              <a:cs typeface="Lucida Grande"/>
            </a:endParaRPr>
          </a:p>
          <a:p>
            <a:pPr>
              <a:lnSpc>
                <a:spcPct val="12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Dependencies: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GB" sz="1400" dirty="0" smtClean="0">
                <a:latin typeface="Lucida Grande"/>
                <a:cs typeface="Lucida Grande"/>
              </a:rPr>
              <a:t>B-value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GB" sz="1400" dirty="0" smtClean="0">
                <a:latin typeface="Lucida Grande"/>
                <a:cs typeface="Lucida Grande"/>
              </a:rPr>
              <a:t>Resolution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GB" sz="1400" dirty="0" smtClean="0">
                <a:latin typeface="Lucida Grande"/>
                <a:cs typeface="Lucida Grande"/>
              </a:rPr>
              <a:t>Model/data completeness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GB" sz="1400" dirty="0" smtClean="0">
                <a:latin typeface="Lucida Grande"/>
                <a:cs typeface="Lucida Grande"/>
              </a:rPr>
              <a:t>Data quality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85800" y="1178808"/>
            <a:ext cx="3928533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 smtClean="0">
                <a:latin typeface="Lucida Grande"/>
                <a:cs typeface="Lucida Grande"/>
              </a:rPr>
              <a:t>Restraint Parameter Estimation: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1542372" y="5104928"/>
            <a:ext cx="3071961" cy="930583"/>
            <a:chOff x="4959353" y="4861114"/>
            <a:chExt cx="3071961" cy="930583"/>
          </a:xfrm>
        </p:grpSpPr>
        <p:pic>
          <p:nvPicPr>
            <p:cNvPr id="62" name="Picture 61" descr="Untitled.tiff"/>
            <p:cNvPicPr>
              <a:picLocks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8234" y="4861114"/>
              <a:ext cx="2093080" cy="685605"/>
            </a:xfrm>
            <a:prstGeom prst="rect">
              <a:avLst/>
            </a:prstGeom>
          </p:spPr>
        </p:pic>
        <p:sp>
          <p:nvSpPr>
            <p:cNvPr id="55" name="Oval 54"/>
            <p:cNvSpPr/>
            <p:nvPr/>
          </p:nvSpPr>
          <p:spPr>
            <a:xfrm>
              <a:off x="4959353" y="5485197"/>
              <a:ext cx="144000" cy="144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7" name="Straight Arrow Connector 56"/>
            <p:cNvCxnSpPr>
              <a:stCxn id="55" idx="6"/>
            </p:cNvCxnSpPr>
            <p:nvPr/>
          </p:nvCxnSpPr>
          <p:spPr>
            <a:xfrm>
              <a:off x="5103353" y="5557197"/>
              <a:ext cx="1893181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>
              <a:off x="6914784" y="5396237"/>
              <a:ext cx="445004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7" name="Object 6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15338634"/>
                </p:ext>
              </p:extLst>
            </p:nvPr>
          </p:nvGraphicFramePr>
          <p:xfrm>
            <a:off x="7010400" y="5119147"/>
            <a:ext cx="269875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088" name="Equation" r:id="rId11" imgW="152400" imgH="139700" progId="Equation.3">
                    <p:embed/>
                  </p:oleObj>
                </mc:Choice>
                <mc:Fallback>
                  <p:oleObj name="Equation" r:id="rId11" imgW="152400" imgH="1397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7010400" y="5119147"/>
                          <a:ext cx="269875" cy="2476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" name="Object 6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93129348"/>
                </p:ext>
              </p:extLst>
            </p:nvPr>
          </p:nvGraphicFramePr>
          <p:xfrm>
            <a:off x="5916312" y="5566272"/>
            <a:ext cx="201613" cy="225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089" name="Equation" r:id="rId13" imgW="114300" imgH="127000" progId="Equation.3">
                    <p:embed/>
                  </p:oleObj>
                </mc:Choice>
                <mc:Fallback>
                  <p:oleObj name="Equation" r:id="rId13" imgW="114300" imgH="1270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5916312" y="5566272"/>
                          <a:ext cx="201613" cy="2254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1" name="TextBox 70"/>
          <p:cNvSpPr txBox="1"/>
          <p:nvPr/>
        </p:nvSpPr>
        <p:spPr>
          <a:xfrm>
            <a:off x="659267" y="2122755"/>
            <a:ext cx="3680127" cy="343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400" dirty="0" smtClean="0">
                <a:latin typeface="Lucida Grande"/>
                <a:cs typeface="Lucida Grande"/>
              </a:rPr>
              <a:t>Atoms in homologous structure:</a:t>
            </a:r>
            <a:endParaRPr lang="en-GB" sz="1050" dirty="0" smtClean="0">
              <a:latin typeface="Lucida Grande"/>
              <a:cs typeface="Lucida Grande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114425" y="6387535"/>
            <a:ext cx="7343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200" dirty="0" smtClean="0">
                <a:latin typeface="Lucida Grande"/>
                <a:cs typeface="Lucida Grande"/>
              </a:rPr>
              <a:t>Plus a modification that increases robustness to outliers (use of </a:t>
            </a:r>
            <a:r>
              <a:rPr lang="en-GB" sz="1200" dirty="0" err="1" smtClean="0">
                <a:latin typeface="Lucida Grande"/>
                <a:cs typeface="Lucida Grande"/>
              </a:rPr>
              <a:t>Geman</a:t>
            </a:r>
            <a:r>
              <a:rPr lang="en-GB" sz="1200" dirty="0" smtClean="0">
                <a:latin typeface="Lucida Grande"/>
                <a:cs typeface="Lucida Grande"/>
              </a:rPr>
              <a:t>-McClure function)</a:t>
            </a:r>
            <a:endParaRPr lang="en-GB" sz="1000" dirty="0" smtClean="0">
              <a:latin typeface="Lucida Grande"/>
              <a:cs typeface="Lucida Grande"/>
            </a:endParaRPr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External Restraints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72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2ce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211" y="1781549"/>
            <a:ext cx="4021579" cy="3600000"/>
          </a:xfrm>
          <a:prstGeom prst="rect">
            <a:avLst/>
          </a:prstGeom>
        </p:spPr>
      </p:pic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Example: Ligand-Induced Changes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539750" y="1100210"/>
            <a:ext cx="60512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 err="1">
                <a:latin typeface="Lucida Grande"/>
                <a:cs typeface="Lucida Grande"/>
              </a:rPr>
              <a:t>Sialic</a:t>
            </a:r>
            <a:r>
              <a:rPr lang="en-GB" dirty="0">
                <a:latin typeface="Lucida Grande"/>
                <a:cs typeface="Lucida Grande"/>
              </a:rPr>
              <a:t> acid binding </a:t>
            </a:r>
            <a:r>
              <a:rPr lang="en-GB" dirty="0" smtClean="0">
                <a:latin typeface="Lucida Grande"/>
                <a:cs typeface="Lucida Grande"/>
              </a:rPr>
              <a:t>protein </a:t>
            </a:r>
            <a:r>
              <a:rPr lang="en-GB" dirty="0">
                <a:latin typeface="Lucida Grande"/>
                <a:cs typeface="Lucida Grande"/>
              </a:rPr>
              <a:t>in different bound states</a:t>
            </a:r>
          </a:p>
        </p:txBody>
      </p:sp>
      <p:sp>
        <p:nvSpPr>
          <p:cNvPr id="9" name="Rectangle 54"/>
          <p:cNvSpPr>
            <a:spLocks noChangeArrowheads="1"/>
          </p:cNvSpPr>
          <p:nvPr/>
        </p:nvSpPr>
        <p:spPr bwMode="auto">
          <a:xfrm>
            <a:off x="0" y="5635753"/>
            <a:ext cx="91439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Lucida Grande"/>
                <a:cs typeface="Lucida Grande"/>
              </a:rPr>
              <a:t>Describing domain motion - screw axis and angle</a:t>
            </a:r>
            <a:endParaRPr lang="en-GB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2574521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xis_angle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211" y="1781549"/>
            <a:ext cx="4021579" cy="3600000"/>
          </a:xfrm>
          <a:prstGeom prst="rect">
            <a:avLst/>
          </a:prstGeom>
        </p:spPr>
      </p:pic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Example: Ligand-Induced Changes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539750" y="1100210"/>
            <a:ext cx="60512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 err="1">
                <a:latin typeface="Lucida Grande"/>
                <a:cs typeface="Lucida Grande"/>
              </a:rPr>
              <a:t>Sialic</a:t>
            </a:r>
            <a:r>
              <a:rPr lang="en-GB" dirty="0">
                <a:latin typeface="Lucida Grande"/>
                <a:cs typeface="Lucida Grande"/>
              </a:rPr>
              <a:t> acid binding </a:t>
            </a:r>
            <a:r>
              <a:rPr lang="en-GB" dirty="0" smtClean="0">
                <a:latin typeface="Lucida Grande"/>
                <a:cs typeface="Lucida Grande"/>
              </a:rPr>
              <a:t>protein </a:t>
            </a:r>
            <a:r>
              <a:rPr lang="en-GB" dirty="0">
                <a:latin typeface="Lucida Grande"/>
                <a:cs typeface="Lucida Grande"/>
              </a:rPr>
              <a:t>in different bound states</a:t>
            </a:r>
          </a:p>
        </p:txBody>
      </p:sp>
      <p:sp>
        <p:nvSpPr>
          <p:cNvPr id="9" name="Rectangle 54"/>
          <p:cNvSpPr>
            <a:spLocks noChangeArrowheads="1"/>
          </p:cNvSpPr>
          <p:nvPr/>
        </p:nvSpPr>
        <p:spPr bwMode="auto">
          <a:xfrm>
            <a:off x="0" y="5635753"/>
            <a:ext cx="91439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Lucida Grande"/>
                <a:cs typeface="Lucida Grande"/>
              </a:rPr>
              <a:t>Describing domain motion - screw axis and angle</a:t>
            </a:r>
          </a:p>
        </p:txBody>
      </p:sp>
    </p:spTree>
    <p:extLst>
      <p:ext uri="{BB962C8B-B14F-4D97-AF65-F5344CB8AC3E}">
        <p14:creationId xmlns:p14="http://schemas.microsoft.com/office/powerpoint/2010/main" val="1765043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xis_angle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211" y="1781169"/>
            <a:ext cx="4021579" cy="3600000"/>
          </a:xfrm>
          <a:prstGeom prst="rect">
            <a:avLst/>
          </a:prstGeom>
        </p:spPr>
      </p:pic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Example: Ligand-Induced Changes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539750" y="1100210"/>
            <a:ext cx="60512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 err="1">
                <a:latin typeface="Lucida Grande"/>
                <a:cs typeface="Lucida Grande"/>
              </a:rPr>
              <a:t>Sialic</a:t>
            </a:r>
            <a:r>
              <a:rPr lang="en-GB" dirty="0">
                <a:latin typeface="Lucida Grande"/>
                <a:cs typeface="Lucida Grande"/>
              </a:rPr>
              <a:t> acid binding </a:t>
            </a:r>
            <a:r>
              <a:rPr lang="en-GB" dirty="0" smtClean="0">
                <a:latin typeface="Lucida Grande"/>
                <a:cs typeface="Lucida Grande"/>
              </a:rPr>
              <a:t>protein </a:t>
            </a:r>
            <a:r>
              <a:rPr lang="en-GB" dirty="0">
                <a:latin typeface="Lucida Grande"/>
                <a:cs typeface="Lucida Grande"/>
              </a:rPr>
              <a:t>in different bound states</a:t>
            </a:r>
          </a:p>
        </p:txBody>
      </p:sp>
      <p:sp>
        <p:nvSpPr>
          <p:cNvPr id="9" name="Rectangle 54"/>
          <p:cNvSpPr>
            <a:spLocks noChangeArrowheads="1"/>
          </p:cNvSpPr>
          <p:nvPr/>
        </p:nvSpPr>
        <p:spPr bwMode="auto">
          <a:xfrm>
            <a:off x="0" y="5635753"/>
            <a:ext cx="91439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Lucida Grande"/>
                <a:cs typeface="Lucida Grande"/>
              </a:rPr>
              <a:t>Describing domain motion - screw axis and angle</a:t>
            </a:r>
          </a:p>
        </p:txBody>
      </p:sp>
    </p:spTree>
    <p:extLst>
      <p:ext uri="{BB962C8B-B14F-4D97-AF65-F5344CB8AC3E}">
        <p14:creationId xmlns:p14="http://schemas.microsoft.com/office/powerpoint/2010/main" val="3965728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hzk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100" y="1937917"/>
            <a:ext cx="4121052" cy="3600000"/>
          </a:xfrm>
          <a:prstGeom prst="rect">
            <a:avLst/>
          </a:prstGeom>
        </p:spPr>
      </p:pic>
      <p:pic>
        <p:nvPicPr>
          <p:cNvPr id="9" name="Picture 8" descr="2cex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41" y="1937917"/>
            <a:ext cx="4121052" cy="3600000"/>
          </a:xfrm>
          <a:prstGeom prst="rect">
            <a:avLst/>
          </a:prstGeom>
        </p:spPr>
      </p:pic>
      <p:sp>
        <p:nvSpPr>
          <p:cNvPr id="5" name="Rectangle 54"/>
          <p:cNvSpPr>
            <a:spLocks noChangeArrowheads="1"/>
          </p:cNvSpPr>
          <p:nvPr/>
        </p:nvSpPr>
        <p:spPr bwMode="auto">
          <a:xfrm>
            <a:off x="539749" y="1100209"/>
            <a:ext cx="83112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>
                <a:latin typeface="Lucida Grande"/>
                <a:cs typeface="Lucida Grande"/>
              </a:rPr>
              <a:t>C</a:t>
            </a:r>
            <a:r>
              <a:rPr lang="en-GB" dirty="0" smtClean="0">
                <a:latin typeface="Lucida Grande"/>
                <a:cs typeface="Lucida Grande"/>
              </a:rPr>
              <a:t>omparison of open forms of binding proteins - </a:t>
            </a:r>
            <a:r>
              <a:rPr lang="en-GB" b="1" dirty="0" smtClean="0">
                <a:latin typeface="Lucida Grande"/>
                <a:cs typeface="Lucida Grande"/>
              </a:rPr>
              <a:t>14% sequence identity</a:t>
            </a:r>
            <a:endParaRPr lang="en-GB" b="1" dirty="0">
              <a:latin typeface="Lucida Grande"/>
              <a:cs typeface="Lucida Grande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Example: Comparing Distant Structures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918022"/>
            <a:ext cx="9144000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	2cex – </a:t>
            </a:r>
            <a:r>
              <a:rPr lang="en-GB" sz="1600" dirty="0" err="1" smtClean="0">
                <a:latin typeface="Lucida Grande"/>
                <a:cs typeface="Lucida Grande"/>
              </a:rPr>
              <a:t>Sialic</a:t>
            </a:r>
            <a:r>
              <a:rPr lang="en-GB" sz="1600" dirty="0" smtClean="0">
                <a:latin typeface="Lucida Grande"/>
                <a:cs typeface="Lucida Grande"/>
              </a:rPr>
              <a:t> acid binding protein	      2hzk – sodium-alpha-</a:t>
            </a:r>
            <a:r>
              <a:rPr lang="en-GB" sz="1600" dirty="0" err="1" smtClean="0">
                <a:latin typeface="Lucida Grande"/>
                <a:cs typeface="Lucida Grande"/>
              </a:rPr>
              <a:t>keto</a:t>
            </a:r>
            <a:r>
              <a:rPr lang="en-GB" sz="1600" dirty="0" smtClean="0">
                <a:latin typeface="Lucida Grande"/>
                <a:cs typeface="Lucida Grande"/>
              </a:rPr>
              <a:t> binding protein</a:t>
            </a:r>
            <a:endParaRPr lang="en-GB" sz="160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311710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Example: Comparing Distant Structures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918022"/>
            <a:ext cx="9144000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	2cex and 2hzk, superposed</a:t>
            </a:r>
            <a:endParaRPr lang="en-GB" sz="1600" dirty="0">
              <a:latin typeface="Lucida Grande"/>
              <a:cs typeface="Lucida Grande"/>
            </a:endParaRPr>
          </a:p>
        </p:txBody>
      </p:sp>
      <p:pic>
        <p:nvPicPr>
          <p:cNvPr id="2" name="Picture 1" descr="2cex_2hz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861" y="1469541"/>
            <a:ext cx="4945263" cy="4320000"/>
          </a:xfrm>
          <a:prstGeom prst="rect">
            <a:avLst/>
          </a:prstGeom>
        </p:spPr>
      </p:pic>
      <p:sp>
        <p:nvSpPr>
          <p:cNvPr id="6" name="Rectangle 54"/>
          <p:cNvSpPr>
            <a:spLocks noChangeArrowheads="1"/>
          </p:cNvSpPr>
          <p:nvPr/>
        </p:nvSpPr>
        <p:spPr bwMode="auto">
          <a:xfrm>
            <a:off x="539749" y="1100209"/>
            <a:ext cx="83112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>
                <a:latin typeface="Lucida Grande"/>
                <a:cs typeface="Lucida Grande"/>
              </a:rPr>
              <a:t>C</a:t>
            </a:r>
            <a:r>
              <a:rPr lang="en-GB" dirty="0" smtClean="0">
                <a:latin typeface="Lucida Grande"/>
                <a:cs typeface="Lucida Grande"/>
              </a:rPr>
              <a:t>omparison of open forms of binding proteins - </a:t>
            </a:r>
            <a:r>
              <a:rPr lang="en-GB" b="1" dirty="0" smtClean="0">
                <a:latin typeface="Lucida Grande"/>
                <a:cs typeface="Lucida Grande"/>
              </a:rPr>
              <a:t>14% sequence identity</a:t>
            </a:r>
            <a:endParaRPr lang="en-GB" b="1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3757549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hz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100" y="1937917"/>
            <a:ext cx="4121052" cy="3600000"/>
          </a:xfrm>
          <a:prstGeom prst="rect">
            <a:avLst/>
          </a:prstGeom>
        </p:spPr>
      </p:pic>
      <p:pic>
        <p:nvPicPr>
          <p:cNvPr id="2" name="Picture 1" descr="2cex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41" y="1937917"/>
            <a:ext cx="4121052" cy="3600000"/>
          </a:xfrm>
          <a:prstGeom prst="rect">
            <a:avLst/>
          </a:prstGeom>
        </p:spPr>
      </p:pic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Example: Comparing Distant Structures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918022"/>
            <a:ext cx="9144000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	2cex – </a:t>
            </a:r>
            <a:r>
              <a:rPr lang="en-GB" sz="1600" dirty="0" err="1" smtClean="0">
                <a:latin typeface="Lucida Grande"/>
                <a:cs typeface="Lucida Grande"/>
              </a:rPr>
              <a:t>Sialic</a:t>
            </a:r>
            <a:r>
              <a:rPr lang="en-GB" sz="1600" dirty="0" smtClean="0">
                <a:latin typeface="Lucida Grande"/>
                <a:cs typeface="Lucida Grande"/>
              </a:rPr>
              <a:t> acid binding protein	      2hzk – sodium-alpha-</a:t>
            </a:r>
            <a:r>
              <a:rPr lang="en-GB" sz="1600" dirty="0" err="1" smtClean="0">
                <a:latin typeface="Lucida Grande"/>
                <a:cs typeface="Lucida Grande"/>
              </a:rPr>
              <a:t>keto</a:t>
            </a:r>
            <a:r>
              <a:rPr lang="en-GB" sz="1600" dirty="0" smtClean="0">
                <a:latin typeface="Lucida Grande"/>
                <a:cs typeface="Lucida Grande"/>
              </a:rPr>
              <a:t> binding protein</a:t>
            </a:r>
            <a:endParaRPr lang="en-GB" sz="1600" dirty="0">
              <a:latin typeface="Lucida Grande"/>
              <a:cs typeface="Lucida Grande"/>
            </a:endParaRPr>
          </a:p>
        </p:txBody>
      </p:sp>
      <p:pic>
        <p:nvPicPr>
          <p:cNvPr id="10" name="Picture 9" descr="legend2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871" y="5105917"/>
            <a:ext cx="1894458" cy="432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438400" y="1954149"/>
            <a:ext cx="4267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Lucida Grande"/>
                <a:cs typeface="Lucida Grande"/>
              </a:rPr>
              <a:t>Coloured </a:t>
            </a:r>
            <a:r>
              <a:rPr lang="en-GB" dirty="0">
                <a:latin typeface="Lucida Grande"/>
                <a:cs typeface="Lucida Grande"/>
              </a:rPr>
              <a:t>by local backbone RMSD</a:t>
            </a:r>
          </a:p>
        </p:txBody>
      </p:sp>
      <p:sp>
        <p:nvSpPr>
          <p:cNvPr id="9" name="Rectangle 54"/>
          <p:cNvSpPr>
            <a:spLocks noChangeArrowheads="1"/>
          </p:cNvSpPr>
          <p:nvPr/>
        </p:nvSpPr>
        <p:spPr bwMode="auto">
          <a:xfrm>
            <a:off x="539749" y="1100209"/>
            <a:ext cx="83112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>
                <a:latin typeface="Lucida Grande"/>
                <a:cs typeface="Lucida Grande"/>
              </a:rPr>
              <a:t>C</a:t>
            </a:r>
            <a:r>
              <a:rPr lang="en-GB" dirty="0" smtClean="0">
                <a:latin typeface="Lucida Grande"/>
                <a:cs typeface="Lucida Grande"/>
              </a:rPr>
              <a:t>omparison of open forms of binding proteins - </a:t>
            </a:r>
            <a:r>
              <a:rPr lang="en-GB" b="1" dirty="0" smtClean="0">
                <a:latin typeface="Lucida Grande"/>
                <a:cs typeface="Lucida Grande"/>
              </a:rPr>
              <a:t>14% sequence identity</a:t>
            </a:r>
            <a:endParaRPr lang="en-GB" b="1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3046128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539750" y="1302000"/>
            <a:ext cx="78676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>
                <a:latin typeface="Lucida Grande"/>
                <a:cs typeface="Lucida Grande"/>
              </a:rPr>
              <a:t>Example: </a:t>
            </a:r>
            <a:r>
              <a:rPr lang="en-GB" dirty="0" smtClean="0">
                <a:latin typeface="Lucida Grande"/>
                <a:cs typeface="Lucida Grande"/>
              </a:rPr>
              <a:t>structural analysis of domain swaps (</a:t>
            </a:r>
            <a:r>
              <a:rPr lang="en-GB" dirty="0" err="1" smtClean="0">
                <a:latin typeface="Lucida Grande"/>
                <a:cs typeface="Lucida Grande"/>
              </a:rPr>
              <a:t>Barnase</a:t>
            </a:r>
            <a:r>
              <a:rPr lang="en-GB" dirty="0" smtClean="0">
                <a:latin typeface="Lucida Grande"/>
                <a:cs typeface="Lucida Grande"/>
              </a:rPr>
              <a:t> - 2za4, 1yvs)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title"/>
          </p:nvPr>
        </p:nvSpPr>
        <p:spPr>
          <a:xfrm>
            <a:off x="945476" y="0"/>
            <a:ext cx="7253048" cy="1143000"/>
          </a:xfrm>
          <a:noFill/>
        </p:spPr>
        <p:txBody>
          <a:bodyPr>
            <a:normAutofit/>
          </a:bodyPr>
          <a:lstStyle/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Example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 descr="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80" y="2426095"/>
            <a:ext cx="4320000" cy="3145055"/>
          </a:xfrm>
          <a:prstGeom prst="rect">
            <a:avLst/>
          </a:prstGeom>
        </p:spPr>
      </p:pic>
      <p:pic>
        <p:nvPicPr>
          <p:cNvPr id="4" name="Picture 3" descr="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65" y="2426095"/>
            <a:ext cx="4320000" cy="314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24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602" y="2004668"/>
            <a:ext cx="5933886" cy="4320000"/>
          </a:xfrm>
          <a:prstGeom prst="rect">
            <a:avLst/>
          </a:prstGeom>
        </p:spPr>
      </p:pic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539750" y="1302000"/>
            <a:ext cx="78676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>
                <a:latin typeface="Lucida Grande"/>
                <a:cs typeface="Lucida Grande"/>
              </a:rPr>
              <a:t>Example: </a:t>
            </a:r>
            <a:r>
              <a:rPr lang="en-GB" dirty="0" smtClean="0">
                <a:latin typeface="Lucida Grande"/>
                <a:cs typeface="Lucida Grande"/>
              </a:rPr>
              <a:t>structural analysis of domain swaps (</a:t>
            </a:r>
            <a:r>
              <a:rPr lang="en-GB" dirty="0" err="1" smtClean="0">
                <a:latin typeface="Lucida Grande"/>
                <a:cs typeface="Lucida Grande"/>
              </a:rPr>
              <a:t>Barnase</a:t>
            </a:r>
            <a:r>
              <a:rPr lang="en-GB" dirty="0" smtClean="0">
                <a:latin typeface="Lucida Grande"/>
                <a:cs typeface="Lucida Grande"/>
              </a:rPr>
              <a:t> - 2za4, 1yvs)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title"/>
          </p:nvPr>
        </p:nvSpPr>
        <p:spPr>
          <a:xfrm>
            <a:off x="945476" y="0"/>
            <a:ext cx="7253048" cy="1143000"/>
          </a:xfrm>
          <a:noFill/>
        </p:spPr>
        <p:txBody>
          <a:bodyPr>
            <a:normAutofit/>
          </a:bodyPr>
          <a:lstStyle/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Example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014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602" y="2004668"/>
            <a:ext cx="5933886" cy="4320000"/>
          </a:xfrm>
          <a:prstGeom prst="rect">
            <a:avLst/>
          </a:prstGeom>
        </p:spPr>
      </p:pic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539750" y="1302000"/>
            <a:ext cx="78676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>
                <a:latin typeface="Lucida Grande"/>
                <a:cs typeface="Lucida Grande"/>
              </a:rPr>
              <a:t>Example: </a:t>
            </a:r>
            <a:r>
              <a:rPr lang="en-GB" dirty="0" smtClean="0">
                <a:latin typeface="Lucida Grande"/>
                <a:cs typeface="Lucida Grande"/>
              </a:rPr>
              <a:t>structural analysis of domain swaps (</a:t>
            </a:r>
            <a:r>
              <a:rPr lang="en-GB" dirty="0" err="1" smtClean="0">
                <a:latin typeface="Lucida Grande"/>
                <a:cs typeface="Lucida Grande"/>
              </a:rPr>
              <a:t>Barnase</a:t>
            </a:r>
            <a:r>
              <a:rPr lang="en-GB" dirty="0" smtClean="0">
                <a:latin typeface="Lucida Grande"/>
                <a:cs typeface="Lucida Grande"/>
              </a:rPr>
              <a:t> - 2za4, 1yvs)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title"/>
          </p:nvPr>
        </p:nvSpPr>
        <p:spPr>
          <a:xfrm>
            <a:off x="945476" y="0"/>
            <a:ext cx="7253048" cy="1143000"/>
          </a:xfrm>
          <a:noFill/>
        </p:spPr>
        <p:txBody>
          <a:bodyPr>
            <a:normAutofit/>
          </a:bodyPr>
          <a:lstStyle/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Example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91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602" y="2004668"/>
            <a:ext cx="5933887" cy="4320000"/>
          </a:xfrm>
          <a:prstGeom prst="rect">
            <a:avLst/>
          </a:prstGeom>
        </p:spPr>
      </p:pic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539750" y="1302000"/>
            <a:ext cx="786762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>
                <a:latin typeface="Lucida Grande"/>
                <a:cs typeface="Lucida Grande"/>
              </a:rPr>
              <a:t>Example: </a:t>
            </a:r>
            <a:r>
              <a:rPr lang="en-GB" dirty="0" smtClean="0">
                <a:latin typeface="Lucida Grande"/>
                <a:cs typeface="Lucida Grande"/>
              </a:rPr>
              <a:t>structural analysis of domain swaps (</a:t>
            </a:r>
            <a:r>
              <a:rPr lang="en-GB" dirty="0" err="1" smtClean="0">
                <a:latin typeface="Lucida Grande"/>
                <a:cs typeface="Lucida Grande"/>
              </a:rPr>
              <a:t>Barnase</a:t>
            </a:r>
            <a:r>
              <a:rPr lang="en-GB" dirty="0" smtClean="0">
                <a:latin typeface="Lucida Grande"/>
                <a:cs typeface="Lucida Grande"/>
              </a:rPr>
              <a:t> - 2za4, 1yvs)</a:t>
            </a:r>
          </a:p>
          <a:p>
            <a:endParaRPr lang="en-GB" dirty="0">
              <a:latin typeface="Lucida Grande"/>
              <a:cs typeface="Lucida Grande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title"/>
          </p:nvPr>
        </p:nvSpPr>
        <p:spPr>
          <a:xfrm>
            <a:off x="945476" y="0"/>
            <a:ext cx="7253048" cy="1143000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Example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65945" y="6324668"/>
            <a:ext cx="4012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smtClean="0">
                <a:latin typeface="Lucida Grande"/>
                <a:cs typeface="Lucida Grande"/>
              </a:rPr>
              <a:t>Coloured by local backbone RMSD</a:t>
            </a:r>
            <a:endParaRPr lang="en-GB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056292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602" y="2004668"/>
            <a:ext cx="5933887" cy="4320000"/>
          </a:xfrm>
          <a:prstGeom prst="rect">
            <a:avLst/>
          </a:prstGeom>
        </p:spPr>
      </p:pic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539750" y="1302000"/>
            <a:ext cx="78676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>
                <a:latin typeface="Lucida Grande"/>
                <a:cs typeface="Lucida Grande"/>
              </a:rPr>
              <a:t>Example: </a:t>
            </a:r>
            <a:r>
              <a:rPr lang="en-GB" dirty="0" smtClean="0">
                <a:latin typeface="Lucida Grande"/>
                <a:cs typeface="Lucida Grande"/>
              </a:rPr>
              <a:t>structural analysis of domain swaps (</a:t>
            </a:r>
            <a:r>
              <a:rPr lang="en-GB" dirty="0" err="1" smtClean="0">
                <a:latin typeface="Lucida Grande"/>
                <a:cs typeface="Lucida Grande"/>
              </a:rPr>
              <a:t>Barnase</a:t>
            </a:r>
            <a:r>
              <a:rPr lang="en-GB" dirty="0" smtClean="0">
                <a:latin typeface="Lucida Grande"/>
                <a:cs typeface="Lucida Grande"/>
              </a:rPr>
              <a:t> - 2za4, 1yvs)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title"/>
          </p:nvPr>
        </p:nvSpPr>
        <p:spPr>
          <a:xfrm>
            <a:off x="945476" y="0"/>
            <a:ext cx="7253048" cy="1143000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Example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149703" y="6324668"/>
            <a:ext cx="48445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Coloured by local side chain conservation</a:t>
            </a:r>
            <a:endParaRPr lang="en-GB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435543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Identifying </a:t>
            </a:r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Conserved Regions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54"/>
          <p:cNvSpPr>
            <a:spLocks noChangeArrowheads="1"/>
          </p:cNvSpPr>
          <p:nvPr/>
        </p:nvSpPr>
        <p:spPr bwMode="auto">
          <a:xfrm>
            <a:off x="539750" y="1100210"/>
            <a:ext cx="7968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Cluster aligned fragment-pairs by comparing their coordinate frames</a:t>
            </a:r>
            <a:endParaRPr lang="en-GB" dirty="0">
              <a:latin typeface="Lucida Grande"/>
              <a:cs typeface="Lucida Grande"/>
            </a:endParaRPr>
          </a:p>
        </p:txBody>
      </p:sp>
      <p:pic>
        <p:nvPicPr>
          <p:cNvPr id="11" name="Picture 10" descr="cmdscale_all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100" y="1727200"/>
            <a:ext cx="4320000" cy="4320000"/>
          </a:xfrm>
          <a:prstGeom prst="rect">
            <a:avLst/>
          </a:prstGeom>
        </p:spPr>
      </p:pic>
      <p:pic>
        <p:nvPicPr>
          <p:cNvPr id="6" name="Picture 5" descr="dm_all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32" y="1727200"/>
            <a:ext cx="4320000" cy="4320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29186" y="5585535"/>
            <a:ext cx="35412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spc="50" dirty="0">
                <a:ln w="1143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Lucida Grande"/>
                <a:cs typeface="Lucida Grande"/>
              </a:rPr>
              <a:t>yellow – similar</a:t>
            </a:r>
          </a:p>
          <a:p>
            <a:pPr algn="ctr"/>
            <a:r>
              <a:rPr lang="en-GB" b="1" spc="50" dirty="0" smtClean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Lucida Grande"/>
                <a:cs typeface="Lucida Grande"/>
              </a:rPr>
              <a:t>red </a:t>
            </a:r>
            <a:r>
              <a:rPr lang="en-GB" b="1" spc="50" dirty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Lucida Grande"/>
                <a:cs typeface="Lucida Grande"/>
              </a:rPr>
              <a:t>- dissimilar</a:t>
            </a:r>
            <a:endParaRPr lang="en-GB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583854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Oval 2"/>
          <p:cNvSpPr>
            <a:spLocks noChangeArrowheads="1"/>
          </p:cNvSpPr>
          <p:nvPr/>
        </p:nvSpPr>
        <p:spPr bwMode="auto">
          <a:xfrm>
            <a:off x="8915400" y="3657600"/>
            <a:ext cx="228600" cy="2286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9859" name="Rectangle 3"/>
          <p:cNvSpPr>
            <a:spLocks noChangeArrowheads="1"/>
          </p:cNvSpPr>
          <p:nvPr/>
        </p:nvSpPr>
        <p:spPr bwMode="auto">
          <a:xfrm>
            <a:off x="934524" y="0"/>
            <a:ext cx="727495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4400" dirty="0">
                <a:latin typeface="Abadi MT Condensed Extra Bold" charset="0"/>
              </a:rPr>
              <a:t>Motif Identification and </a:t>
            </a:r>
            <a:r>
              <a:rPr lang="en-US" sz="4400" dirty="0" smtClean="0">
                <a:latin typeface="Abadi MT Condensed Extra Bold" charset="0"/>
              </a:rPr>
              <a:t>Scoring</a:t>
            </a:r>
          </a:p>
        </p:txBody>
      </p:sp>
      <p:sp>
        <p:nvSpPr>
          <p:cNvPr id="249860" name="Rectangle 4"/>
          <p:cNvSpPr>
            <a:spLocks noChangeArrowheads="1"/>
          </p:cNvSpPr>
          <p:nvPr/>
        </p:nvSpPr>
        <p:spPr bwMode="auto">
          <a:xfrm>
            <a:off x="228600" y="1447800"/>
            <a:ext cx="4114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 dirty="0">
                <a:latin typeface="Lucida Grande"/>
                <a:cs typeface="Lucida Grande"/>
              </a:rPr>
              <a:t>Identifying an ideal α-helix </a:t>
            </a:r>
          </a:p>
          <a:p>
            <a:pPr algn="ctr"/>
            <a:r>
              <a:rPr lang="en-US" sz="1600" dirty="0">
                <a:latin typeface="Lucida Grande"/>
                <a:cs typeface="Lucida Grande"/>
              </a:rPr>
              <a:t>and a representative β-strand</a:t>
            </a:r>
          </a:p>
        </p:txBody>
      </p:sp>
      <p:sp>
        <p:nvSpPr>
          <p:cNvPr id="249861" name="Rectangle 5"/>
          <p:cNvSpPr>
            <a:spLocks noChangeArrowheads="1"/>
          </p:cNvSpPr>
          <p:nvPr/>
        </p:nvSpPr>
        <p:spPr bwMode="auto">
          <a:xfrm>
            <a:off x="4495800" y="1447800"/>
            <a:ext cx="4495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 dirty="0">
                <a:latin typeface="Lucida Grande"/>
                <a:cs typeface="Lucida Grande"/>
              </a:rPr>
              <a:t>S</a:t>
            </a:r>
            <a:r>
              <a:rPr lang="en-US" sz="1600" dirty="0" smtClean="0">
                <a:latin typeface="Lucida Grande"/>
                <a:cs typeface="Lucida Grande"/>
              </a:rPr>
              <a:t>imilarity </a:t>
            </a:r>
            <a:r>
              <a:rPr lang="en-US" sz="1600" dirty="0">
                <a:latin typeface="Lucida Grande"/>
                <a:cs typeface="Lucida Grande"/>
              </a:rPr>
              <a:t>to the ideal helix</a:t>
            </a:r>
            <a:endParaRPr lang="en-US" sz="2000" dirty="0">
              <a:latin typeface="Lucida Grande"/>
              <a:cs typeface="Lucida Grande"/>
            </a:endParaRPr>
          </a:p>
        </p:txBody>
      </p:sp>
      <p:pic>
        <p:nvPicPr>
          <p:cNvPr id="249862" name="Picture 6" descr="3dt1_1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62200"/>
            <a:ext cx="3598863" cy="239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9863" name="Picture 7" descr="3dt1_heli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538" y="2286000"/>
            <a:ext cx="3598862" cy="239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864" name="Rectangle 8"/>
          <p:cNvSpPr>
            <a:spLocks noChangeArrowheads="1"/>
          </p:cNvSpPr>
          <p:nvPr/>
        </p:nvSpPr>
        <p:spPr bwMode="auto">
          <a:xfrm>
            <a:off x="3429000" y="4556125"/>
            <a:ext cx="2667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 dirty="0">
                <a:latin typeface="Lucida Grande"/>
                <a:cs typeface="Lucida Grande"/>
              </a:rPr>
              <a:t>3dt1 - MAP kinase</a:t>
            </a:r>
          </a:p>
        </p:txBody>
      </p:sp>
      <p:sp>
        <p:nvSpPr>
          <p:cNvPr id="249865" name="Rectangle 9"/>
          <p:cNvSpPr>
            <a:spLocks noChangeArrowheads="1"/>
          </p:cNvSpPr>
          <p:nvPr/>
        </p:nvSpPr>
        <p:spPr bwMode="auto">
          <a:xfrm>
            <a:off x="304800" y="5562600"/>
            <a:ext cx="86106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 dirty="0">
                <a:latin typeface="Lucida Grande"/>
                <a:cs typeface="Lucida Grande"/>
              </a:rPr>
              <a:t>T</a:t>
            </a:r>
            <a:r>
              <a:rPr lang="en-US" sz="1600" dirty="0" smtClean="0">
                <a:latin typeface="Lucida Grande"/>
                <a:cs typeface="Lucida Grande"/>
              </a:rPr>
              <a:t>his </a:t>
            </a:r>
            <a:r>
              <a:rPr lang="en-US" sz="1600" dirty="0">
                <a:latin typeface="Lucida Grande"/>
                <a:cs typeface="Lucida Grande"/>
              </a:rPr>
              <a:t>is not </a:t>
            </a:r>
            <a:r>
              <a:rPr lang="en-US" sz="1600" dirty="0" smtClean="0">
                <a:latin typeface="Lucida Grande"/>
                <a:cs typeface="Lucida Grande"/>
              </a:rPr>
              <a:t>equivalent to traditional secondary </a:t>
            </a:r>
            <a:r>
              <a:rPr lang="en-US" sz="1600" dirty="0">
                <a:latin typeface="Lucida Grande"/>
                <a:cs typeface="Lucida Grande"/>
              </a:rPr>
              <a:t>structure identification.</a:t>
            </a:r>
          </a:p>
          <a:p>
            <a:endParaRPr lang="en-US" sz="1600" dirty="0">
              <a:latin typeface="Lucida Grande"/>
              <a:cs typeface="Lucida Grande"/>
            </a:endParaRPr>
          </a:p>
          <a:p>
            <a:r>
              <a:rPr lang="en-US" sz="1600" dirty="0">
                <a:latin typeface="Lucida Grande"/>
                <a:cs typeface="Lucida Grande"/>
              </a:rPr>
              <a:t>May be used to generate external restraints for use in refinement.</a:t>
            </a:r>
          </a:p>
        </p:txBody>
      </p:sp>
    </p:spTree>
    <p:extLst>
      <p:ext uri="{BB962C8B-B14F-4D97-AF65-F5344CB8AC3E}">
        <p14:creationId xmlns:p14="http://schemas.microsoft.com/office/powerpoint/2010/main" val="1967649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Multi-Chain Comparison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539749" y="1100209"/>
            <a:ext cx="831128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>
                <a:latin typeface="Lucida Grande"/>
                <a:cs typeface="Lucida Grande"/>
              </a:rPr>
              <a:t>C</a:t>
            </a:r>
            <a:r>
              <a:rPr lang="en-GB" dirty="0" smtClean="0">
                <a:latin typeface="Lucida Grande"/>
                <a:cs typeface="Lucida Grande"/>
              </a:rPr>
              <a:t>omparison of 19 models of trypsin</a:t>
            </a:r>
          </a:p>
          <a:p>
            <a:endParaRPr lang="en-GB" dirty="0" smtClean="0">
              <a:latin typeface="Lucida Grande"/>
              <a:cs typeface="Lucida Grande"/>
            </a:endParaRPr>
          </a:p>
          <a:p>
            <a:r>
              <a:rPr lang="en-GB" dirty="0" smtClean="0">
                <a:latin typeface="Lucida Grande"/>
                <a:cs typeface="Lucida Grande"/>
              </a:rPr>
              <a:t>Same sequence, different space group, 0.8-2.0Å</a:t>
            </a:r>
          </a:p>
        </p:txBody>
      </p:sp>
      <p:pic>
        <p:nvPicPr>
          <p:cNvPr id="10" name="Picture 9" descr="15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92" y="2303638"/>
            <a:ext cx="4327105" cy="3780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70043" y="5918022"/>
            <a:ext cx="7172009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Max atomic deviation</a:t>
            </a:r>
            <a:endParaRPr lang="en-GB" sz="160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2099082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Multi-Chain Comparison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15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92" y="2303638"/>
            <a:ext cx="4327105" cy="3780000"/>
          </a:xfrm>
          <a:prstGeom prst="rect">
            <a:avLst/>
          </a:prstGeom>
        </p:spPr>
      </p:pic>
      <p:pic>
        <p:nvPicPr>
          <p:cNvPr id="6" name="Picture 5" descr="15_mi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276" y="2440614"/>
            <a:ext cx="3960000" cy="3393011"/>
          </a:xfrm>
          <a:prstGeom prst="rect">
            <a:avLst/>
          </a:prstGeom>
        </p:spPr>
      </p:pic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539749" y="1100209"/>
            <a:ext cx="831128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>
                <a:latin typeface="Lucida Grande"/>
                <a:cs typeface="Lucida Grande"/>
              </a:rPr>
              <a:t>C</a:t>
            </a:r>
            <a:r>
              <a:rPr lang="en-GB" dirty="0" smtClean="0">
                <a:latin typeface="Lucida Grande"/>
                <a:cs typeface="Lucida Grande"/>
              </a:rPr>
              <a:t>omparison of 19 models of trypsin</a:t>
            </a:r>
          </a:p>
          <a:p>
            <a:endParaRPr lang="en-GB" dirty="0" smtClean="0">
              <a:latin typeface="Lucida Grande"/>
              <a:cs typeface="Lucida Grande"/>
            </a:endParaRPr>
          </a:p>
          <a:p>
            <a:r>
              <a:rPr lang="en-GB" dirty="0" smtClean="0">
                <a:latin typeface="Lucida Grande"/>
                <a:cs typeface="Lucida Grande"/>
              </a:rPr>
              <a:t>Same sequence, different space group, 0.8-2.0Å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70043" y="5918022"/>
            <a:ext cx="7172009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Max atomic deviation					Max local backbone RMSD</a:t>
            </a:r>
            <a:endParaRPr lang="en-GB" sz="160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3385297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badi MT Condensed Extra Bold" charset="0"/>
                <a:ea typeface="ＭＳ Ｐゴシック" charset="0"/>
                <a:cs typeface="ＭＳ Ｐゴシック" charset="0"/>
              </a:rPr>
              <a:t>Multidisciplinary Usage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Picture 3" descr="1e8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133" y="2054599"/>
            <a:ext cx="5466316" cy="3600000"/>
          </a:xfrm>
          <a:prstGeom prst="rect">
            <a:avLst/>
          </a:prstGeom>
        </p:spPr>
      </p:pic>
      <p:sp>
        <p:nvSpPr>
          <p:cNvPr id="6" name="Rectangle 54"/>
          <p:cNvSpPr>
            <a:spLocks noChangeArrowheads="1"/>
          </p:cNvSpPr>
          <p:nvPr/>
        </p:nvSpPr>
        <p:spPr bwMode="auto">
          <a:xfrm>
            <a:off x="539749" y="1469541"/>
            <a:ext cx="83112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NMR solution ensemble of hen egg white lysozyme (50 models)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5996" y="5918022"/>
            <a:ext cx="7172009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Max local backbone RMSD</a:t>
            </a:r>
            <a:endParaRPr lang="en-GB" sz="160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3544499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>
          <a:xfrm>
            <a:off x="945476" y="0"/>
            <a:ext cx="7253048" cy="1143000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Multidisciplinary Usage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539750" y="1302000"/>
            <a:ext cx="5376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Ensemble from a 55ns MD simulation of </a:t>
            </a:r>
            <a:r>
              <a:rPr lang="en-GB" dirty="0" err="1" smtClean="0">
                <a:latin typeface="Lucida Grande"/>
                <a:cs typeface="Lucida Grande"/>
              </a:rPr>
              <a:t>WaaG</a:t>
            </a:r>
            <a:endParaRPr lang="en-GB" dirty="0" smtClean="0">
              <a:latin typeface="Lucida Grande"/>
              <a:cs typeface="Lucida Grande"/>
            </a:endParaRPr>
          </a:p>
        </p:txBody>
      </p:sp>
      <p:pic>
        <p:nvPicPr>
          <p:cNvPr id="5" name="Picture 1" descr="waag_glob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565400"/>
            <a:ext cx="4392612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422662" y="6364715"/>
            <a:ext cx="26706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 smtClean="0">
                <a:latin typeface="Lucida Grande"/>
                <a:cs typeface="Lucida Grande"/>
              </a:rPr>
              <a:t>Images thanks to Jens </a:t>
            </a:r>
            <a:r>
              <a:rPr lang="en-GB" sz="1200" dirty="0" err="1" smtClean="0">
                <a:latin typeface="Lucida Grande"/>
                <a:cs typeface="Lucida Grande"/>
              </a:rPr>
              <a:t>Landstr</a:t>
            </a:r>
            <a:r>
              <a:rPr lang="en-GB" sz="1200" dirty="0" err="1">
                <a:latin typeface="Lucida Grande"/>
                <a:cs typeface="Lucida Grande"/>
              </a:rPr>
              <a:t>ö</a:t>
            </a:r>
            <a:r>
              <a:rPr lang="en-GB" sz="1200" dirty="0" err="1" smtClean="0">
                <a:latin typeface="Lucida Grande"/>
                <a:cs typeface="Lucida Grande"/>
              </a:rPr>
              <a:t>m</a:t>
            </a:r>
            <a:endParaRPr lang="en-GB" sz="120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3957046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>
          <a:xfrm>
            <a:off x="945476" y="0"/>
            <a:ext cx="7253048" cy="1143000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badi MT Condensed Extra Bold" charset="0"/>
                <a:ea typeface="ＭＳ Ｐゴシック" charset="0"/>
                <a:cs typeface="ＭＳ Ｐゴシック" charset="0"/>
              </a:rPr>
              <a:t>Multidisciplinary Usage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539750" y="1302000"/>
            <a:ext cx="5376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dirty="0" smtClean="0">
                <a:latin typeface="Lucida Grande"/>
                <a:cs typeface="Lucida Grande"/>
              </a:rPr>
              <a:t>Ensemble from a 55ns MD simulation of </a:t>
            </a:r>
            <a:r>
              <a:rPr lang="en-GB" dirty="0" err="1" smtClean="0">
                <a:latin typeface="Lucida Grande"/>
                <a:cs typeface="Lucida Grande"/>
              </a:rPr>
              <a:t>WaaG</a:t>
            </a:r>
            <a:endParaRPr lang="en-GB" dirty="0" smtClean="0">
              <a:latin typeface="Lucida Grande"/>
              <a:cs typeface="Lucida Grande"/>
            </a:endParaRPr>
          </a:p>
        </p:txBody>
      </p:sp>
      <p:pic>
        <p:nvPicPr>
          <p:cNvPr id="6" name="Picture 2" descr="waag_cluster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565400"/>
            <a:ext cx="439261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waag_cluster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950" y="2565400"/>
            <a:ext cx="421322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422662" y="6364715"/>
            <a:ext cx="26706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 smtClean="0">
                <a:latin typeface="Lucida Grande"/>
                <a:cs typeface="Lucida Grande"/>
              </a:rPr>
              <a:t>Images thanks to Jens </a:t>
            </a:r>
            <a:r>
              <a:rPr lang="en-GB" sz="1200" dirty="0" err="1" smtClean="0">
                <a:latin typeface="Lucida Grande"/>
                <a:cs typeface="Lucida Grande"/>
              </a:rPr>
              <a:t>Landstr</a:t>
            </a:r>
            <a:r>
              <a:rPr lang="en-GB" sz="1200" dirty="0" err="1">
                <a:latin typeface="Lucida Grande"/>
                <a:cs typeface="Lucida Grande"/>
              </a:rPr>
              <a:t>ö</a:t>
            </a:r>
            <a:r>
              <a:rPr lang="en-GB" sz="1200" dirty="0" err="1" smtClean="0">
                <a:latin typeface="Lucida Grande"/>
                <a:cs typeface="Lucida Grande"/>
              </a:rPr>
              <a:t>m</a:t>
            </a:r>
            <a:endParaRPr lang="en-GB" sz="120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351809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67554"/>
          </a:xfrm>
        </p:spPr>
        <p:txBody>
          <a:bodyPr/>
          <a:lstStyle/>
          <a:p>
            <a:r>
              <a:rPr lang="en-GB" dirty="0" smtClean="0">
                <a:latin typeface="Abadi MT Condensed Extra Bold"/>
                <a:cs typeface="Abadi MT Condensed Extra Bold"/>
              </a:rPr>
              <a:t>Anisotropic Regularised Map Sharpening</a:t>
            </a:r>
            <a:endParaRPr lang="en-GB" dirty="0">
              <a:latin typeface="Abadi MT Condensed Extra Bold"/>
              <a:cs typeface="Abadi MT Condensed Extra Bol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5324" y="1265570"/>
            <a:ext cx="7357030" cy="4873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Map sharpening attempts to remove overall B-value.</a:t>
            </a:r>
          </a:p>
          <a:p>
            <a:pPr>
              <a:lnSpc>
                <a:spcPct val="150000"/>
              </a:lnSpc>
            </a:pPr>
            <a:endParaRPr lang="en-GB" sz="1600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Can be considered as an inverse de-blurring problem:</a:t>
            </a:r>
          </a:p>
          <a:p>
            <a:pPr>
              <a:lnSpc>
                <a:spcPct val="150000"/>
              </a:lnSpc>
            </a:pPr>
            <a:endParaRPr lang="en-GB" sz="1600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endParaRPr lang="en-GB" sz="1600" dirty="0" smtClean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endParaRPr lang="en-GB" sz="1600" dirty="0" smtClean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endParaRPr lang="en-GB" sz="1600" dirty="0" smtClean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Assume blurring is homogeneous: </a:t>
            </a:r>
          </a:p>
          <a:p>
            <a:pPr>
              <a:lnSpc>
                <a:spcPct val="150000"/>
              </a:lnSpc>
            </a:pPr>
            <a:endParaRPr lang="en-GB" sz="1600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Use regularisation:</a:t>
            </a:r>
          </a:p>
          <a:p>
            <a:pPr>
              <a:lnSpc>
                <a:spcPct val="150000"/>
              </a:lnSpc>
            </a:pPr>
            <a:endParaRPr lang="en-GB" sz="1600" dirty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endParaRPr lang="en-GB" sz="1600" dirty="0" smtClean="0">
              <a:latin typeface="Lucida Grande"/>
              <a:cs typeface="Lucida Grande"/>
            </a:endParaRPr>
          </a:p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Solution: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9524794"/>
              </p:ext>
            </p:extLst>
          </p:nvPr>
        </p:nvGraphicFramePr>
        <p:xfrm>
          <a:off x="2762929" y="2769280"/>
          <a:ext cx="2844487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09" name="Equation" r:id="rId3" imgW="1473200" imgH="279400" progId="Equation.3">
                  <p:embed/>
                </p:oleObj>
              </mc:Choice>
              <mc:Fallback>
                <p:oleObj name="Equation" r:id="rId3" imgW="14732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2929" y="2769280"/>
                        <a:ext cx="2844487" cy="54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841082"/>
              </p:ext>
            </p:extLst>
          </p:nvPr>
        </p:nvGraphicFramePr>
        <p:xfrm>
          <a:off x="3222548" y="4620673"/>
          <a:ext cx="4862276" cy="467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10" name="Equation" r:id="rId5" imgW="2908300" imgH="279400" progId="Equation.3">
                  <p:embed/>
                </p:oleObj>
              </mc:Choice>
              <mc:Fallback>
                <p:oleObj name="Equation" r:id="rId5" imgW="29083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2548" y="4620673"/>
                        <a:ext cx="4862276" cy="4679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65272"/>
              </p:ext>
            </p:extLst>
          </p:nvPr>
        </p:nvGraphicFramePr>
        <p:xfrm>
          <a:off x="2513013" y="5614143"/>
          <a:ext cx="2154237" cy="63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11" name="Equation" r:id="rId7" imgW="1422400" imgH="419100" progId="Equation.3">
                  <p:embed/>
                </p:oleObj>
              </mc:Choice>
              <mc:Fallback>
                <p:oleObj name="Equation" r:id="rId7" imgW="14224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3013" y="5614143"/>
                        <a:ext cx="2154237" cy="633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8070291"/>
              </p:ext>
            </p:extLst>
          </p:nvPr>
        </p:nvGraphicFramePr>
        <p:xfrm>
          <a:off x="5507038" y="5613400"/>
          <a:ext cx="2230437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12" name="Equation" r:id="rId9" imgW="1473200" imgH="469900" progId="Equation.3">
                  <p:embed/>
                </p:oleObj>
              </mc:Choice>
              <mc:Fallback>
                <p:oleObj name="Equation" r:id="rId9" imgW="14732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7038" y="5613400"/>
                        <a:ext cx="2230437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9098972"/>
              </p:ext>
            </p:extLst>
          </p:nvPr>
        </p:nvGraphicFramePr>
        <p:xfrm>
          <a:off x="4549542" y="3934808"/>
          <a:ext cx="2072553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13" name="Equation" r:id="rId11" imgW="1168400" imgH="203200" progId="Equation.3">
                  <p:embed/>
                </p:oleObj>
              </mc:Choice>
              <mc:Fallback>
                <p:oleObj name="Equation" r:id="rId11" imgW="1168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9542" y="3934808"/>
                        <a:ext cx="2072553" cy="36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246803" y="2639590"/>
            <a:ext cx="2306562" cy="902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i="1" dirty="0">
                <a:latin typeface="Times New Roman"/>
                <a:cs typeface="Times New Roman"/>
              </a:rPr>
              <a:t>k</a:t>
            </a:r>
            <a:r>
              <a:rPr lang="en-GB" sz="2000" dirty="0">
                <a:latin typeface="Times New Roman"/>
                <a:cs typeface="Times New Roman"/>
              </a:rPr>
              <a:t>(</a:t>
            </a:r>
            <a:r>
              <a:rPr lang="en-GB" sz="2000" i="1" dirty="0" err="1">
                <a:latin typeface="Times New Roman"/>
                <a:cs typeface="Times New Roman"/>
              </a:rPr>
              <a:t>x,y</a:t>
            </a:r>
            <a:r>
              <a:rPr lang="en-GB" sz="2000" dirty="0">
                <a:latin typeface="Times New Roman"/>
                <a:cs typeface="Times New Roman"/>
              </a:rPr>
              <a:t>)</a:t>
            </a:r>
            <a:r>
              <a:rPr lang="en-GB" sz="2000" i="1" dirty="0">
                <a:latin typeface="Times New Roman"/>
                <a:cs typeface="Times New Roman"/>
              </a:rPr>
              <a:t> </a:t>
            </a:r>
            <a:r>
              <a:rPr lang="en-GB" sz="1600" dirty="0">
                <a:latin typeface="Lucida Grande"/>
                <a:cs typeface="Lucida Grande"/>
              </a:rPr>
              <a:t>is </a:t>
            </a:r>
            <a:r>
              <a:rPr lang="en-GB" sz="1600" dirty="0" smtClean="0">
                <a:latin typeface="Lucida Grande"/>
                <a:cs typeface="Lucida Grande"/>
              </a:rPr>
              <a:t>unknown</a:t>
            </a:r>
          </a:p>
          <a:p>
            <a:pPr>
              <a:lnSpc>
                <a:spcPct val="150000"/>
              </a:lnSpc>
            </a:pPr>
            <a:r>
              <a:rPr lang="en-GB" sz="1600" dirty="0" smtClean="0">
                <a:latin typeface="Lucida Grande"/>
                <a:cs typeface="Lucida Grande"/>
              </a:rPr>
              <a:t>Problem </a:t>
            </a:r>
            <a:r>
              <a:rPr lang="en-GB" sz="1600" dirty="0">
                <a:latin typeface="Lucida Grande"/>
                <a:cs typeface="Lucida Grande"/>
              </a:rPr>
              <a:t>is ill-</a:t>
            </a:r>
            <a:r>
              <a:rPr lang="en-GB" sz="1600" dirty="0" smtClean="0">
                <a:latin typeface="Lucida Grande"/>
                <a:cs typeface="Lucida Grande"/>
              </a:rPr>
              <a:t>posed</a:t>
            </a:r>
            <a:endParaRPr lang="en-GB" sz="160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415115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29036</TotalTime>
  <Words>4214</Words>
  <Application>Microsoft Macintosh PowerPoint</Application>
  <PresentationFormat>On-screen Show (4:3)</PresentationFormat>
  <Paragraphs>1134</Paragraphs>
  <Slides>143</Slides>
  <Notes>124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143</vt:i4>
      </vt:variant>
    </vt:vector>
  </HeadingPairs>
  <TitlesOfParts>
    <vt:vector size="145" baseType="lpstr">
      <vt:lpstr>Office Theme</vt:lpstr>
      <vt:lpstr>Equation</vt:lpstr>
      <vt:lpstr>Refinement    DLS-CCP4 Data Collection and Structure Solution Workshop December 13-20 2016 Diamond Light Source, Oxfordshire, UK  Oleg Kovalevskiy       Rob Nicholls okovalev@mrc-lmb.cam.ac.uk  nicholls@mrc-lmb.cam.ac.uk</vt:lpstr>
      <vt:lpstr>Low Resolution Refinement</vt:lpstr>
      <vt:lpstr>Low Resolution Refinement</vt:lpstr>
      <vt:lpstr>Regularisation</vt:lpstr>
      <vt:lpstr>Regularisation</vt:lpstr>
      <vt:lpstr>Regularisation</vt:lpstr>
      <vt:lpstr>Regularisation</vt:lpstr>
      <vt:lpstr>Regularisation</vt:lpstr>
      <vt:lpstr>Regularisation</vt:lpstr>
      <vt:lpstr>Jelly Body Restraints</vt:lpstr>
      <vt:lpstr>Jelly Body Restraints</vt:lpstr>
      <vt:lpstr>Jelly Body Restraints</vt:lpstr>
      <vt:lpstr>Jelly Body Restraints</vt:lpstr>
      <vt:lpstr>Jelly Body Restraints</vt:lpstr>
      <vt:lpstr>Jelly Body Restraints</vt:lpstr>
      <vt:lpstr>Jelly Body Restraints</vt:lpstr>
      <vt:lpstr>Jelly Body Restraints</vt:lpstr>
      <vt:lpstr>Jelly Body Restraints</vt:lpstr>
      <vt:lpstr>Jelly Body Restraints</vt:lpstr>
      <vt:lpstr>PowerPoint Presentation</vt:lpstr>
      <vt:lpstr>External Restraint Generation</vt:lpstr>
      <vt:lpstr>External Restraint Generation</vt:lpstr>
      <vt:lpstr>External Restraint Generation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ProSMART Restraint Visualisation in Coot</vt:lpstr>
      <vt:lpstr>ProSMART Restraint Visualisation in Coot</vt:lpstr>
      <vt:lpstr>ProSMART Restraint Visualisation in Coot</vt:lpstr>
      <vt:lpstr>ProSMART Restraint Visualisation in Coot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Example: Tyrosine Kinase</vt:lpstr>
      <vt:lpstr>Example: Tyrosine Kinase</vt:lpstr>
      <vt:lpstr>Example: Tyrosine Kinase</vt:lpstr>
      <vt:lpstr>Example: Tyrosine Kinase</vt:lpstr>
      <vt:lpstr>ProSMART Support for DNA/RNA </vt:lpstr>
      <vt:lpstr>PowerPoint Presentation</vt:lpstr>
      <vt:lpstr>Hydrogen Bond Restraints</vt:lpstr>
      <vt:lpstr>LIBG Restraints for DNA/RNA</vt:lpstr>
      <vt:lpstr>LIBG Restraints for DNA/RNA</vt:lpstr>
      <vt:lpstr>LIBG Restraints for DNA/RNA</vt:lpstr>
      <vt:lpstr>LIBG Restraints for DNA/RNA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</vt:lpstr>
      <vt:lpstr>Example</vt:lpstr>
      <vt:lpstr>Example</vt:lpstr>
      <vt:lpstr>Example</vt:lpstr>
      <vt:lpstr>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Multidisciplinary Usage</vt:lpstr>
      <vt:lpstr>Multidisciplinary Usage</vt:lpstr>
      <vt:lpstr>Anisotropic Regularised Map Sharpening</vt:lpstr>
    </vt:vector>
  </TitlesOfParts>
  <Company>University of York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 New Features of REFMAC CCP4 wg2 </dc:title>
  <dc:creator>Garib N Murshudov</dc:creator>
  <cp:lastModifiedBy>Robert Nicholls</cp:lastModifiedBy>
  <cp:revision>1088</cp:revision>
  <dcterms:created xsi:type="dcterms:W3CDTF">2012-03-19T12:53:20Z</dcterms:created>
  <dcterms:modified xsi:type="dcterms:W3CDTF">2016-12-19T09:11:53Z</dcterms:modified>
</cp:coreProperties>
</file>