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8"/>
  </p:notesMasterIdLst>
  <p:sldIdLst>
    <p:sldId id="256" r:id="rId2"/>
    <p:sldId id="258" r:id="rId3"/>
    <p:sldId id="257" r:id="rId4"/>
    <p:sldId id="264" r:id="rId5"/>
    <p:sldId id="265" r:id="rId6"/>
    <p:sldId id="344" r:id="rId7"/>
    <p:sldId id="348" r:id="rId8"/>
    <p:sldId id="353" r:id="rId9"/>
    <p:sldId id="260" r:id="rId10"/>
    <p:sldId id="349" r:id="rId11"/>
    <p:sldId id="350" r:id="rId12"/>
    <p:sldId id="351" r:id="rId13"/>
    <p:sldId id="352" r:id="rId14"/>
    <p:sldId id="267" r:id="rId15"/>
    <p:sldId id="340" r:id="rId16"/>
    <p:sldId id="268" r:id="rId17"/>
    <p:sldId id="269" r:id="rId18"/>
    <p:sldId id="270" r:id="rId19"/>
    <p:sldId id="272" r:id="rId20"/>
    <p:sldId id="273" r:id="rId21"/>
    <p:sldId id="354" r:id="rId22"/>
    <p:sldId id="355" r:id="rId23"/>
    <p:sldId id="276" r:id="rId24"/>
    <p:sldId id="277" r:id="rId25"/>
    <p:sldId id="278" r:id="rId26"/>
    <p:sldId id="279" r:id="rId27"/>
    <p:sldId id="280" r:id="rId28"/>
    <p:sldId id="341" r:id="rId29"/>
    <p:sldId id="357" r:id="rId30"/>
    <p:sldId id="358" r:id="rId31"/>
    <p:sldId id="282" r:id="rId32"/>
    <p:sldId id="283" r:id="rId33"/>
    <p:sldId id="284" r:id="rId34"/>
    <p:sldId id="285" r:id="rId35"/>
    <p:sldId id="356" r:id="rId36"/>
    <p:sldId id="286" r:id="rId37"/>
    <p:sldId id="309" r:id="rId38"/>
    <p:sldId id="287" r:id="rId39"/>
    <p:sldId id="288" r:id="rId40"/>
    <p:sldId id="289" r:id="rId41"/>
    <p:sldId id="290" r:id="rId42"/>
    <p:sldId id="295" r:id="rId43"/>
    <p:sldId id="307" r:id="rId44"/>
    <p:sldId id="338" r:id="rId45"/>
    <p:sldId id="339" r:id="rId46"/>
    <p:sldId id="336" r:id="rId4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nstantia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nstantia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nstantia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nstantia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nstantia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onstantia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onstantia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onstantia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onstantia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00" autoAdjust="0"/>
    <p:restoredTop sz="94660"/>
  </p:normalViewPr>
  <p:slideViewPr>
    <p:cSldViewPr>
      <p:cViewPr varScale="1">
        <p:scale>
          <a:sx n="69" d="100"/>
          <a:sy n="69" d="100"/>
        </p:scale>
        <p:origin x="-118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A745B64D-12DE-4456-B188-935BF9FE25DB}" type="datetimeFigureOut">
              <a:rPr lang="en-GB"/>
              <a:pPr>
                <a:defRPr/>
              </a:pPr>
              <a:t>17/12/2016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527680B0-D9C1-4FA0-9C44-DBB86073430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 6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lIns="0" tIns="0" rIns="0" bIns="0"/>
          <a:lstStyle/>
          <a:p>
            <a:fld id="{C37AFCAC-181D-446D-A905-B5C0422B4B10}" type="slidenum">
              <a:rPr lang="en-US" smtClean="0"/>
              <a:pPr/>
              <a:t>13</a:t>
            </a:fld>
            <a:endParaRPr lang="fi-FI" smtClean="0"/>
          </a:p>
        </p:txBody>
      </p:sp>
      <p:sp>
        <p:nvSpPr>
          <p:cNvPr id="53251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04900" y="812800"/>
            <a:ext cx="5345113" cy="4008438"/>
          </a:xfrm>
          <a:solidFill>
            <a:srgbClr val="99CCFF"/>
          </a:solidFill>
          <a:ln w="2540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i-FI" sz="281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 6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lIns="0" tIns="0" rIns="0" bIns="0"/>
          <a:lstStyle/>
          <a:p>
            <a:fld id="{884BAA21-4053-4BDD-A463-EFE2D95C82F0}" type="slidenum">
              <a:rPr lang="en-US" smtClean="0"/>
              <a:pPr/>
              <a:t>14</a:t>
            </a:fld>
            <a:endParaRPr lang="fi-FI" smtClean="0"/>
          </a:p>
        </p:txBody>
      </p:sp>
      <p:sp>
        <p:nvSpPr>
          <p:cNvPr id="54275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04900" y="812800"/>
            <a:ext cx="5345113" cy="4008438"/>
          </a:xfrm>
          <a:solidFill>
            <a:srgbClr val="99CCFF"/>
          </a:solidFill>
          <a:ln w="2540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i-FI" sz="281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 6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lIns="0" tIns="0" rIns="0" bIns="0"/>
          <a:lstStyle/>
          <a:p>
            <a:fld id="{6C2AA9C0-B89E-4051-8982-9A5BA8763BD9}" type="slidenum">
              <a:rPr lang="en-US" smtClean="0"/>
              <a:pPr/>
              <a:t>16</a:t>
            </a:fld>
            <a:endParaRPr lang="fi-FI" smtClean="0"/>
          </a:p>
        </p:txBody>
      </p:sp>
      <p:sp>
        <p:nvSpPr>
          <p:cNvPr id="55299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04900" y="812800"/>
            <a:ext cx="5345113" cy="4008438"/>
          </a:xfrm>
          <a:solidFill>
            <a:srgbClr val="99CCFF"/>
          </a:solidFill>
          <a:ln w="2540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300" name=" 2"/>
          <p:cNvSpPr>
            <a:spLocks noGrp="1"/>
          </p:cNvSpPr>
          <p:nvPr>
            <p:ph type="body" sz="quarter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fi-FI" smtClean="0"/>
              <a:t>Stamp out fragments, change atom types, and has interactive SMILES string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 6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lIns="0" tIns="0" rIns="0" bIns="0"/>
          <a:lstStyle/>
          <a:p>
            <a:fld id="{647D1CB1-2268-4DDE-9268-F0D25993E056}" type="slidenum">
              <a:rPr lang="en-US" smtClean="0"/>
              <a:pPr/>
              <a:t>17</a:t>
            </a:fld>
            <a:endParaRPr lang="fi-FI" smtClean="0"/>
          </a:p>
        </p:txBody>
      </p:sp>
      <p:sp>
        <p:nvSpPr>
          <p:cNvPr id="56323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04900" y="812800"/>
            <a:ext cx="5345113" cy="4008438"/>
          </a:xfrm>
          <a:solidFill>
            <a:srgbClr val="99CCFF"/>
          </a:solidFill>
          <a:ln w="2540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i-FI" sz="281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 6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lIns="0" tIns="0" rIns="0" bIns="0"/>
          <a:lstStyle/>
          <a:p>
            <a:fld id="{2F17A1BE-0015-46A6-BAAB-B33F4E8D1051}" type="slidenum">
              <a:rPr lang="en-US" smtClean="0"/>
              <a:pPr/>
              <a:t>18</a:t>
            </a:fld>
            <a:endParaRPr lang="fi-FI" smtClean="0"/>
          </a:p>
        </p:txBody>
      </p:sp>
      <p:sp>
        <p:nvSpPr>
          <p:cNvPr id="57347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04900" y="812800"/>
            <a:ext cx="5345113" cy="4008438"/>
          </a:xfrm>
          <a:solidFill>
            <a:srgbClr val="99CCFF"/>
          </a:solidFill>
          <a:ln w="2540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i-FI" sz="281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 6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lIns="0" tIns="0" rIns="0" bIns="0"/>
          <a:lstStyle/>
          <a:p>
            <a:fld id="{64E6A254-AF5E-4E13-A50E-54D4CBDC2C51}" type="slidenum">
              <a:rPr lang="en-US" smtClean="0"/>
              <a:pPr/>
              <a:t>19</a:t>
            </a:fld>
            <a:endParaRPr lang="fi-FI" smtClean="0"/>
          </a:p>
        </p:txBody>
      </p:sp>
      <p:sp>
        <p:nvSpPr>
          <p:cNvPr id="58371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04900" y="812800"/>
            <a:ext cx="5345113" cy="4008438"/>
          </a:xfrm>
          <a:solidFill>
            <a:srgbClr val="99CCFF"/>
          </a:solidFill>
          <a:ln w="2540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i-FI" sz="281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 6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lIns="0" tIns="0" rIns="0" bIns="0"/>
          <a:lstStyle/>
          <a:p>
            <a:fld id="{0C463561-FB69-48BE-A114-E55E12164142}" type="slidenum">
              <a:rPr lang="en-US" smtClean="0"/>
              <a:pPr/>
              <a:t>20</a:t>
            </a:fld>
            <a:endParaRPr lang="fi-FI" smtClean="0"/>
          </a:p>
        </p:txBody>
      </p:sp>
      <p:sp>
        <p:nvSpPr>
          <p:cNvPr id="59395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04900" y="812800"/>
            <a:ext cx="5345113" cy="4008438"/>
          </a:xfrm>
          <a:solidFill>
            <a:srgbClr val="99CCFF"/>
          </a:solidFill>
          <a:ln w="2540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i-FI" sz="281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 6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lIns="0" tIns="0" rIns="0" bIns="0"/>
          <a:lstStyle/>
          <a:p>
            <a:fld id="{C101A76B-417D-40A3-9689-FCDE690481F9}" type="slidenum">
              <a:rPr lang="en-US" smtClean="0"/>
              <a:pPr/>
              <a:t>21</a:t>
            </a:fld>
            <a:endParaRPr lang="fi-FI" smtClean="0"/>
          </a:p>
        </p:txBody>
      </p:sp>
      <p:sp>
        <p:nvSpPr>
          <p:cNvPr id="60419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solidFill>
            <a:srgbClr val="99CCFF"/>
          </a:solidFill>
          <a:ln w="2540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 2"/>
          <p:cNvSpPr txBox="1">
            <a:spLocks noGrp="1"/>
          </p:cNvSpPr>
          <p:nvPr>
            <p:ph type="body" sz="quarter" idx="1"/>
          </p:nvPr>
        </p:nvSpPr>
        <p:spPr>
          <a:xfrm>
            <a:off x="755650" y="5078413"/>
            <a:ext cx="6048375" cy="4810125"/>
          </a:xfr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i-FI" sz="281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 6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lIns="0" tIns="0" rIns="0" bIns="0"/>
          <a:lstStyle/>
          <a:p>
            <a:fld id="{209CE87A-DA09-4D33-B24B-9B0A338D2780}" type="slidenum">
              <a:rPr lang="en-US" smtClean="0"/>
              <a:pPr/>
              <a:t>23</a:t>
            </a:fld>
            <a:endParaRPr lang="fi-FI" smtClean="0"/>
          </a:p>
        </p:txBody>
      </p:sp>
      <p:sp>
        <p:nvSpPr>
          <p:cNvPr id="61443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04900" y="812800"/>
            <a:ext cx="5345113" cy="4008438"/>
          </a:xfrm>
          <a:solidFill>
            <a:srgbClr val="99CCFF"/>
          </a:solidFill>
          <a:ln w="2540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i-FI" sz="281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 6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lIns="0" tIns="0" rIns="0" bIns="0"/>
          <a:lstStyle/>
          <a:p>
            <a:fld id="{B14BCC0F-0800-4524-AC62-E9EC59C5498D}" type="slidenum">
              <a:rPr lang="en-US" smtClean="0"/>
              <a:pPr/>
              <a:t>24</a:t>
            </a:fld>
            <a:endParaRPr lang="fi-FI" smtClean="0"/>
          </a:p>
        </p:txBody>
      </p:sp>
      <p:sp>
        <p:nvSpPr>
          <p:cNvPr id="62467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04900" y="812800"/>
            <a:ext cx="5345113" cy="4008438"/>
          </a:xfrm>
          <a:solidFill>
            <a:srgbClr val="99CCFF"/>
          </a:solidFill>
          <a:ln w="2540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i-FI" sz="281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 6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lIns="0" tIns="0" rIns="0" bIns="0"/>
          <a:lstStyle/>
          <a:p>
            <a:fld id="{1F4D0ACE-FA25-45D2-B4D3-16E031304DE7}" type="slidenum">
              <a:rPr lang="en-US" smtClean="0"/>
              <a:pPr/>
              <a:t>25</a:t>
            </a:fld>
            <a:endParaRPr lang="fi-FI" smtClean="0"/>
          </a:p>
        </p:txBody>
      </p:sp>
      <p:sp>
        <p:nvSpPr>
          <p:cNvPr id="63491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04900" y="812800"/>
            <a:ext cx="5345113" cy="4008438"/>
          </a:xfrm>
          <a:solidFill>
            <a:srgbClr val="99CCFF"/>
          </a:solidFill>
          <a:ln w="2540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i-FI" sz="281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 6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lIns="0" tIns="0" rIns="0" bIns="0"/>
          <a:lstStyle/>
          <a:p>
            <a:fld id="{6BFE06DB-D84F-49CD-A425-397E4ACCB387}" type="slidenum">
              <a:rPr lang="en-US" smtClean="0"/>
              <a:pPr/>
              <a:t>26</a:t>
            </a:fld>
            <a:endParaRPr lang="fi-FI" smtClean="0"/>
          </a:p>
        </p:txBody>
      </p:sp>
      <p:sp>
        <p:nvSpPr>
          <p:cNvPr id="64515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04900" y="812800"/>
            <a:ext cx="5345113" cy="4008438"/>
          </a:xfrm>
          <a:solidFill>
            <a:srgbClr val="99CCFF"/>
          </a:solidFill>
          <a:ln w="2540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i-FI" sz="281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 6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lIns="0" tIns="0" rIns="0" bIns="0"/>
          <a:lstStyle/>
          <a:p>
            <a:fld id="{E08593D1-624A-47DC-9D26-85A2D700A49C}" type="slidenum">
              <a:rPr lang="en-US" smtClean="0"/>
              <a:pPr/>
              <a:t>27</a:t>
            </a:fld>
            <a:endParaRPr lang="fi-FI" smtClean="0"/>
          </a:p>
        </p:txBody>
      </p:sp>
      <p:sp>
        <p:nvSpPr>
          <p:cNvPr id="65539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04900" y="812800"/>
            <a:ext cx="5345113" cy="4008438"/>
          </a:xfrm>
          <a:solidFill>
            <a:srgbClr val="99CCFF"/>
          </a:solidFill>
          <a:ln w="2540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i-FI" sz="281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 6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lIns="0" tIns="0" rIns="0" bIns="0"/>
          <a:lstStyle/>
          <a:p>
            <a:fld id="{8BD18CA1-8BAA-44F0-9582-B79655FF8300}" type="slidenum">
              <a:rPr lang="en-US" smtClean="0"/>
              <a:pPr/>
              <a:t>29</a:t>
            </a:fld>
            <a:endParaRPr lang="fi-FI" smtClean="0"/>
          </a:p>
        </p:txBody>
      </p:sp>
      <p:sp>
        <p:nvSpPr>
          <p:cNvPr id="66563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04900" y="812800"/>
            <a:ext cx="5345113" cy="4008438"/>
          </a:xfrm>
          <a:solidFill>
            <a:srgbClr val="99CCFF"/>
          </a:solidFill>
          <a:ln w="2540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i-FI" sz="281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 6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lIns="0" tIns="0" rIns="0" bIns="0"/>
          <a:lstStyle/>
          <a:p>
            <a:fld id="{6AFA4DC0-4B62-44F2-A7EA-6EE55A93DA76}" type="slidenum">
              <a:rPr lang="en-US" smtClean="0"/>
              <a:pPr/>
              <a:t>30</a:t>
            </a:fld>
            <a:endParaRPr lang="fi-FI" smtClean="0"/>
          </a:p>
        </p:txBody>
      </p:sp>
      <p:sp>
        <p:nvSpPr>
          <p:cNvPr id="67587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04900" y="812800"/>
            <a:ext cx="5345113" cy="4008438"/>
          </a:xfrm>
          <a:solidFill>
            <a:srgbClr val="99CCFF"/>
          </a:solidFill>
          <a:ln w="2540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i-FI" sz="281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 6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lIns="0" tIns="0" rIns="0" bIns="0"/>
          <a:lstStyle/>
          <a:p>
            <a:fld id="{60802FC6-F72D-48B4-9484-2E3DFF50260A}" type="slidenum">
              <a:rPr lang="en-US" smtClean="0"/>
              <a:pPr/>
              <a:t>31</a:t>
            </a:fld>
            <a:endParaRPr lang="fi-FI" smtClean="0"/>
          </a:p>
        </p:txBody>
      </p:sp>
      <p:sp>
        <p:nvSpPr>
          <p:cNvPr id="68611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04900" y="812800"/>
            <a:ext cx="5345113" cy="4008438"/>
          </a:xfrm>
          <a:solidFill>
            <a:srgbClr val="99CCFF"/>
          </a:solidFill>
          <a:ln w="2540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i-FI" sz="281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 6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lIns="0" tIns="0" rIns="0" bIns="0"/>
          <a:lstStyle/>
          <a:p>
            <a:fld id="{5E373274-577E-46FB-B64E-895286734732}" type="slidenum">
              <a:rPr lang="en-US" smtClean="0"/>
              <a:pPr/>
              <a:t>32</a:t>
            </a:fld>
            <a:endParaRPr lang="fi-FI" smtClean="0"/>
          </a:p>
        </p:txBody>
      </p:sp>
      <p:sp>
        <p:nvSpPr>
          <p:cNvPr id="69635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04900" y="812800"/>
            <a:ext cx="5345113" cy="4008438"/>
          </a:xfrm>
          <a:solidFill>
            <a:srgbClr val="99CCFF"/>
          </a:solidFill>
          <a:ln w="2540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i-FI" sz="281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 6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lIns="0" tIns="0" rIns="0" bIns="0"/>
          <a:lstStyle/>
          <a:p>
            <a:fld id="{222A34D7-C1AF-4233-BD3D-2C9317BA54AC}" type="slidenum">
              <a:rPr lang="en-US" smtClean="0"/>
              <a:pPr/>
              <a:t>33</a:t>
            </a:fld>
            <a:endParaRPr lang="fi-FI" smtClean="0"/>
          </a:p>
        </p:txBody>
      </p:sp>
      <p:sp>
        <p:nvSpPr>
          <p:cNvPr id="70659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04900" y="812800"/>
            <a:ext cx="5345113" cy="4008438"/>
          </a:xfrm>
          <a:solidFill>
            <a:srgbClr val="99CCFF"/>
          </a:solidFill>
          <a:ln w="2540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i-FI" sz="281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 6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lIns="0" tIns="0" rIns="0" bIns="0"/>
          <a:lstStyle/>
          <a:p>
            <a:fld id="{9DAD1095-0F02-413B-B6F9-4E5C68DF2959}" type="slidenum">
              <a:rPr lang="en-US" smtClean="0"/>
              <a:pPr/>
              <a:t>34</a:t>
            </a:fld>
            <a:endParaRPr lang="fi-FI" smtClean="0"/>
          </a:p>
        </p:txBody>
      </p:sp>
      <p:sp>
        <p:nvSpPr>
          <p:cNvPr id="71683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04900" y="812800"/>
            <a:ext cx="5345113" cy="4008438"/>
          </a:xfrm>
          <a:solidFill>
            <a:srgbClr val="99CCFF"/>
          </a:solidFill>
          <a:ln w="2540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i-FI" sz="281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 6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lIns="0" tIns="0" rIns="0" bIns="0"/>
          <a:lstStyle/>
          <a:p>
            <a:fld id="{5D4B1BCC-51E9-479D-96EB-5E50FE2789C7}" type="slidenum">
              <a:rPr lang="en-US" smtClean="0"/>
              <a:pPr/>
              <a:t>36</a:t>
            </a:fld>
            <a:endParaRPr lang="fi-FI" smtClean="0"/>
          </a:p>
        </p:txBody>
      </p:sp>
      <p:sp>
        <p:nvSpPr>
          <p:cNvPr id="72707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04900" y="812800"/>
            <a:ext cx="5345113" cy="4008438"/>
          </a:xfrm>
          <a:solidFill>
            <a:srgbClr val="99CCFF"/>
          </a:solidFill>
          <a:ln w="2540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i-FI" sz="281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 6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lIns="0" tIns="0" rIns="0" bIns="0"/>
          <a:lstStyle/>
          <a:p>
            <a:fld id="{718DCEC6-F7D5-4E7B-A9E1-0AB366FA588E}" type="slidenum">
              <a:rPr lang="en-US" smtClean="0"/>
              <a:pPr/>
              <a:t>37</a:t>
            </a:fld>
            <a:endParaRPr lang="fi-FI" smtClean="0"/>
          </a:p>
        </p:txBody>
      </p:sp>
      <p:sp>
        <p:nvSpPr>
          <p:cNvPr id="73731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04900" y="812800"/>
            <a:ext cx="5345113" cy="4008438"/>
          </a:xfrm>
          <a:solidFill>
            <a:srgbClr val="99CCFF"/>
          </a:solidFill>
          <a:ln w="2540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i-FI" sz="281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 6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lIns="0" tIns="0" rIns="0" bIns="0"/>
          <a:lstStyle/>
          <a:p>
            <a:fld id="{0B72AEA2-7828-4B8D-A199-CD4DDF6053A6}" type="slidenum">
              <a:rPr lang="en-US" smtClean="0"/>
              <a:pPr/>
              <a:t>38</a:t>
            </a:fld>
            <a:endParaRPr lang="fi-FI" smtClean="0"/>
          </a:p>
        </p:txBody>
      </p:sp>
      <p:sp>
        <p:nvSpPr>
          <p:cNvPr id="74755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solidFill>
            <a:srgbClr val="99CCFF"/>
          </a:solidFill>
          <a:ln w="2540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 2"/>
          <p:cNvSpPr txBox="1">
            <a:spLocks noGrp="1"/>
          </p:cNvSpPr>
          <p:nvPr>
            <p:ph type="body" sz="quarter" idx="1"/>
          </p:nvPr>
        </p:nvSpPr>
        <p:spPr>
          <a:xfrm>
            <a:off x="755650" y="5078413"/>
            <a:ext cx="6048375" cy="4810125"/>
          </a:xfr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i-FI" sz="281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 6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lIns="0" tIns="0" rIns="0" bIns="0"/>
          <a:lstStyle/>
          <a:p>
            <a:fld id="{87C8802C-3C70-4C8B-B79D-F49B7049A2AA}" type="slidenum">
              <a:rPr lang="en-US" smtClean="0"/>
              <a:pPr/>
              <a:t>39</a:t>
            </a:fld>
            <a:endParaRPr lang="fi-FI" smtClean="0"/>
          </a:p>
        </p:txBody>
      </p:sp>
      <p:sp>
        <p:nvSpPr>
          <p:cNvPr id="75779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04900" y="812800"/>
            <a:ext cx="5345113" cy="4008438"/>
          </a:xfrm>
          <a:solidFill>
            <a:srgbClr val="99CCFF"/>
          </a:solidFill>
          <a:ln w="2540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i-FI" sz="281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 6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lIns="0" tIns="0" rIns="0" bIns="0"/>
          <a:lstStyle/>
          <a:p>
            <a:fld id="{03E2019C-1684-483F-833C-F2B7853F585F}" type="slidenum">
              <a:rPr lang="en-US" smtClean="0"/>
              <a:pPr/>
              <a:t>40</a:t>
            </a:fld>
            <a:endParaRPr lang="fi-FI" smtClean="0"/>
          </a:p>
        </p:txBody>
      </p:sp>
      <p:sp>
        <p:nvSpPr>
          <p:cNvPr id="76803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04900" y="812800"/>
            <a:ext cx="5345113" cy="4008438"/>
          </a:xfrm>
          <a:solidFill>
            <a:srgbClr val="99CCFF"/>
          </a:solidFill>
          <a:ln w="2540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i-FI" sz="281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 6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lIns="0" tIns="0" rIns="0" bIns="0"/>
          <a:lstStyle/>
          <a:p>
            <a:fld id="{DF14F57C-D5CD-4343-B0B4-283608260D0F}" type="slidenum">
              <a:rPr lang="en-US" smtClean="0"/>
              <a:pPr/>
              <a:t>41</a:t>
            </a:fld>
            <a:endParaRPr lang="fi-FI" smtClean="0"/>
          </a:p>
        </p:txBody>
      </p:sp>
      <p:sp>
        <p:nvSpPr>
          <p:cNvPr id="77827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04900" y="812800"/>
            <a:ext cx="5345113" cy="4008438"/>
          </a:xfrm>
          <a:solidFill>
            <a:srgbClr val="99CCFF"/>
          </a:solidFill>
          <a:ln w="2540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i-FI" sz="281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 6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lIns="0" tIns="0" rIns="0" bIns="0"/>
          <a:lstStyle/>
          <a:p>
            <a:fld id="{AE1283E4-F111-421E-87F6-423504F623E9}" type="slidenum">
              <a:rPr lang="en-US" smtClean="0"/>
              <a:pPr/>
              <a:t>42</a:t>
            </a:fld>
            <a:endParaRPr lang="fi-FI" smtClean="0"/>
          </a:p>
        </p:txBody>
      </p:sp>
      <p:sp>
        <p:nvSpPr>
          <p:cNvPr id="78851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04900" y="812800"/>
            <a:ext cx="5345113" cy="4008438"/>
          </a:xfrm>
          <a:solidFill>
            <a:srgbClr val="99CCFF"/>
          </a:solidFill>
          <a:ln w="2540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i-FI" sz="281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 6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lIns="0" tIns="0" rIns="0" bIns="0"/>
          <a:lstStyle/>
          <a:p>
            <a:fld id="{3C535AA3-754E-4763-A0A9-46CEAFC07C65}" type="slidenum">
              <a:rPr lang="en-US" smtClean="0"/>
              <a:pPr/>
              <a:t>43</a:t>
            </a:fld>
            <a:endParaRPr lang="fi-FI" smtClean="0"/>
          </a:p>
        </p:txBody>
      </p:sp>
      <p:sp>
        <p:nvSpPr>
          <p:cNvPr id="79875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04900" y="812800"/>
            <a:ext cx="5345113" cy="4008438"/>
          </a:xfrm>
          <a:solidFill>
            <a:srgbClr val="99CCFF"/>
          </a:solidFill>
          <a:ln w="2540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i-FI" sz="281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 6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lIns="0" tIns="0" rIns="0" bIns="0"/>
          <a:lstStyle/>
          <a:p>
            <a:fld id="{8C2914A9-2582-40A2-93C7-5B3378EB576E}" type="slidenum">
              <a:rPr lang="en-US" smtClean="0"/>
              <a:pPr/>
              <a:t>46</a:t>
            </a:fld>
            <a:endParaRPr lang="fi-FI" smtClean="0"/>
          </a:p>
        </p:txBody>
      </p:sp>
      <p:sp>
        <p:nvSpPr>
          <p:cNvPr id="80899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04900" y="812800"/>
            <a:ext cx="5345113" cy="4008438"/>
          </a:xfrm>
          <a:solidFill>
            <a:srgbClr val="99CCFF"/>
          </a:solidFill>
          <a:ln w="2540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i-FI" sz="281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899F19-42E8-4BAE-BFFE-5E2E8F962A62}" type="datetimeFigureOut">
              <a:rPr lang="en-GB"/>
              <a:pPr>
                <a:defRPr/>
              </a:pPr>
              <a:t>17/12/2016</a:t>
            </a:fld>
            <a:endParaRPr lang="en-GB"/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5650F25E-D0CB-4A75-BB63-68556951103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583407-D4BC-4E6F-A7A7-BD9EA97802D4}" type="datetimeFigureOut">
              <a:rPr lang="en-GB"/>
              <a:pPr>
                <a:defRPr/>
              </a:pPr>
              <a:t>17/12/2016</a:t>
            </a:fld>
            <a:endParaRPr lang="en-GB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539EFE-F553-4443-9175-D7754E0E090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740C02-382F-45D3-BE4A-F3190AD6A3E7}" type="datetimeFigureOut">
              <a:rPr lang="en-GB"/>
              <a:pPr>
                <a:defRPr/>
              </a:pPr>
              <a:t>17/12/2016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6A2BFB01-450C-4EDF-A940-595C5235E9C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1BBE5C-E583-4C29-8032-2BDE86F1C7CA}" type="datetimeFigureOut">
              <a:rPr lang="en-GB"/>
              <a:pPr>
                <a:defRPr/>
              </a:pPr>
              <a:t>17/12/2016</a:t>
            </a:fld>
            <a:endParaRPr lang="en-GB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FBA37F-BEA4-4B06-A37E-CD36DB0A456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510600-59AE-4FDD-A596-EDEC19F58B3B}" type="datetimeFigureOut">
              <a:rPr lang="en-GB"/>
              <a:pPr>
                <a:defRPr/>
              </a:pPr>
              <a:t>17/12/2016</a:t>
            </a:fld>
            <a:endParaRPr lang="en-GB"/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F1F46A-FD00-4FDE-834B-5A53FC57A36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DCBD61-3C89-4706-9CEC-3A2D91C142F3}" type="datetimeFigureOut">
              <a:rPr lang="en-GB"/>
              <a:pPr>
                <a:defRPr/>
              </a:pPr>
              <a:t>17/12/2016</a:t>
            </a:fld>
            <a:endParaRPr lang="en-GB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73044F-056A-47EF-A5E2-3F1A5327960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E9394C-F92B-463D-BAD5-8E1ADBBB4F3B}" type="datetimeFigureOut">
              <a:rPr lang="en-GB"/>
              <a:pPr>
                <a:defRPr/>
              </a:pPr>
              <a:t>17/12/2016</a:t>
            </a:fld>
            <a:endParaRPr lang="en-GB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020BF7-7F37-4FE2-A7A2-D71E6861033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9F755F-C01C-4822-8886-391E33ECB27D}" type="datetimeFigureOut">
              <a:rPr lang="en-GB"/>
              <a:pPr>
                <a:defRPr/>
              </a:pPr>
              <a:t>17/12/2016</a:t>
            </a:fld>
            <a:endParaRPr lang="en-GB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2D72C0-8BAC-4E66-9275-E4191F9E7C2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ight Triangle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E83842-4570-4013-8507-40E20C88C719}" type="datetimeFigureOut">
              <a:rPr lang="en-GB"/>
              <a:pPr>
                <a:defRPr/>
              </a:pPr>
              <a:t>17/12/2016</a:t>
            </a:fld>
            <a:endParaRPr lang="en-GB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4651EA-795A-4617-8A91-9351D98F485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471C6E-122D-4D3D-8184-5E6530DF2FAE}" type="datetimeFigureOut">
              <a:rPr lang="en-GB"/>
              <a:pPr>
                <a:defRPr/>
              </a:pPr>
              <a:t>17/12/2016</a:t>
            </a:fld>
            <a:endParaRPr lang="en-GB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2DDC44-D6DD-4A1F-BA67-DF004C21295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28756D-7B5F-443E-AE57-C96E863DC1D4}" type="datetimeFigureOut">
              <a:rPr lang="en-GB"/>
              <a:pPr>
                <a:defRPr/>
              </a:pPr>
              <a:t>17/12/2016</a:t>
            </a:fld>
            <a:endParaRPr lang="en-GB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978A93-F7DD-407A-8607-6302C56E6DC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38095C3-941B-47FD-AC90-1FE440CDFE1F}" type="datetimeFigureOut">
              <a:rPr lang="en-GB"/>
              <a:pPr>
                <a:defRPr/>
              </a:pPr>
              <a:t>17/12/2016</a:t>
            </a:fld>
            <a:endParaRPr lang="en-GB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2B7788C3-6EDF-478D-9560-418EEF414E1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grpSp>
        <p:nvGrpSpPr>
          <p:cNvPr id="1033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03" r:id="rId2"/>
    <p:sldLayoutId id="2147483712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13" r:id="rId9"/>
    <p:sldLayoutId id="2147483709" r:id="rId10"/>
    <p:sldLayoutId id="2147483710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cbi.nlm.nih.gov/pubmed/27050687" TargetMode="External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dirty="0" smtClean="0"/>
              <a:t>Introduction to Coot</a:t>
            </a:r>
            <a:endParaRPr lang="en-GB" dirty="0"/>
          </a:p>
        </p:txBody>
      </p:sp>
      <p:sp>
        <p:nvSpPr>
          <p:cNvPr id="5123" name="Subtitle 2"/>
          <p:cNvSpPr>
            <a:spLocks noGrp="1"/>
          </p:cNvSpPr>
          <p:nvPr>
            <p:ph type="subTitle" idx="1"/>
          </p:nvPr>
        </p:nvSpPr>
        <p:spPr>
          <a:xfrm>
            <a:off x="533400" y="3228975"/>
            <a:ext cx="7854950" cy="1752600"/>
          </a:xfrm>
        </p:spPr>
        <p:txBody>
          <a:bodyPr/>
          <a:lstStyle/>
          <a:p>
            <a:pPr marR="0" eaLnBrk="1" hangingPunct="1"/>
            <a:r>
              <a:rPr lang="en-GB" smtClean="0"/>
              <a:t>Paul McEwan Ph.D.</a:t>
            </a:r>
          </a:p>
          <a:p>
            <a:pPr marR="0" eaLnBrk="1" hangingPunct="1"/>
            <a:r>
              <a:rPr lang="en-GB" smtClean="0"/>
              <a:t>Evotec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3429000"/>
            <a:ext cx="3505200" cy="27546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dirty="0" smtClean="0"/>
              <a:t>Agenda</a:t>
            </a:r>
            <a:endParaRPr lang="en-GB" dirty="0"/>
          </a:p>
        </p:txBody>
      </p:sp>
      <p:sp>
        <p:nvSpPr>
          <p:cNvPr id="6147" name="TextBox 4"/>
          <p:cNvSpPr txBox="1">
            <a:spLocks noChangeArrowheads="1"/>
          </p:cNvSpPr>
          <p:nvPr/>
        </p:nvSpPr>
        <p:spPr bwMode="auto">
          <a:xfrm>
            <a:off x="3200400" y="2209800"/>
            <a:ext cx="3689350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/>
              <a:t>Introduction</a:t>
            </a:r>
          </a:p>
          <a:p>
            <a:pPr eaLnBrk="1" hangingPunct="1"/>
            <a:r>
              <a:rPr lang="en-GB"/>
              <a:t>The basics</a:t>
            </a:r>
          </a:p>
          <a:p>
            <a:pPr lvl="1" eaLnBrk="1" hangingPunct="1"/>
            <a:r>
              <a:rPr lang="en-GB"/>
              <a:t>The various tool bars</a:t>
            </a:r>
          </a:p>
          <a:p>
            <a:pPr eaLnBrk="1" hangingPunct="1"/>
            <a:r>
              <a:rPr lang="en-GB"/>
              <a:t>Ligands</a:t>
            </a:r>
          </a:p>
          <a:p>
            <a:pPr lvl="1" eaLnBrk="1" hangingPunct="1"/>
            <a:r>
              <a:rPr lang="en-GB"/>
              <a:t>Starting out</a:t>
            </a:r>
          </a:p>
          <a:p>
            <a:pPr lvl="1" eaLnBrk="1" hangingPunct="1"/>
            <a:r>
              <a:rPr lang="en-GB"/>
              <a:t>Obtaining the ligand structure</a:t>
            </a:r>
          </a:p>
          <a:p>
            <a:pPr lvl="1" eaLnBrk="1" hangingPunct="1"/>
            <a:r>
              <a:rPr lang="en-GB"/>
              <a:t>Where are my ligands</a:t>
            </a:r>
          </a:p>
          <a:p>
            <a:pPr lvl="1" eaLnBrk="1" hangingPunct="1"/>
            <a:r>
              <a:rPr lang="en-GB"/>
              <a:t>Fitting ligands</a:t>
            </a:r>
          </a:p>
          <a:p>
            <a:pPr eaLnBrk="1" hangingPunct="1"/>
            <a:r>
              <a:rPr lang="en-GB"/>
              <a:t>Sources of help</a:t>
            </a:r>
          </a:p>
          <a:p>
            <a:pPr eaLnBrk="1" hangingPunct="1"/>
            <a:r>
              <a:rPr lang="en-GB"/>
              <a:t>Tomorrows Practical Session</a:t>
            </a:r>
          </a:p>
          <a:p>
            <a:pPr eaLnBrk="1" hangingPunct="1"/>
            <a:endParaRPr lang="en-GB"/>
          </a:p>
          <a:p>
            <a:pPr eaLnBrk="1" hangingPunct="1"/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Coot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GB" b="1" dirty="0" smtClean="0"/>
              <a:t>Crystallographic Object-Oriented Toolkit</a:t>
            </a:r>
          </a:p>
          <a:p>
            <a:pPr eaLnBrk="1" hangingPunct="1"/>
            <a:r>
              <a:rPr lang="en-GB" b="1" dirty="0" smtClean="0"/>
              <a:t>A crystallographers workhorse interface</a:t>
            </a:r>
          </a:p>
          <a:p>
            <a:pPr eaLnBrk="1" hangingPunct="1"/>
            <a:r>
              <a:rPr lang="en-GB" b="1" dirty="0" smtClean="0"/>
              <a:t>Primarily developed by Paul </a:t>
            </a:r>
            <a:r>
              <a:rPr lang="en-GB" b="1" dirty="0" err="1" smtClean="0"/>
              <a:t>Emsley</a:t>
            </a:r>
            <a:r>
              <a:rPr lang="en-GB" b="1" dirty="0" smtClean="0"/>
              <a:t> (LMB)</a:t>
            </a:r>
          </a:p>
          <a:p>
            <a:pPr lvl="1" eaLnBrk="1" hangingPunct="1"/>
            <a:r>
              <a:rPr lang="en-GB" b="1" dirty="0" smtClean="0"/>
              <a:t>Contributions from numerous other authors</a:t>
            </a:r>
          </a:p>
          <a:p>
            <a:pPr lvl="1" eaLnBrk="1" hangingPunct="1"/>
            <a:r>
              <a:rPr lang="en-GB" b="1" dirty="0" smtClean="0"/>
              <a:t>Open source and designed to be easily learned</a:t>
            </a:r>
          </a:p>
          <a:p>
            <a:pPr eaLnBrk="1" hangingPunct="1"/>
            <a:r>
              <a:rPr lang="en-GB" b="1" dirty="0" smtClean="0"/>
              <a:t>Huge capability and </a:t>
            </a:r>
            <a:r>
              <a:rPr lang="en-GB" b="1" dirty="0" smtClean="0"/>
              <a:t>this presentation </a:t>
            </a:r>
            <a:r>
              <a:rPr lang="en-GB" b="1" dirty="0" smtClean="0"/>
              <a:t>will only skim the surface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2133600" y="1981200"/>
            <a:ext cx="4572000" cy="35930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Oval 8"/>
          <p:cNvSpPr/>
          <p:nvPr/>
        </p:nvSpPr>
        <p:spPr>
          <a:xfrm rot="12452324">
            <a:off x="-11113" y="1068388"/>
            <a:ext cx="5335588" cy="2905125"/>
          </a:xfrm>
          <a:prstGeom prst="ellipse">
            <a:avLst/>
          </a:prstGeom>
          <a:solidFill>
            <a:schemeClr val="accent1">
              <a:alpha val="2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0" name="Oval 9"/>
          <p:cNvSpPr/>
          <p:nvPr/>
        </p:nvSpPr>
        <p:spPr>
          <a:xfrm rot="8941804">
            <a:off x="3192463" y="933450"/>
            <a:ext cx="6003925" cy="3235325"/>
          </a:xfrm>
          <a:prstGeom prst="ellipse">
            <a:avLst/>
          </a:prstGeom>
          <a:solidFill>
            <a:schemeClr val="accent1">
              <a:alpha val="2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1" name="Oval 10"/>
          <p:cNvSpPr/>
          <p:nvPr/>
        </p:nvSpPr>
        <p:spPr>
          <a:xfrm rot="12125139">
            <a:off x="3719513" y="3048000"/>
            <a:ext cx="5465762" cy="2727325"/>
          </a:xfrm>
          <a:prstGeom prst="ellipse">
            <a:avLst/>
          </a:prstGeom>
          <a:solidFill>
            <a:schemeClr val="accent1">
              <a:alpha val="2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8198" name="TextBox 4"/>
          <p:cNvSpPr txBox="1">
            <a:spLocks noChangeArrowheads="1"/>
          </p:cNvSpPr>
          <p:nvPr/>
        </p:nvSpPr>
        <p:spPr bwMode="auto">
          <a:xfrm>
            <a:off x="457200" y="1447800"/>
            <a:ext cx="1914525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GB" sz="2400" b="1"/>
              <a:t>Refinement</a:t>
            </a:r>
            <a:endParaRPr lang="en-GB" b="1"/>
          </a:p>
          <a:p>
            <a:pPr algn="ctr" eaLnBrk="1" hangingPunct="1"/>
            <a:r>
              <a:rPr lang="en-GB"/>
              <a:t>Refmac</a:t>
            </a:r>
          </a:p>
          <a:p>
            <a:pPr algn="ctr" eaLnBrk="1" hangingPunct="1"/>
            <a:r>
              <a:rPr lang="en-GB"/>
              <a:t>Shelx</a:t>
            </a:r>
          </a:p>
          <a:p>
            <a:pPr algn="ctr" eaLnBrk="1" hangingPunct="1"/>
            <a:r>
              <a:rPr lang="en-GB"/>
              <a:t>Buster</a:t>
            </a:r>
          </a:p>
          <a:p>
            <a:pPr algn="ctr" eaLnBrk="1" hangingPunct="1"/>
            <a:r>
              <a:rPr lang="en-GB"/>
              <a:t>Phenix</a:t>
            </a:r>
          </a:p>
        </p:txBody>
      </p:sp>
      <p:sp>
        <p:nvSpPr>
          <p:cNvPr id="8199" name="TextBox 5"/>
          <p:cNvSpPr txBox="1">
            <a:spLocks noChangeArrowheads="1"/>
          </p:cNvSpPr>
          <p:nvPr/>
        </p:nvSpPr>
        <p:spPr bwMode="auto">
          <a:xfrm>
            <a:off x="6781800" y="4876800"/>
            <a:ext cx="1695450" cy="129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GB" sz="2400" b="1"/>
              <a:t>Validation</a:t>
            </a:r>
            <a:endParaRPr lang="en-GB" b="1"/>
          </a:p>
          <a:p>
            <a:pPr algn="ctr" eaLnBrk="1" hangingPunct="1"/>
            <a:r>
              <a:rPr lang="en-GB"/>
              <a:t>Molprobity</a:t>
            </a:r>
          </a:p>
          <a:p>
            <a:pPr algn="ctr" eaLnBrk="1" hangingPunct="1"/>
            <a:r>
              <a:rPr lang="en-GB"/>
              <a:t>Mogul</a:t>
            </a:r>
          </a:p>
          <a:p>
            <a:pPr algn="ctr" eaLnBrk="1" hangingPunct="1"/>
            <a:endParaRPr lang="en-GB"/>
          </a:p>
        </p:txBody>
      </p:sp>
      <p:sp>
        <p:nvSpPr>
          <p:cNvPr id="8200" name="TextBox 7"/>
          <p:cNvSpPr txBox="1">
            <a:spLocks noChangeArrowheads="1"/>
          </p:cNvSpPr>
          <p:nvPr/>
        </p:nvSpPr>
        <p:spPr bwMode="auto">
          <a:xfrm>
            <a:off x="6716713" y="914400"/>
            <a:ext cx="1676400" cy="24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GB" sz="2400" b="1"/>
              <a:t>Restraints</a:t>
            </a:r>
            <a:endParaRPr lang="en-GB" b="1"/>
          </a:p>
          <a:p>
            <a:pPr algn="ctr" eaLnBrk="1" hangingPunct="1"/>
            <a:r>
              <a:rPr lang="en-GB"/>
              <a:t>libcheck</a:t>
            </a:r>
          </a:p>
          <a:p>
            <a:pPr algn="ctr" eaLnBrk="1" hangingPunct="1"/>
            <a:r>
              <a:rPr lang="en-GB"/>
              <a:t>Acedrg</a:t>
            </a:r>
          </a:p>
          <a:p>
            <a:pPr algn="ctr" eaLnBrk="1" hangingPunct="1"/>
            <a:r>
              <a:rPr lang="en-GB"/>
              <a:t>cProdrg</a:t>
            </a:r>
          </a:p>
          <a:p>
            <a:pPr algn="ctr" eaLnBrk="1" hangingPunct="1"/>
            <a:r>
              <a:rPr lang="en-GB"/>
              <a:t>Grade</a:t>
            </a:r>
          </a:p>
          <a:p>
            <a:pPr algn="ctr" eaLnBrk="1" hangingPunct="1"/>
            <a:r>
              <a:rPr lang="en-GB"/>
              <a:t>AFITT</a:t>
            </a:r>
          </a:p>
          <a:p>
            <a:pPr algn="ctr" eaLnBrk="1" hangingPunct="1"/>
            <a:endParaRPr lang="en-GB"/>
          </a:p>
          <a:p>
            <a:pPr algn="ctr" eaLnBrk="1" hangingPunct="1"/>
            <a:endParaRPr lang="en-GB"/>
          </a:p>
        </p:txBody>
      </p:sp>
      <p:sp>
        <p:nvSpPr>
          <p:cNvPr id="8201" name="TextBox 1"/>
          <p:cNvSpPr txBox="1">
            <a:spLocks noChangeArrowheads="1"/>
          </p:cNvSpPr>
          <p:nvPr/>
        </p:nvSpPr>
        <p:spPr bwMode="auto">
          <a:xfrm>
            <a:off x="152400" y="5980113"/>
            <a:ext cx="717232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b="1"/>
              <a:t>Refinement (restraints) and validation should go hand-in-hand. </a:t>
            </a:r>
          </a:p>
          <a:p>
            <a:pPr eaLnBrk="1" hangingPunct="1"/>
            <a:r>
              <a:rPr lang="en-GB" b="1"/>
              <a:t>Not an afterthought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The Interface</a:t>
            </a:r>
          </a:p>
        </p:txBody>
      </p:sp>
      <p:pic>
        <p:nvPicPr>
          <p:cNvPr id="9219" name="Picture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2057400"/>
            <a:ext cx="5786438" cy="4643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3961" y="190500"/>
            <a:ext cx="7772400" cy="114300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sz="3600" dirty="0"/>
              <a:t>The tool bar(model/fit/refine shortcuts)</a:t>
            </a:r>
            <a:endParaRPr lang="en-GB" sz="3200" dirty="0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 cstate="print"/>
          <a:srcRect l="95682" t="3847" r="220"/>
          <a:stretch>
            <a:fillRect/>
          </a:stretch>
        </p:blipFill>
        <p:spPr bwMode="auto">
          <a:xfrm>
            <a:off x="228600" y="190500"/>
            <a:ext cx="533400" cy="66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4" name="Picture 3"/>
          <p:cNvPicPr>
            <a:picLocks noChangeAspect="1"/>
          </p:cNvPicPr>
          <p:nvPr/>
        </p:nvPicPr>
        <p:blipFill>
          <a:blip r:embed="rId3" cstate="print"/>
          <a:srcRect l="23810" t="26402" r="25397" b="17020"/>
          <a:stretch>
            <a:fillRect/>
          </a:stretch>
        </p:blipFill>
        <p:spPr bwMode="auto">
          <a:xfrm>
            <a:off x="1676400" y="1752600"/>
            <a:ext cx="3413125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5" name="Picture 4"/>
          <p:cNvPicPr>
            <a:picLocks noChangeAspect="1"/>
          </p:cNvPicPr>
          <p:nvPr/>
        </p:nvPicPr>
        <p:blipFill>
          <a:blip r:embed="rId4" cstate="print"/>
          <a:srcRect l="23810" t="27724" r="26192" b="12869"/>
          <a:stretch>
            <a:fillRect/>
          </a:stretch>
        </p:blipFill>
        <p:spPr bwMode="auto">
          <a:xfrm>
            <a:off x="5257800" y="1752600"/>
            <a:ext cx="3192463" cy="227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Oval 5"/>
          <p:cNvSpPr/>
          <p:nvPr/>
        </p:nvSpPr>
        <p:spPr>
          <a:xfrm>
            <a:off x="0" y="190500"/>
            <a:ext cx="990600" cy="876300"/>
          </a:xfrm>
          <a:prstGeom prst="ellipse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pic>
        <p:nvPicPr>
          <p:cNvPr id="10247" name="Picture 6"/>
          <p:cNvPicPr>
            <a:picLocks noChangeAspect="1"/>
          </p:cNvPicPr>
          <p:nvPr/>
        </p:nvPicPr>
        <p:blipFill>
          <a:blip r:embed="rId5" cstate="print"/>
          <a:srcRect l="54607" t="36229" r="32695" b="24168"/>
          <a:stretch>
            <a:fillRect/>
          </a:stretch>
        </p:blipFill>
        <p:spPr bwMode="auto">
          <a:xfrm>
            <a:off x="5300663" y="4148138"/>
            <a:ext cx="1371600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8" name="Picture 7"/>
          <p:cNvPicPr>
            <a:picLocks noChangeAspect="1"/>
          </p:cNvPicPr>
          <p:nvPr/>
        </p:nvPicPr>
        <p:blipFill>
          <a:blip r:embed="rId5" cstate="print"/>
          <a:srcRect l="28181" t="36229" r="59119" b="24168"/>
          <a:stretch>
            <a:fillRect/>
          </a:stretch>
        </p:blipFill>
        <p:spPr bwMode="auto">
          <a:xfrm>
            <a:off x="7162800" y="4148138"/>
            <a:ext cx="1371600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9" name="TextBox 8"/>
          <p:cNvSpPr txBox="1">
            <a:spLocks noChangeArrowheads="1"/>
          </p:cNvSpPr>
          <p:nvPr/>
        </p:nvSpPr>
        <p:spPr bwMode="auto">
          <a:xfrm>
            <a:off x="1692275" y="4648200"/>
            <a:ext cx="2344738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/>
              <a:t>Which map?</a:t>
            </a:r>
          </a:p>
          <a:p>
            <a:pPr eaLnBrk="1" hangingPunct="1"/>
            <a:r>
              <a:rPr lang="en-GB"/>
              <a:t>Additional restraints?</a:t>
            </a:r>
          </a:p>
          <a:p>
            <a:pPr eaLnBrk="1" hangingPunct="1"/>
            <a:r>
              <a:rPr lang="en-GB"/>
              <a:t>Grab and drag</a:t>
            </a:r>
          </a:p>
          <a:p>
            <a:pPr eaLnBrk="1" hangingPunct="1"/>
            <a:r>
              <a:rPr lang="en-GB"/>
              <a:t>Traffic light warnings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190500"/>
            <a:ext cx="7696200" cy="114300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sz="3600" dirty="0" smtClean="0"/>
              <a:t>The tool bar(model/fit/refine shortcuts)</a:t>
            </a:r>
            <a:endParaRPr lang="en-GB" sz="3600" dirty="0"/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 cstate="print"/>
          <a:srcRect l="95682" t="3847" r="220"/>
          <a:stretch>
            <a:fillRect/>
          </a:stretch>
        </p:blipFill>
        <p:spPr bwMode="auto">
          <a:xfrm>
            <a:off x="228600" y="190500"/>
            <a:ext cx="533400" cy="66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8" name="Rectangle 3"/>
          <p:cNvSpPr>
            <a:spLocks noChangeArrowheads="1"/>
          </p:cNvSpPr>
          <p:nvPr/>
        </p:nvSpPr>
        <p:spPr bwMode="auto">
          <a:xfrm>
            <a:off x="1198563" y="2209800"/>
            <a:ext cx="43688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GB">
                <a:latin typeface="DejaVuSansCondensed"/>
              </a:rPr>
              <a:t>Rotamers (low resolution “back rub” method)</a:t>
            </a:r>
          </a:p>
          <a:p>
            <a:pPr eaLnBrk="1" hangingPunct="1"/>
            <a:r>
              <a:rPr lang="en-GB">
                <a:latin typeface="DejaVuSansCondensed"/>
              </a:rPr>
              <a:t>Extensions → Modelling → Rotamer Search</a:t>
            </a:r>
            <a:endParaRPr lang="en-GB"/>
          </a:p>
        </p:txBody>
      </p:sp>
      <p:sp>
        <p:nvSpPr>
          <p:cNvPr id="5" name="Oval 4"/>
          <p:cNvSpPr/>
          <p:nvPr/>
        </p:nvSpPr>
        <p:spPr>
          <a:xfrm>
            <a:off x="228600" y="2209800"/>
            <a:ext cx="609600" cy="609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6" name="Oval 5"/>
          <p:cNvSpPr/>
          <p:nvPr/>
        </p:nvSpPr>
        <p:spPr>
          <a:xfrm>
            <a:off x="190500" y="4159250"/>
            <a:ext cx="609600" cy="4889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1271" name="TextBox 6"/>
          <p:cNvSpPr txBox="1">
            <a:spLocks noChangeArrowheads="1"/>
          </p:cNvSpPr>
          <p:nvPr/>
        </p:nvSpPr>
        <p:spPr bwMode="auto">
          <a:xfrm>
            <a:off x="1198563" y="4159250"/>
            <a:ext cx="26924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/>
              <a:t>“mutate” /change residue</a:t>
            </a:r>
          </a:p>
        </p:txBody>
      </p:sp>
      <p:sp>
        <p:nvSpPr>
          <p:cNvPr id="11272" name="TextBox 7"/>
          <p:cNvSpPr txBox="1">
            <a:spLocks noChangeArrowheads="1"/>
          </p:cNvSpPr>
          <p:nvPr/>
        </p:nvSpPr>
        <p:spPr bwMode="auto">
          <a:xfrm>
            <a:off x="1235075" y="4527550"/>
            <a:ext cx="234473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/>
              <a:t>Add terminal residue </a:t>
            </a:r>
          </a:p>
          <a:p>
            <a:pPr eaLnBrk="1" hangingPunct="1"/>
            <a:r>
              <a:rPr lang="en-GB"/>
              <a:t>Add conformation</a:t>
            </a:r>
          </a:p>
        </p:txBody>
      </p:sp>
      <p:sp>
        <p:nvSpPr>
          <p:cNvPr id="9" name="Oval 8"/>
          <p:cNvSpPr/>
          <p:nvPr/>
        </p:nvSpPr>
        <p:spPr>
          <a:xfrm>
            <a:off x="190500" y="4648200"/>
            <a:ext cx="609600" cy="4619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pic>
        <p:nvPicPr>
          <p:cNvPr id="11274" name="Picture 11"/>
          <p:cNvPicPr>
            <a:picLocks noChangeAspect="1"/>
          </p:cNvPicPr>
          <p:nvPr/>
        </p:nvPicPr>
        <p:blipFill>
          <a:blip r:embed="rId3" cstate="print"/>
          <a:srcRect l="3406" t="5110"/>
          <a:stretch>
            <a:fillRect/>
          </a:stretch>
        </p:blipFill>
        <p:spPr bwMode="auto">
          <a:xfrm>
            <a:off x="5172075" y="1849438"/>
            <a:ext cx="3602038" cy="193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19400" y="704088"/>
            <a:ext cx="59436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dirty="0" smtClean="0"/>
              <a:t>Automation for bulk fitting tasks</a:t>
            </a:r>
            <a:endParaRPr lang="en-GB" dirty="0"/>
          </a:p>
        </p:txBody>
      </p:sp>
      <p:pic>
        <p:nvPicPr>
          <p:cNvPr id="1229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990600"/>
            <a:ext cx="1990725" cy="486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2" name="TextBox 2"/>
          <p:cNvSpPr txBox="1">
            <a:spLocks noChangeArrowheads="1"/>
          </p:cNvSpPr>
          <p:nvPr/>
        </p:nvSpPr>
        <p:spPr bwMode="auto">
          <a:xfrm>
            <a:off x="2514600" y="2743200"/>
            <a:ext cx="6553200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sz="2400"/>
              <a:t>Secondary structures</a:t>
            </a:r>
          </a:p>
          <a:p>
            <a:pPr eaLnBrk="1" hangingPunct="1"/>
            <a:r>
              <a:rPr lang="en-GB" sz="2400" i="1"/>
              <a:t>De novo </a:t>
            </a:r>
            <a:r>
              <a:rPr lang="en-GB" sz="2400"/>
              <a:t>modelling… Should you use Buccaneer?</a:t>
            </a:r>
          </a:p>
          <a:p>
            <a:pPr eaLnBrk="1" hangingPunct="1"/>
            <a:r>
              <a:rPr lang="en-GB" sz="2400"/>
              <a:t>Waters</a:t>
            </a:r>
          </a:p>
          <a:p>
            <a:pPr eaLnBrk="1" hangingPunct="1"/>
            <a:r>
              <a:rPr lang="en-GB" sz="2400"/>
              <a:t>Ligands… wait for it!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dirty="0" smtClean="0"/>
              <a:t>Validation Tools</a:t>
            </a:r>
            <a:endParaRPr lang="en-GB" dirty="0"/>
          </a:p>
        </p:txBody>
      </p:sp>
      <p:pic>
        <p:nvPicPr>
          <p:cNvPr id="13315" name="Picture 2"/>
          <p:cNvPicPr>
            <a:picLocks noChangeAspect="1" noChangeArrowheads="1"/>
          </p:cNvPicPr>
          <p:nvPr/>
        </p:nvPicPr>
        <p:blipFill>
          <a:blip r:embed="rId2" cstate="print"/>
          <a:srcRect l="43115" t="9398" r="12823" b="18420"/>
          <a:stretch>
            <a:fillRect/>
          </a:stretch>
        </p:blipFill>
        <p:spPr bwMode="auto">
          <a:xfrm>
            <a:off x="457200" y="2133600"/>
            <a:ext cx="24384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6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72175" y="1860550"/>
            <a:ext cx="2855913" cy="393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ight Arrow 3"/>
          <p:cNvSpPr/>
          <p:nvPr/>
        </p:nvSpPr>
        <p:spPr>
          <a:xfrm flipH="1">
            <a:off x="3009900" y="2109788"/>
            <a:ext cx="838200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pic>
        <p:nvPicPr>
          <p:cNvPr id="13318" name="Picture 4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8080"/>
              </a:clrFrom>
              <a:clrTo>
                <a:srgbClr val="80808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70213" y="4495800"/>
            <a:ext cx="2849562" cy="173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ight Arrow 6"/>
          <p:cNvSpPr/>
          <p:nvPr/>
        </p:nvSpPr>
        <p:spPr>
          <a:xfrm flipH="1">
            <a:off x="2978150" y="3487738"/>
            <a:ext cx="838200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dirty="0" smtClean="0"/>
              <a:t>Validation Tools</a:t>
            </a:r>
            <a:endParaRPr lang="en-GB" dirty="0"/>
          </a:p>
        </p:txBody>
      </p:sp>
      <p:pic>
        <p:nvPicPr>
          <p:cNvPr id="14339" name="Picture 2"/>
          <p:cNvPicPr>
            <a:picLocks noChangeAspect="1" noChangeArrowheads="1"/>
          </p:cNvPicPr>
          <p:nvPr/>
        </p:nvPicPr>
        <p:blipFill>
          <a:blip r:embed="rId2" cstate="print"/>
          <a:srcRect l="43115" t="9398" r="12823" b="18420"/>
          <a:stretch>
            <a:fillRect/>
          </a:stretch>
        </p:blipFill>
        <p:spPr bwMode="auto">
          <a:xfrm>
            <a:off x="457200" y="2133600"/>
            <a:ext cx="24384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Picture 3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91000" y="2514600"/>
            <a:ext cx="4711700" cy="200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ight Arrow 5"/>
          <p:cNvSpPr/>
          <p:nvPr/>
        </p:nvSpPr>
        <p:spPr>
          <a:xfrm flipH="1">
            <a:off x="2944813" y="3290888"/>
            <a:ext cx="838200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pic>
        <p:nvPicPr>
          <p:cNvPr id="14342" name="Picture 4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91000" y="4648200"/>
            <a:ext cx="4722813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ight Arrow 7"/>
          <p:cNvSpPr/>
          <p:nvPr/>
        </p:nvSpPr>
        <p:spPr>
          <a:xfrm flipH="1">
            <a:off x="2916238" y="4246563"/>
            <a:ext cx="838200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dirty="0" smtClean="0"/>
              <a:t>Validation Tools</a:t>
            </a:r>
            <a:endParaRPr lang="en-GB" dirty="0"/>
          </a:p>
        </p:txBody>
      </p:sp>
      <p:pic>
        <p:nvPicPr>
          <p:cNvPr id="15363" name="Picture 2"/>
          <p:cNvPicPr>
            <a:picLocks noChangeAspect="1" noChangeArrowheads="1"/>
          </p:cNvPicPr>
          <p:nvPr/>
        </p:nvPicPr>
        <p:blipFill>
          <a:blip r:embed="rId2" cstate="print"/>
          <a:srcRect l="43115" t="9398" r="12823" b="18420"/>
          <a:stretch>
            <a:fillRect/>
          </a:stretch>
        </p:blipFill>
        <p:spPr bwMode="auto">
          <a:xfrm>
            <a:off x="457200" y="2133600"/>
            <a:ext cx="24384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ight Arrow 7"/>
          <p:cNvSpPr/>
          <p:nvPr/>
        </p:nvSpPr>
        <p:spPr>
          <a:xfrm flipH="1">
            <a:off x="2868613" y="4648200"/>
            <a:ext cx="838200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5365" name="TextBox 6"/>
          <p:cNvSpPr txBox="1">
            <a:spLocks noChangeArrowheads="1"/>
          </p:cNvSpPr>
          <p:nvPr/>
        </p:nvSpPr>
        <p:spPr bwMode="auto">
          <a:xfrm>
            <a:off x="3962400" y="4692650"/>
            <a:ext cx="3189288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/>
              <a:t>Probe/Reduce and Molprobity</a:t>
            </a:r>
          </a:p>
        </p:txBody>
      </p:sp>
      <p:sp>
        <p:nvSpPr>
          <p:cNvPr id="10" name="Right Arrow 9"/>
          <p:cNvSpPr/>
          <p:nvPr/>
        </p:nvSpPr>
        <p:spPr>
          <a:xfrm flipH="1">
            <a:off x="2895600" y="3795713"/>
            <a:ext cx="838200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5367" name="TextBox 8"/>
          <p:cNvSpPr txBox="1">
            <a:spLocks noChangeArrowheads="1"/>
          </p:cNvSpPr>
          <p:nvPr/>
        </p:nvSpPr>
        <p:spPr bwMode="auto">
          <a:xfrm>
            <a:off x="3962400" y="3875088"/>
            <a:ext cx="36782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/>
              <a:t>B- factors, weak density or poor fit?</a:t>
            </a:r>
          </a:p>
        </p:txBody>
      </p:sp>
      <p:sp>
        <p:nvSpPr>
          <p:cNvPr id="12" name="Right Arrow 11"/>
          <p:cNvSpPr/>
          <p:nvPr/>
        </p:nvSpPr>
        <p:spPr>
          <a:xfrm flipH="1">
            <a:off x="2895600" y="2705100"/>
            <a:ext cx="838200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5369" name="TextBox 12"/>
          <p:cNvSpPr txBox="1">
            <a:spLocks noChangeArrowheads="1"/>
          </p:cNvSpPr>
          <p:nvPr/>
        </p:nvSpPr>
        <p:spPr bwMode="auto">
          <a:xfrm>
            <a:off x="3956050" y="2749550"/>
            <a:ext cx="51228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/>
              <a:t>Ligands? Unmodelled protein? Incomplete model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dirty="0" err="1" smtClean="0"/>
              <a:t>Molprobity</a:t>
            </a:r>
            <a:endParaRPr lang="en-GB" dirty="0"/>
          </a:p>
        </p:txBody>
      </p:sp>
      <p:pic>
        <p:nvPicPr>
          <p:cNvPr id="16387" name="Picture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75075" y="1143000"/>
            <a:ext cx="5368925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8" name="TextBox 3"/>
          <p:cNvSpPr txBox="1">
            <a:spLocks noChangeArrowheads="1"/>
          </p:cNvSpPr>
          <p:nvPr/>
        </p:nvSpPr>
        <p:spPr bwMode="auto">
          <a:xfrm>
            <a:off x="304800" y="2024063"/>
            <a:ext cx="3352800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eaLnBrk="1" hangingPunct="1">
              <a:buFont typeface="Arial" pitchFamily="34" charset="0"/>
              <a:buChar char="•"/>
            </a:pPr>
            <a:r>
              <a:rPr lang="en-GB"/>
              <a:t>Amazing tool to look at geometry</a:t>
            </a:r>
          </a:p>
          <a:p>
            <a:pPr marL="285750" indent="-285750" eaLnBrk="1" hangingPunct="1">
              <a:buFont typeface="Arial" pitchFamily="34" charset="0"/>
              <a:buChar char="•"/>
            </a:pPr>
            <a:r>
              <a:rPr lang="en-GB"/>
              <a:t>Coot plugin to interpret output and to make “problem-fixing” easier</a:t>
            </a:r>
          </a:p>
          <a:p>
            <a:pPr marL="285750" indent="-285750" eaLnBrk="1" hangingPunct="1">
              <a:buFont typeface="Arial" pitchFamily="34" charset="0"/>
              <a:buChar char="•"/>
            </a:pPr>
            <a:r>
              <a:rPr lang="en-GB"/>
              <a:t>List of specific problems</a:t>
            </a:r>
          </a:p>
          <a:p>
            <a:pPr marL="285750" indent="-285750" eaLnBrk="1" hangingPunct="1">
              <a:buFont typeface="Arial" pitchFamily="34" charset="0"/>
              <a:buChar char="•"/>
            </a:pPr>
            <a:r>
              <a:rPr lang="en-GB"/>
              <a:t>Coot visualisation</a:t>
            </a:r>
          </a:p>
        </p:txBody>
      </p:sp>
      <p:pic>
        <p:nvPicPr>
          <p:cNvPr id="16389" name="Picture 4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4419600"/>
            <a:ext cx="2209800" cy="222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0" name="Picture 5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00388" y="4427538"/>
            <a:ext cx="2233612" cy="2220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1" name="Picture 6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51475" y="4467225"/>
            <a:ext cx="2168525" cy="218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 1"/>
          <p:cNvSpPr>
            <a:spLocks noGrp="1"/>
          </p:cNvSpPr>
          <p:nvPr>
            <p:ph type="title" idx="4294967295"/>
          </p:nvPr>
        </p:nvSpPr>
        <p:spPr>
          <a:xfrm>
            <a:off x="457200" y="1031875"/>
            <a:ext cx="8229600" cy="815975"/>
          </a:xfrm>
        </p:spPr>
        <p:txBody>
          <a:bodyPr>
            <a:spAutoFit/>
          </a:bodyPr>
          <a:lstStyle/>
          <a:p>
            <a:pPr eaLnBrk="1" hangingPunct="1"/>
            <a:r>
              <a:rPr lang="fi-FI" smtClean="0"/>
              <a:t>Ligands</a:t>
            </a:r>
          </a:p>
        </p:txBody>
      </p:sp>
      <p:sp>
        <p:nvSpPr>
          <p:cNvPr id="17411" name=" 2"/>
          <p:cNvSpPr>
            <a:spLocks noGrp="1"/>
          </p:cNvSpPr>
          <p:nvPr>
            <p:ph type="body" idx="4294967295"/>
          </p:nvPr>
        </p:nvSpPr>
        <p:spPr>
          <a:xfrm>
            <a:off x="414338" y="1755775"/>
            <a:ext cx="7466012" cy="892175"/>
          </a:xfrm>
        </p:spPr>
        <p:txBody>
          <a:bodyPr>
            <a:spAutoFit/>
          </a:bodyPr>
          <a:lstStyle/>
          <a:p>
            <a:pPr marL="260350" indent="-96838" eaLnBrk="1" hangingPunct="1"/>
            <a:r>
              <a:rPr lang="en-GB" smtClean="0"/>
              <a:t>Building and obtaining restraint information for non-protein components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 1"/>
          <p:cNvSpPr>
            <a:spLocks noGrp="1"/>
          </p:cNvSpPr>
          <p:nvPr>
            <p:ph type="title" idx="4294967295"/>
          </p:nvPr>
        </p:nvSpPr>
        <p:spPr>
          <a:xfrm>
            <a:off x="457200" y="228600"/>
            <a:ext cx="8229600" cy="815975"/>
          </a:xfrm>
        </p:spPr>
        <p:txBody>
          <a:bodyPr>
            <a:spAutoFit/>
          </a:bodyPr>
          <a:lstStyle/>
          <a:p>
            <a:pPr eaLnBrk="1" hangingPunct="1"/>
            <a:r>
              <a:rPr lang="fi-FI" smtClean="0"/>
              <a:t>Ligand and Density...</a:t>
            </a:r>
          </a:p>
        </p:txBody>
      </p:sp>
      <p:pic>
        <p:nvPicPr>
          <p:cNvPr id="18435" name="Picture Placeholder 2"/>
          <p:cNvPicPr>
            <a:picLocks noGrp="1" noChangeAspect="1"/>
          </p:cNvPicPr>
          <p:nvPr>
            <p:ph type="pic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19100" y="1460500"/>
            <a:ext cx="3910013" cy="3521075"/>
          </a:xfrm>
        </p:spPr>
      </p:pic>
      <p:sp>
        <p:nvSpPr>
          <p:cNvPr id="4" name="TextBox 3"/>
          <p:cNvSpPr txBox="1"/>
          <p:nvPr/>
        </p:nvSpPr>
        <p:spPr>
          <a:xfrm>
            <a:off x="762000" y="5486400"/>
            <a:ext cx="7924800" cy="1049338"/>
          </a:xfrm>
          <a:prstGeom prst="rect">
            <a:avLst/>
          </a:prstGeom>
          <a:noFill/>
          <a:ln>
            <a:noFill/>
          </a:ln>
        </p:spPr>
        <p:txBody>
          <a:bodyPr lIns="81638" tIns="42452" rIns="81638" bIns="42452" anchor="ctr" compatLnSpc="0">
            <a:spAutoFit/>
          </a:bodyPr>
          <a:lstStyle/>
          <a:p>
            <a:pPr marL="342900" indent="-342900" eaLnBrk="1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i-FI" sz="2177" kern="0" dirty="0">
                <a:latin typeface="DejaVu Sans Condensed" pitchFamily="34"/>
                <a:ea typeface="HG Mincho Light J" pitchFamily="2"/>
                <a:cs typeface="Arial" pitchFamily="2"/>
              </a:rPr>
              <a:t>Protein-ligand complex models are often a result of subjective interpretation</a:t>
            </a:r>
          </a:p>
          <a:p>
            <a:pPr marL="342900" indent="-342900" eaLnBrk="1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i-FI" sz="2177" kern="0" dirty="0">
                <a:latin typeface="DejaVu Sans Condensed" pitchFamily="34"/>
                <a:ea typeface="HG Mincho Light J" pitchFamily="2"/>
                <a:cs typeface="Arial" pitchFamily="2"/>
              </a:rPr>
              <a:t>Combination of map quality and ligand restraints</a:t>
            </a:r>
          </a:p>
        </p:txBody>
      </p:sp>
      <p:pic>
        <p:nvPicPr>
          <p:cNvPr id="18437" name="Picture 4"/>
          <p:cNvPicPr>
            <a:picLocks noChangeAspect="1"/>
          </p:cNvPicPr>
          <p:nvPr/>
        </p:nvPicPr>
        <p:blipFill>
          <a:blip r:embed="rId4" cstate="print"/>
          <a:srcRect l="26799" t="25600" r="28131" b="23557"/>
          <a:stretch>
            <a:fillRect/>
          </a:stretch>
        </p:blipFill>
        <p:spPr bwMode="auto">
          <a:xfrm>
            <a:off x="4762500" y="1506538"/>
            <a:ext cx="3908425" cy="347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dirty="0" smtClean="0"/>
              <a:t>Ligand Starting Point</a:t>
            </a:r>
            <a:endParaRPr lang="en-GB" dirty="0"/>
          </a:p>
        </p:txBody>
      </p:sp>
      <p:sp>
        <p:nvSpPr>
          <p:cNvPr id="19459" name="TextBox 2"/>
          <p:cNvSpPr txBox="1">
            <a:spLocks noChangeArrowheads="1"/>
          </p:cNvSpPr>
          <p:nvPr/>
        </p:nvSpPr>
        <p:spPr bwMode="auto">
          <a:xfrm>
            <a:off x="1676400" y="5584825"/>
            <a:ext cx="36576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GB"/>
              <a:t>SMILES string</a:t>
            </a:r>
          </a:p>
        </p:txBody>
      </p:sp>
      <p:sp>
        <p:nvSpPr>
          <p:cNvPr id="19460" name="TextBox 3"/>
          <p:cNvSpPr txBox="1">
            <a:spLocks noChangeArrowheads="1"/>
          </p:cNvSpPr>
          <p:nvPr/>
        </p:nvSpPr>
        <p:spPr bwMode="auto">
          <a:xfrm>
            <a:off x="1981200" y="2362200"/>
            <a:ext cx="3657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GB"/>
              <a:t>Drawing</a:t>
            </a:r>
          </a:p>
        </p:txBody>
      </p:sp>
      <p:sp>
        <p:nvSpPr>
          <p:cNvPr id="19461" name="TextBox 4"/>
          <p:cNvSpPr txBox="1">
            <a:spLocks noChangeArrowheads="1"/>
          </p:cNvSpPr>
          <p:nvPr/>
        </p:nvSpPr>
        <p:spPr bwMode="auto">
          <a:xfrm>
            <a:off x="609600" y="6324600"/>
            <a:ext cx="77660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/>
              <a:t>For common “ligands” restraints may already be available in the CCP4 library</a:t>
            </a:r>
          </a:p>
        </p:txBody>
      </p:sp>
      <p:pic>
        <p:nvPicPr>
          <p:cNvPr id="19462" name="Picture 5"/>
          <p:cNvPicPr>
            <a:picLocks noChangeAspect="1"/>
          </p:cNvPicPr>
          <p:nvPr/>
        </p:nvPicPr>
        <p:blipFill>
          <a:blip r:embed="rId2" cstate="print"/>
          <a:srcRect l="28169" t="11292" r="29578" b="11252"/>
          <a:stretch>
            <a:fillRect/>
          </a:stretch>
        </p:blipFill>
        <p:spPr bwMode="auto">
          <a:xfrm>
            <a:off x="3505200" y="2035175"/>
            <a:ext cx="2667000" cy="3852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1600200" y="5395913"/>
            <a:ext cx="4953000" cy="6238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1600200" y="2051050"/>
            <a:ext cx="4953000" cy="9969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 1"/>
          <p:cNvSpPr>
            <a:spLocks noGrp="1"/>
          </p:cNvSpPr>
          <p:nvPr>
            <p:ph type="title" idx="4294967295"/>
          </p:nvPr>
        </p:nvSpPr>
        <p:spPr>
          <a:xfrm>
            <a:off x="457200" y="1031875"/>
            <a:ext cx="8229600" cy="815975"/>
          </a:xfrm>
        </p:spPr>
        <p:txBody>
          <a:bodyPr>
            <a:spAutoFit/>
          </a:bodyPr>
          <a:lstStyle/>
          <a:p>
            <a:pPr eaLnBrk="1" hangingPunct="1"/>
            <a:r>
              <a:rPr lang="fi-FI" smtClean="0"/>
              <a:t>2D Ligand Builder</a:t>
            </a:r>
          </a:p>
        </p:txBody>
      </p:sp>
      <p:sp>
        <p:nvSpPr>
          <p:cNvPr id="20483" name=" 2"/>
          <p:cNvSpPr>
            <a:spLocks noGrp="1"/>
          </p:cNvSpPr>
          <p:nvPr>
            <p:ph type="body" idx="4294967295"/>
          </p:nvPr>
        </p:nvSpPr>
        <p:spPr>
          <a:xfrm>
            <a:off x="381000" y="2611438"/>
            <a:ext cx="4630738" cy="3040062"/>
          </a:xfrm>
        </p:spPr>
        <p:txBody>
          <a:bodyPr>
            <a:spAutoFit/>
          </a:bodyPr>
          <a:lstStyle/>
          <a:p>
            <a:pPr marL="260350" indent="-96838" eaLnBrk="1" hangingPunct="1"/>
            <a:r>
              <a:rPr lang="en-GB" smtClean="0"/>
              <a:t>External tools</a:t>
            </a:r>
          </a:p>
          <a:p>
            <a:pPr marL="260350" indent="-96838" eaLnBrk="1" hangingPunct="1"/>
            <a:r>
              <a:rPr lang="en-GB" smtClean="0"/>
              <a:t>COOT</a:t>
            </a:r>
          </a:p>
          <a:p>
            <a:pPr marL="625475" lvl="1" indent="-96838" eaLnBrk="1" hangingPunct="1"/>
            <a:r>
              <a:rPr lang="en-GB" smtClean="0"/>
              <a:t>Free sketch</a:t>
            </a:r>
          </a:p>
          <a:p>
            <a:pPr marL="625475" lvl="1" indent="-96838" eaLnBrk="1" hangingPunct="1"/>
            <a:r>
              <a:rPr lang="en-GB" smtClean="0"/>
              <a:t>SBase search</a:t>
            </a:r>
          </a:p>
          <a:p>
            <a:pPr marL="625475" lvl="1" indent="-96838" eaLnBrk="1" hangingPunct="1"/>
            <a:r>
              <a:rPr lang="en-GB" smtClean="0"/>
              <a:t>Eventually direct </a:t>
            </a:r>
            <a:r>
              <a:rPr lang="en-GB" i="1" smtClean="0"/>
              <a:t>de novo </a:t>
            </a:r>
            <a:r>
              <a:rPr lang="en-GB" smtClean="0"/>
              <a:t>Acedrg restraints from Coot ligand sketcher</a:t>
            </a:r>
          </a:p>
        </p:txBody>
      </p:sp>
      <p:pic>
        <p:nvPicPr>
          <p:cNvPr id="20484" name="Picture 3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7500" y="1219200"/>
            <a:ext cx="3533775" cy="2586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5000" y="3881438"/>
            <a:ext cx="2971800" cy="280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 1"/>
          <p:cNvSpPr>
            <a:spLocks noGrp="1"/>
          </p:cNvSpPr>
          <p:nvPr>
            <p:ph type="title" idx="4294967295"/>
          </p:nvPr>
        </p:nvSpPr>
        <p:spPr>
          <a:xfrm>
            <a:off x="457200" y="176213"/>
            <a:ext cx="8228013" cy="1144587"/>
          </a:xfrm>
        </p:spPr>
        <p:txBody>
          <a:bodyPr/>
          <a:lstStyle/>
          <a:p>
            <a:pPr eaLnBrk="1" hangingPunct="1"/>
            <a:r>
              <a:rPr lang="fi-FI" smtClean="0"/>
              <a:t>2D Sketcher</a:t>
            </a:r>
          </a:p>
        </p:txBody>
      </p:sp>
      <p:sp>
        <p:nvSpPr>
          <p:cNvPr id="21507" name=" 2"/>
          <p:cNvSpPr>
            <a:spLocks noGrp="1"/>
          </p:cNvSpPr>
          <p:nvPr>
            <p:ph type="body" idx="4294967295"/>
          </p:nvPr>
        </p:nvSpPr>
        <p:spPr>
          <a:xfrm>
            <a:off x="457200" y="1311275"/>
            <a:ext cx="8228013" cy="492125"/>
          </a:xfrm>
        </p:spPr>
        <p:txBody>
          <a:bodyPr>
            <a:spAutoFit/>
          </a:bodyPr>
          <a:lstStyle/>
          <a:p>
            <a:pPr marL="260350" indent="-96838" eaLnBrk="1" hangingPunct="1"/>
            <a:r>
              <a:rPr lang="en-GB" smtClean="0"/>
              <a:t>Structural Alerts</a:t>
            </a:r>
          </a:p>
        </p:txBody>
      </p:sp>
      <p:pic>
        <p:nvPicPr>
          <p:cNvPr id="21508" name="Picture 3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85938" y="1803400"/>
            <a:ext cx="5572125" cy="473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 1"/>
          <p:cNvSpPr>
            <a:spLocks noGrp="1"/>
          </p:cNvSpPr>
          <p:nvPr>
            <p:ph type="title" idx="4294967295"/>
          </p:nvPr>
        </p:nvSpPr>
        <p:spPr>
          <a:xfrm>
            <a:off x="457200" y="1031875"/>
            <a:ext cx="8229600" cy="815975"/>
          </a:xfrm>
        </p:spPr>
        <p:txBody>
          <a:bodyPr>
            <a:spAutoFit/>
          </a:bodyPr>
          <a:lstStyle/>
          <a:p>
            <a:pPr eaLnBrk="1" hangingPunct="1"/>
            <a:r>
              <a:rPr lang="fi-FI" smtClean="0"/>
              <a:t>QED Score</a:t>
            </a:r>
          </a:p>
        </p:txBody>
      </p:sp>
      <p:pic>
        <p:nvPicPr>
          <p:cNvPr id="22531" name="Picture Placeholder 2"/>
          <p:cNvPicPr>
            <a:picLocks noGrp="1" noChangeAspect="1"/>
          </p:cNvPicPr>
          <p:nvPr>
            <p:ph type="pic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65138" y="2671763"/>
            <a:ext cx="3998912" cy="3121025"/>
          </a:xfrm>
        </p:spPr>
      </p:pic>
      <p:pic>
        <p:nvPicPr>
          <p:cNvPr id="22532" name="Picture Placeholder 3"/>
          <p:cNvPicPr>
            <a:picLocks noGrp="1" noChangeAspect="1"/>
          </p:cNvPicPr>
          <p:nvPr>
            <p:ph type="pic" idx="4294967295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4784725" y="2689225"/>
            <a:ext cx="4016375" cy="3119438"/>
          </a:xfrm>
        </p:spPr>
      </p:pic>
      <p:sp>
        <p:nvSpPr>
          <p:cNvPr id="5" name="TextBox 4"/>
          <p:cNvSpPr txBox="1"/>
          <p:nvPr/>
        </p:nvSpPr>
        <p:spPr>
          <a:xfrm>
            <a:off x="762000" y="1685925"/>
            <a:ext cx="7775575" cy="514350"/>
          </a:xfrm>
          <a:prstGeom prst="rect">
            <a:avLst/>
          </a:prstGeom>
          <a:noFill/>
          <a:ln>
            <a:noFill/>
          </a:ln>
        </p:spPr>
        <p:txBody>
          <a:bodyPr lIns="81638" tIns="42452" rIns="81638" bIns="42452" anchor="ctr" compatLnSpc="0">
            <a:spAutoFit/>
          </a:bodyPr>
          <a:lstStyle/>
          <a:p>
            <a:pPr eaLnBrk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i-FI" sz="2903" kern="0" dirty="0">
                <a:latin typeface="Droid Sans" pitchFamily="34"/>
                <a:ea typeface="HG Mincho Light J" pitchFamily="2"/>
                <a:cs typeface="Arial" pitchFamily="2"/>
              </a:rPr>
              <a:t>Quantitative Evaluation of Drug-likeness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35513" y="6327775"/>
            <a:ext cx="3984625" cy="273050"/>
          </a:xfrm>
          <a:prstGeom prst="rect">
            <a:avLst/>
          </a:prstGeom>
          <a:noFill/>
          <a:ln>
            <a:noFill/>
          </a:ln>
        </p:spPr>
        <p:txBody>
          <a:bodyPr lIns="81638" tIns="42452" rIns="81638" bIns="42452" anchor="ctr" compatLnSpc="0">
            <a:spAutoFit/>
          </a:bodyPr>
          <a:lstStyle/>
          <a:p>
            <a:pPr eaLnBrk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i-FI" sz="1270" kern="0">
                <a:latin typeface="Droid Sans" pitchFamily="34"/>
                <a:ea typeface="HG Mincho Light J" pitchFamily="2"/>
                <a:cs typeface="Arial" pitchFamily="2"/>
              </a:rPr>
              <a:t>Bickerton et al (2012) </a:t>
            </a:r>
            <a:r>
              <a:rPr lang="fi-FI" sz="1270" i="1" kern="0">
                <a:latin typeface="Droid Sans" pitchFamily="34"/>
                <a:ea typeface="HG Mincho Light J" pitchFamily="2"/>
                <a:cs typeface="Arial" pitchFamily="2"/>
              </a:rPr>
              <a:t>Nature Chemistry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 1"/>
          <p:cNvSpPr>
            <a:spLocks noGrp="1"/>
          </p:cNvSpPr>
          <p:nvPr>
            <p:ph type="title" idx="4294967295"/>
          </p:nvPr>
        </p:nvSpPr>
        <p:spPr>
          <a:xfrm>
            <a:off x="457200" y="538163"/>
            <a:ext cx="8228013" cy="814387"/>
          </a:xfrm>
        </p:spPr>
        <p:txBody>
          <a:bodyPr>
            <a:spAutoFit/>
          </a:bodyPr>
          <a:lstStyle/>
          <a:p>
            <a:pPr eaLnBrk="1" hangingPunct="1"/>
            <a:r>
              <a:rPr lang="fi-FI" smtClean="0"/>
              <a:t>Ligand Utils</a:t>
            </a:r>
          </a:p>
        </p:txBody>
      </p:sp>
      <p:sp>
        <p:nvSpPr>
          <p:cNvPr id="23555" name=" 2"/>
          <p:cNvSpPr>
            <a:spLocks noGrp="1"/>
          </p:cNvSpPr>
          <p:nvPr>
            <p:ph type="body" idx="4294967295"/>
          </p:nvPr>
        </p:nvSpPr>
        <p:spPr>
          <a:xfrm>
            <a:off x="228600" y="1506538"/>
            <a:ext cx="8686800" cy="5016500"/>
          </a:xfrm>
        </p:spPr>
        <p:txBody>
          <a:bodyPr>
            <a:spAutoFit/>
          </a:bodyPr>
          <a:lstStyle/>
          <a:p>
            <a:pPr marL="260350" indent="-96838" eaLnBrk="1" hangingPunct="1"/>
            <a:r>
              <a:rPr lang="en-GB" smtClean="0"/>
              <a:t>“Get Drug”</a:t>
            </a:r>
          </a:p>
          <a:p>
            <a:pPr marL="260350" lvl="1" indent="-96838" eaLnBrk="1" hangingPunct="1"/>
            <a:r>
              <a:rPr lang="en-GB" smtClean="0"/>
              <a:t>Uses network connection to Wikipedia</a:t>
            </a:r>
          </a:p>
          <a:p>
            <a:pPr marL="260350" indent="-96838" eaLnBrk="1" hangingPunct="1"/>
            <a:r>
              <a:rPr lang="en-GB" smtClean="0"/>
              <a:t>Get </a:t>
            </a:r>
            <a:r>
              <a:rPr lang="en-GB" i="1" smtClean="0"/>
              <a:t>comp-id</a:t>
            </a:r>
            <a:r>
              <a:rPr lang="en-GB" smtClean="0"/>
              <a:t> ligand-description from PDBe</a:t>
            </a:r>
          </a:p>
          <a:p>
            <a:pPr marL="260350" lvl="1" indent="-96838" eaLnBrk="1" hangingPunct="1"/>
            <a:r>
              <a:rPr lang="en-GB" smtClean="0"/>
              <a:t>downloads and reads (</a:t>
            </a:r>
            <a:r>
              <a:rPr lang="en-GB" i="1" smtClean="0"/>
              <a:t>e.g.</a:t>
            </a:r>
            <a:r>
              <a:rPr lang="en-GB" smtClean="0"/>
              <a:t>) AAA.cif</a:t>
            </a:r>
          </a:p>
          <a:p>
            <a:pPr marL="260350" lvl="2" indent="-96838" eaLnBrk="1" hangingPunct="1"/>
            <a:r>
              <a:rPr lang="en-GB" smtClean="0"/>
              <a:t>(extracted from chemical component library)</a:t>
            </a:r>
          </a:p>
          <a:p>
            <a:pPr marL="260350" indent="-96838" eaLnBrk="1" hangingPunct="1"/>
            <a:r>
              <a:rPr lang="en-GB" smtClean="0"/>
              <a:t>Drag and drop</a:t>
            </a:r>
          </a:p>
          <a:p>
            <a:pPr marL="260350" lvl="1" indent="-96838" eaLnBrk="1" hangingPunct="1"/>
            <a:r>
              <a:rPr lang="en-GB" smtClean="0"/>
              <a:t>Uses network connection to get URLs</a:t>
            </a:r>
          </a:p>
          <a:p>
            <a:pPr marL="260350" lvl="1" indent="-96838" eaLnBrk="1" hangingPunct="1"/>
            <a:r>
              <a:rPr lang="en-GB" smtClean="0"/>
              <a:t>or file-system files</a:t>
            </a:r>
          </a:p>
          <a:p>
            <a:pPr marL="260350" indent="-96838" eaLnBrk="1" hangingPunct="1"/>
            <a:r>
              <a:rPr lang="en-GB" smtClean="0"/>
              <a:t>pyrogen</a:t>
            </a:r>
          </a:p>
          <a:p>
            <a:pPr marL="260350" lvl="1" indent="-96838" eaLnBrk="1" hangingPunct="1"/>
            <a:r>
              <a:rPr lang="en-GB" smtClean="0"/>
              <a:t>restraints generation (Acedrg connection under development)</a:t>
            </a:r>
          </a:p>
          <a:p>
            <a:pPr marL="260350" indent="-96838" eaLnBrk="1" hangingPunct="1"/>
            <a:endParaRPr lang="en-GB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563" y="1308100"/>
            <a:ext cx="9144000" cy="530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9" name=" 2"/>
          <p:cNvSpPr>
            <a:spLocks noGrp="1"/>
          </p:cNvSpPr>
          <p:nvPr>
            <p:ph type="title" idx="4294967295"/>
          </p:nvPr>
        </p:nvSpPr>
        <p:spPr>
          <a:xfrm>
            <a:off x="457200" y="538163"/>
            <a:ext cx="8229600" cy="814387"/>
          </a:xfrm>
        </p:spPr>
        <p:txBody>
          <a:bodyPr>
            <a:spAutoFit/>
          </a:bodyPr>
          <a:lstStyle/>
          <a:p>
            <a:pPr eaLnBrk="1" hangingPunct="1"/>
            <a:r>
              <a:rPr lang="fi-FI" smtClean="0"/>
              <a:t>Ligand Utils – CCP4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 1"/>
          <p:cNvSpPr txBox="1">
            <a:spLocks noGrp="1"/>
          </p:cNvSpPr>
          <p:nvPr>
            <p:ph type="body" idx="4294967295"/>
          </p:nvPr>
        </p:nvSpPr>
        <p:spPr>
          <a:xfrm>
            <a:off x="358775" y="358775"/>
            <a:ext cx="8393113" cy="6011863"/>
          </a:xfrm>
        </p:spPr>
        <p:txBody>
          <a:bodyPr>
            <a:spAutoFit/>
          </a:bodyPr>
          <a:lstStyle/>
          <a:p>
            <a:pPr marL="261245" indent="-97967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GB" sz="3628" b="1">
                <a:solidFill>
                  <a:srgbClr val="CC6633"/>
                </a:solidFill>
              </a:rPr>
              <a:t>Acedrg:</a:t>
            </a:r>
          </a:p>
          <a:p>
            <a:pPr marL="261245" lvl="1" indent="-97967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GB"/>
              <a:t>Structural database is the Crystallography Online Database</a:t>
            </a:r>
          </a:p>
          <a:p>
            <a:pPr marL="261245" lvl="1" indent="-97967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GB"/>
              <a:t>Bond and angle table generation</a:t>
            </a:r>
          </a:p>
          <a:p>
            <a:pPr marL="261245" lvl="1" indent="-97967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GB"/>
              <a:t>Use tables to generate dictionaries</a:t>
            </a:r>
          </a:p>
          <a:p>
            <a:pPr marL="261245" lvl="2" indent="-97967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GB"/>
              <a:t>Given a molecular description (mol, SMILES)</a:t>
            </a:r>
          </a:p>
          <a:p>
            <a:pPr marL="261245" lvl="1" indent="-97967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GB"/>
              <a:t>Fei Long (Murshudov Group)</a:t>
            </a:r>
          </a:p>
          <a:p>
            <a:pPr marL="261245" indent="-97967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n-GB"/>
          </a:p>
          <a:p>
            <a:pPr marL="261245" indent="-97967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GB" sz="3628" b="1">
                <a:solidFill>
                  <a:srgbClr val="CC6633"/>
                </a:solidFill>
              </a:rPr>
              <a:t>Pyrogen:</a:t>
            </a:r>
          </a:p>
          <a:p>
            <a:pPr marL="261245" lvl="1" indent="-97967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GB"/>
              <a:t>Based on:</a:t>
            </a:r>
          </a:p>
          <a:p>
            <a:pPr marL="261245" lvl="2" indent="-97967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GB"/>
              <a:t>Refmac Monomer Library Base Tables</a:t>
            </a:r>
          </a:p>
          <a:p>
            <a:pPr marL="261245" lvl="2" indent="-97967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GB"/>
              <a:t>MMFF94s Forcefield</a:t>
            </a:r>
          </a:p>
          <a:p>
            <a:pPr marL="261245" lvl="2" indent="-97967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GB"/>
              <a:t>CCDC Mogul</a:t>
            </a:r>
          </a:p>
          <a:p>
            <a:pPr marL="261245" lvl="1" indent="-97967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GB"/>
              <a:t>Available with </a:t>
            </a:r>
            <a:r>
              <a:rPr lang="en-GB" i="1"/>
              <a:t>Coot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457200" y="276225"/>
            <a:ext cx="8229600" cy="1143000"/>
          </a:xfrm>
        </p:spPr>
        <p:txBody>
          <a:bodyPr/>
          <a:lstStyle/>
          <a:p>
            <a:pPr eaLnBrk="1" hangingPunct="1"/>
            <a:r>
              <a:rPr lang="en-GB" smtClean="0"/>
              <a:t>AFITT</a:t>
            </a: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>
          <a:xfrm>
            <a:off x="457200" y="1509713"/>
            <a:ext cx="5105400" cy="4387850"/>
          </a:xfrm>
        </p:spPr>
        <p:txBody>
          <a:bodyPr/>
          <a:lstStyle/>
          <a:p>
            <a:pPr eaLnBrk="1" hangingPunct="1"/>
            <a:r>
              <a:rPr lang="en-GB" smtClean="0"/>
              <a:t>AFITT (Openeye scientific)</a:t>
            </a:r>
          </a:p>
          <a:p>
            <a:pPr lvl="1" eaLnBrk="1" hangingPunct="1"/>
            <a:r>
              <a:rPr lang="en-GB" smtClean="0"/>
              <a:t>Combined automated fitting and restraint tool</a:t>
            </a:r>
          </a:p>
          <a:p>
            <a:pPr lvl="1" eaLnBrk="1" hangingPunct="1"/>
            <a:r>
              <a:rPr lang="en-GB" smtClean="0"/>
              <a:t>Most used restraint tool at Evotec</a:t>
            </a:r>
          </a:p>
          <a:p>
            <a:pPr lvl="1" eaLnBrk="1" hangingPunct="1"/>
            <a:r>
              <a:rPr lang="en-GB" smtClean="0"/>
              <a:t>Coot Plugin</a:t>
            </a:r>
          </a:p>
          <a:p>
            <a:pPr lvl="1" eaLnBrk="1" hangingPunct="1"/>
            <a:r>
              <a:rPr lang="en-GB" smtClean="0"/>
              <a:t>Utilisation of MMFF94</a:t>
            </a:r>
          </a:p>
          <a:p>
            <a:pPr lvl="1" eaLnBrk="1" hangingPunct="1"/>
            <a:r>
              <a:rPr lang="en-GB" smtClean="0"/>
              <a:t>Steered towards low energy/strain conformations compatible with the density</a:t>
            </a:r>
          </a:p>
        </p:txBody>
      </p:sp>
      <p:pic>
        <p:nvPicPr>
          <p:cNvPr id="26628" name="Picture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10200" y="1974850"/>
            <a:ext cx="2911475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9" name="Rectangle 4"/>
          <p:cNvSpPr>
            <a:spLocks noChangeArrowheads="1"/>
          </p:cNvSpPr>
          <p:nvPr/>
        </p:nvSpPr>
        <p:spPr bwMode="auto">
          <a:xfrm>
            <a:off x="457200" y="5791200"/>
            <a:ext cx="85344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GB">
                <a:solidFill>
                  <a:srgbClr val="464C50"/>
                </a:solidFill>
                <a:latin typeface="Lato"/>
              </a:rPr>
              <a:t>S. Wlodek, A.G. Skillman and A. Nicholls, </a:t>
            </a:r>
            <a:r>
              <a:rPr lang="en-GB" b="1">
                <a:solidFill>
                  <a:srgbClr val="999999"/>
                </a:solidFill>
                <a:latin typeface="Lato"/>
              </a:rPr>
              <a:t>"Automated ligand placement and refinement with a combined force field and shape potential"</a:t>
            </a:r>
            <a:r>
              <a:rPr lang="en-GB">
                <a:solidFill>
                  <a:srgbClr val="464C50"/>
                </a:solidFill>
                <a:latin typeface="Lato"/>
              </a:rPr>
              <a:t>, </a:t>
            </a:r>
            <a:r>
              <a:rPr lang="en-GB" i="1">
                <a:solidFill>
                  <a:srgbClr val="464C50"/>
                </a:solidFill>
                <a:latin typeface="Lato"/>
              </a:rPr>
              <a:t>Acta Cryst.</a:t>
            </a:r>
            <a:r>
              <a:rPr lang="en-GB">
                <a:solidFill>
                  <a:srgbClr val="464C50"/>
                </a:solidFill>
                <a:latin typeface="Lato"/>
              </a:rPr>
              <a:t>, </a:t>
            </a:r>
            <a:r>
              <a:rPr lang="en-GB" b="1">
                <a:solidFill>
                  <a:srgbClr val="464C50"/>
                </a:solidFill>
                <a:latin typeface="Lato"/>
              </a:rPr>
              <a:t>2006</a:t>
            </a:r>
            <a:r>
              <a:rPr lang="en-GB">
                <a:solidFill>
                  <a:srgbClr val="464C50"/>
                </a:solidFill>
                <a:latin typeface="Lato"/>
              </a:rPr>
              <a:t>, </a:t>
            </a:r>
            <a:r>
              <a:rPr lang="en-GB" i="1">
                <a:solidFill>
                  <a:srgbClr val="464C50"/>
                </a:solidFill>
                <a:latin typeface="Lato"/>
              </a:rPr>
              <a:t>D62 (7)</a:t>
            </a:r>
            <a:r>
              <a:rPr lang="en-GB">
                <a:solidFill>
                  <a:srgbClr val="464C50"/>
                </a:solidFill>
                <a:latin typeface="Lato"/>
              </a:rPr>
              <a:t>, pp 741-749</a:t>
            </a: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 1"/>
          <p:cNvSpPr>
            <a:spLocks noGrp="1"/>
          </p:cNvSpPr>
          <p:nvPr>
            <p:ph type="title" idx="4294967295"/>
          </p:nvPr>
        </p:nvSpPr>
        <p:spPr>
          <a:xfrm>
            <a:off x="457200" y="1031875"/>
            <a:ext cx="8229600" cy="815975"/>
          </a:xfrm>
        </p:spPr>
        <p:txBody>
          <a:bodyPr>
            <a:spAutoFit/>
          </a:bodyPr>
          <a:lstStyle/>
          <a:p>
            <a:pPr eaLnBrk="1" hangingPunct="1"/>
            <a:r>
              <a:rPr lang="fi-FI" smtClean="0"/>
              <a:t>Generating Conformers</a:t>
            </a:r>
          </a:p>
        </p:txBody>
      </p:sp>
      <p:sp>
        <p:nvSpPr>
          <p:cNvPr id="27651" name=" 2"/>
          <p:cNvSpPr>
            <a:spLocks noGrp="1"/>
          </p:cNvSpPr>
          <p:nvPr>
            <p:ph type="body" idx="4294967295"/>
          </p:nvPr>
        </p:nvSpPr>
        <p:spPr>
          <a:xfrm>
            <a:off x="414338" y="1755775"/>
            <a:ext cx="7466012" cy="492125"/>
          </a:xfrm>
        </p:spPr>
        <p:txBody>
          <a:bodyPr>
            <a:spAutoFit/>
          </a:bodyPr>
          <a:lstStyle/>
          <a:p>
            <a:pPr marL="260350" indent="-96838" eaLnBrk="1" hangingPunct="1"/>
            <a:r>
              <a:rPr lang="en-GB" smtClean="0"/>
              <a:t>Using restraint information...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 1"/>
          <p:cNvSpPr>
            <a:spLocks noGrp="1"/>
          </p:cNvSpPr>
          <p:nvPr>
            <p:ph type="title" idx="4294967295"/>
          </p:nvPr>
        </p:nvSpPr>
        <p:spPr>
          <a:xfrm>
            <a:off x="457200" y="787400"/>
            <a:ext cx="8228013" cy="1625600"/>
          </a:xfrm>
        </p:spPr>
        <p:txBody>
          <a:bodyPr lIns="81638" tIns="42452" rIns="81638" bIns="42452">
            <a:spAutoFit/>
          </a:bodyPr>
          <a:lstStyle/>
          <a:p>
            <a:pPr eaLnBrk="1" hangingPunct="1"/>
            <a:r>
              <a:rPr lang="fi-FI" smtClean="0"/>
              <a:t>REFMAC Monomer Library </a:t>
            </a:r>
            <a:r>
              <a:rPr lang="fi-FI" smtClean="0">
                <a:latin typeface="Courier"/>
              </a:rPr>
              <a:t>chem_comp_bond</a:t>
            </a:r>
          </a:p>
        </p:txBody>
      </p:sp>
      <p:sp>
        <p:nvSpPr>
          <p:cNvPr id="3" name=" 2"/>
          <p:cNvSpPr txBox="1">
            <a:spLocks noGrp="1"/>
          </p:cNvSpPr>
          <p:nvPr>
            <p:ph type="body" idx="4294967295"/>
          </p:nvPr>
        </p:nvSpPr>
        <p:spPr>
          <a:xfrm>
            <a:off x="457200" y="2438400"/>
            <a:ext cx="8228013" cy="4086225"/>
          </a:xfrm>
        </p:spPr>
        <p:txBody>
          <a:bodyPr>
            <a:spAutoFit/>
          </a:bodyPr>
          <a:lstStyle/>
          <a:p>
            <a:pPr marL="97967" indent="-97967" eaLnBrk="1" fontAlgn="auto" hangingPunct="1">
              <a:spcAft>
                <a:spcPts val="514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GB" sz="1361" dirty="0">
                <a:latin typeface="DejaVu Sans Mono" pitchFamily="49"/>
              </a:rPr>
              <a:t>loop_</a:t>
            </a:r>
          </a:p>
          <a:p>
            <a:pPr marL="97967" indent="-97967" eaLnBrk="1" fontAlgn="auto" hangingPunct="1">
              <a:spcAft>
                <a:spcPts val="514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GB" sz="1361" dirty="0">
                <a:latin typeface="DejaVu Sans Mono" pitchFamily="49"/>
              </a:rPr>
              <a:t>_</a:t>
            </a:r>
            <a:r>
              <a:rPr lang="en-GB" sz="1361" dirty="0" err="1">
                <a:latin typeface="DejaVu Sans Mono" pitchFamily="49"/>
              </a:rPr>
              <a:t>chem_comp_bond.comp_id</a:t>
            </a:r>
            <a:endParaRPr lang="en-GB" sz="1361" dirty="0">
              <a:latin typeface="DejaVu Sans Mono" pitchFamily="49"/>
            </a:endParaRPr>
          </a:p>
          <a:p>
            <a:pPr marL="97967" indent="-97967" eaLnBrk="1" fontAlgn="auto" hangingPunct="1">
              <a:spcAft>
                <a:spcPts val="514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GB" sz="1361" dirty="0">
                <a:latin typeface="DejaVu Sans Mono" pitchFamily="49"/>
              </a:rPr>
              <a:t>_chem_comp_bond.atom_id_1</a:t>
            </a:r>
          </a:p>
          <a:p>
            <a:pPr marL="97967" indent="-97967" eaLnBrk="1" fontAlgn="auto" hangingPunct="1">
              <a:spcAft>
                <a:spcPts val="514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GB" sz="1361" dirty="0">
                <a:latin typeface="DejaVu Sans Mono" pitchFamily="49"/>
              </a:rPr>
              <a:t>_chem_comp_bond.atom_id_2</a:t>
            </a:r>
          </a:p>
          <a:p>
            <a:pPr marL="97967" indent="-97967" eaLnBrk="1" fontAlgn="auto" hangingPunct="1">
              <a:spcAft>
                <a:spcPts val="514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GB" sz="1361" dirty="0">
                <a:latin typeface="DejaVu Sans Mono" pitchFamily="49"/>
              </a:rPr>
              <a:t>_</a:t>
            </a:r>
            <a:r>
              <a:rPr lang="en-GB" sz="1361" dirty="0" err="1">
                <a:latin typeface="DejaVu Sans Mono" pitchFamily="49"/>
              </a:rPr>
              <a:t>chem_comp_bond.type</a:t>
            </a:r>
            <a:endParaRPr lang="en-GB" sz="1361" dirty="0">
              <a:latin typeface="DejaVu Sans Mono" pitchFamily="49"/>
            </a:endParaRPr>
          </a:p>
          <a:p>
            <a:pPr marL="97967" indent="-97967" eaLnBrk="1" fontAlgn="auto" hangingPunct="1">
              <a:spcAft>
                <a:spcPts val="514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GB" sz="1361" dirty="0">
                <a:latin typeface="DejaVu Sans Mono" pitchFamily="49"/>
              </a:rPr>
              <a:t>_</a:t>
            </a:r>
            <a:r>
              <a:rPr lang="en-GB" sz="1361" dirty="0" err="1">
                <a:latin typeface="DejaVu Sans Mono" pitchFamily="49"/>
              </a:rPr>
              <a:t>chem_comp_bond.value_dist</a:t>
            </a:r>
            <a:endParaRPr lang="en-GB" sz="1361" dirty="0">
              <a:latin typeface="DejaVu Sans Mono" pitchFamily="49"/>
            </a:endParaRPr>
          </a:p>
          <a:p>
            <a:pPr marL="97967" indent="-97967" eaLnBrk="1" fontAlgn="auto" hangingPunct="1">
              <a:spcAft>
                <a:spcPts val="514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GB" sz="1361" dirty="0">
                <a:latin typeface="DejaVu Sans Mono" pitchFamily="49"/>
              </a:rPr>
              <a:t>_</a:t>
            </a:r>
            <a:r>
              <a:rPr lang="en-GB" sz="1361" dirty="0" err="1">
                <a:latin typeface="DejaVu Sans Mono" pitchFamily="49"/>
              </a:rPr>
              <a:t>chem_comp_bond.value_dist_esd</a:t>
            </a:r>
            <a:endParaRPr lang="en-GB" sz="1361" dirty="0">
              <a:latin typeface="DejaVu Sans Mono" pitchFamily="49"/>
            </a:endParaRPr>
          </a:p>
          <a:p>
            <a:pPr marL="97967" indent="-97967" eaLnBrk="1" fontAlgn="auto" hangingPunct="1">
              <a:spcAft>
                <a:spcPts val="514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GB" sz="1361" dirty="0">
                <a:latin typeface="DejaVu Sans Mono" pitchFamily="49"/>
              </a:rPr>
              <a:t> ALA      N      H         single      0.860    0.020</a:t>
            </a:r>
          </a:p>
          <a:p>
            <a:pPr marL="97967" indent="-97967" eaLnBrk="1" fontAlgn="auto" hangingPunct="1">
              <a:spcAft>
                <a:spcPts val="514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GB" sz="1361" dirty="0">
                <a:latin typeface="DejaVu Sans Mono" pitchFamily="49"/>
              </a:rPr>
              <a:t> ALA      N      CA        single      1.458    0.019</a:t>
            </a:r>
          </a:p>
          <a:p>
            <a:pPr marL="97967" indent="-97967" eaLnBrk="1" fontAlgn="auto" hangingPunct="1">
              <a:spcAft>
                <a:spcPts val="514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GB" sz="1361" dirty="0">
                <a:latin typeface="DejaVu Sans Mono" pitchFamily="49"/>
              </a:rPr>
              <a:t> ALA      CA     HA        single      0.980    0.020</a:t>
            </a:r>
          </a:p>
          <a:p>
            <a:pPr marL="97967" indent="-97967" eaLnBrk="1" fontAlgn="auto" hangingPunct="1">
              <a:spcAft>
                <a:spcPts val="514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GB" sz="1361" dirty="0">
                <a:latin typeface="DejaVu Sans Mono" pitchFamily="49"/>
              </a:rPr>
              <a:t> ALA      CA     CB        single      1.521    0.020</a:t>
            </a:r>
          </a:p>
          <a:p>
            <a:pPr marL="97967" indent="-97967" eaLnBrk="1" fontAlgn="auto" hangingPunct="1">
              <a:spcAft>
                <a:spcPts val="514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GB" sz="1361" dirty="0">
                <a:latin typeface="DejaVu Sans Mono" pitchFamily="49"/>
              </a:rPr>
              <a:t> ALA      CB     HB1       single      0.960    0.020</a:t>
            </a:r>
          </a:p>
          <a:p>
            <a:pPr marL="97967" indent="-97967" eaLnBrk="1" fontAlgn="auto" hangingPunct="1">
              <a:spcAft>
                <a:spcPts val="514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GB" sz="1361" dirty="0">
                <a:latin typeface="DejaVu Sans Mono" pitchFamily="49"/>
              </a:rPr>
              <a:t> ALA      CB     HB2       single      0.960    </a:t>
            </a:r>
            <a:r>
              <a:rPr lang="en-GB" sz="1361" dirty="0" smtClean="0">
                <a:latin typeface="DejaVu Sans Mono" pitchFamily="49"/>
              </a:rPr>
              <a:t>0.020</a:t>
            </a:r>
            <a:endParaRPr lang="en-GB" sz="2177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 1"/>
          <p:cNvSpPr>
            <a:spLocks noGrp="1"/>
          </p:cNvSpPr>
          <p:nvPr>
            <p:ph type="title" idx="4294967295"/>
          </p:nvPr>
        </p:nvSpPr>
        <p:spPr>
          <a:xfrm>
            <a:off x="457200" y="-188913"/>
            <a:ext cx="8228013" cy="1625601"/>
          </a:xfrm>
        </p:spPr>
        <p:txBody>
          <a:bodyPr lIns="81638" tIns="42452" rIns="81638" bIns="42452">
            <a:spAutoFit/>
          </a:bodyPr>
          <a:lstStyle/>
          <a:p>
            <a:pPr eaLnBrk="1" hangingPunct="1"/>
            <a:r>
              <a:rPr lang="fi-FI" smtClean="0"/>
              <a:t>REFMAC Monomer Library </a:t>
            </a:r>
            <a:r>
              <a:rPr lang="fi-FI" smtClean="0">
                <a:latin typeface="Courier"/>
              </a:rPr>
              <a:t>chem_comp_tor</a:t>
            </a:r>
          </a:p>
        </p:txBody>
      </p:sp>
      <p:sp>
        <p:nvSpPr>
          <p:cNvPr id="3" name=" 2"/>
          <p:cNvSpPr txBox="1">
            <a:spLocks noGrp="1"/>
          </p:cNvSpPr>
          <p:nvPr>
            <p:ph type="body" idx="4294967295"/>
          </p:nvPr>
        </p:nvSpPr>
        <p:spPr>
          <a:xfrm>
            <a:off x="457200" y="1416050"/>
            <a:ext cx="8228013" cy="5348288"/>
          </a:xfrm>
        </p:spPr>
        <p:txBody>
          <a:bodyPr>
            <a:spAutoFit/>
          </a:bodyPr>
          <a:lstStyle/>
          <a:p>
            <a:pPr marL="97967" indent="-97967" eaLnBrk="1" fontAlgn="auto" hangingPunct="1">
              <a:spcAft>
                <a:spcPts val="514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GB" sz="1361" dirty="0">
                <a:latin typeface="DejaVu Sans Mono" pitchFamily="49"/>
              </a:rPr>
              <a:t>loop_</a:t>
            </a:r>
          </a:p>
          <a:p>
            <a:pPr marL="97967" indent="-97967" eaLnBrk="1" fontAlgn="auto" hangingPunct="1">
              <a:spcAft>
                <a:spcPts val="514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GB" sz="1361" dirty="0">
                <a:latin typeface="DejaVu Sans Mono" pitchFamily="49"/>
              </a:rPr>
              <a:t>_</a:t>
            </a:r>
            <a:r>
              <a:rPr lang="en-GB" sz="1361" dirty="0" err="1">
                <a:latin typeface="DejaVu Sans Mono" pitchFamily="49"/>
              </a:rPr>
              <a:t>chem_comp_tor.comp_id</a:t>
            </a:r>
            <a:endParaRPr lang="en-GB" sz="1361" dirty="0">
              <a:latin typeface="DejaVu Sans Mono" pitchFamily="49"/>
            </a:endParaRPr>
          </a:p>
          <a:p>
            <a:pPr marL="97967" indent="-97967" eaLnBrk="1" fontAlgn="auto" hangingPunct="1">
              <a:spcAft>
                <a:spcPts val="514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GB" sz="1361" dirty="0">
                <a:latin typeface="DejaVu Sans Mono" pitchFamily="49"/>
              </a:rPr>
              <a:t>_chem_comp_tor.id</a:t>
            </a:r>
          </a:p>
          <a:p>
            <a:pPr marL="97967" indent="-97967" eaLnBrk="1" fontAlgn="auto" hangingPunct="1">
              <a:spcAft>
                <a:spcPts val="514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GB" sz="1361" dirty="0">
                <a:latin typeface="DejaVu Sans Mono" pitchFamily="49"/>
              </a:rPr>
              <a:t>_chem_comp_tor.atom_id_1</a:t>
            </a:r>
          </a:p>
          <a:p>
            <a:pPr marL="97967" indent="-97967" eaLnBrk="1" fontAlgn="auto" hangingPunct="1">
              <a:spcAft>
                <a:spcPts val="514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GB" sz="1361" dirty="0">
                <a:latin typeface="DejaVu Sans Mono" pitchFamily="49"/>
              </a:rPr>
              <a:t>_chem_comp_tor.atom_id_2</a:t>
            </a:r>
          </a:p>
          <a:p>
            <a:pPr marL="97967" indent="-97967" eaLnBrk="1" fontAlgn="auto" hangingPunct="1">
              <a:spcAft>
                <a:spcPts val="514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GB" sz="1361" dirty="0">
                <a:latin typeface="DejaVu Sans Mono" pitchFamily="49"/>
              </a:rPr>
              <a:t>_chem_comp_tor.atom_id_3</a:t>
            </a:r>
          </a:p>
          <a:p>
            <a:pPr marL="97967" indent="-97967" eaLnBrk="1" fontAlgn="auto" hangingPunct="1">
              <a:spcAft>
                <a:spcPts val="514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GB" sz="1361" dirty="0">
                <a:latin typeface="DejaVu Sans Mono" pitchFamily="49"/>
              </a:rPr>
              <a:t>_chem_comp_tor.atom_id_4</a:t>
            </a:r>
          </a:p>
          <a:p>
            <a:pPr marL="97967" indent="-97967" eaLnBrk="1" fontAlgn="auto" hangingPunct="1">
              <a:spcAft>
                <a:spcPts val="514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GB" sz="1361" dirty="0">
                <a:latin typeface="DejaVu Sans Mono" pitchFamily="49"/>
              </a:rPr>
              <a:t>_</a:t>
            </a:r>
            <a:r>
              <a:rPr lang="en-GB" sz="1361" dirty="0" err="1">
                <a:latin typeface="DejaVu Sans Mono" pitchFamily="49"/>
              </a:rPr>
              <a:t>chem_comp_tor.value_angle</a:t>
            </a:r>
            <a:endParaRPr lang="en-GB" sz="1361" dirty="0">
              <a:latin typeface="DejaVu Sans Mono" pitchFamily="49"/>
            </a:endParaRPr>
          </a:p>
          <a:p>
            <a:pPr marL="97967" indent="-97967" eaLnBrk="1" fontAlgn="auto" hangingPunct="1">
              <a:spcAft>
                <a:spcPts val="514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GB" sz="1361" dirty="0">
                <a:latin typeface="DejaVu Sans Mono" pitchFamily="49"/>
              </a:rPr>
              <a:t>_</a:t>
            </a:r>
            <a:r>
              <a:rPr lang="en-GB" sz="1361" dirty="0" err="1">
                <a:latin typeface="DejaVu Sans Mono" pitchFamily="49"/>
              </a:rPr>
              <a:t>chem_comp_tor.value_angle_esd</a:t>
            </a:r>
            <a:endParaRPr lang="en-GB" sz="1361" dirty="0">
              <a:latin typeface="DejaVu Sans Mono" pitchFamily="49"/>
            </a:endParaRPr>
          </a:p>
          <a:p>
            <a:pPr marL="97967" indent="-97967" eaLnBrk="1" fontAlgn="auto" hangingPunct="1">
              <a:spcAft>
                <a:spcPts val="514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GB" sz="1361" dirty="0">
                <a:latin typeface="DejaVu Sans Mono" pitchFamily="49"/>
              </a:rPr>
              <a:t>_</a:t>
            </a:r>
            <a:r>
              <a:rPr lang="en-GB" sz="1361" dirty="0" err="1">
                <a:latin typeface="DejaVu Sans Mono" pitchFamily="49"/>
              </a:rPr>
              <a:t>chem_comp_tor.period</a:t>
            </a:r>
            <a:endParaRPr lang="en-GB" sz="1361" dirty="0">
              <a:latin typeface="DejaVu Sans Mono" pitchFamily="49"/>
            </a:endParaRPr>
          </a:p>
          <a:p>
            <a:pPr marL="97967" indent="-97967" eaLnBrk="1" fontAlgn="auto" hangingPunct="1">
              <a:spcAft>
                <a:spcPts val="514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GB" sz="1361" dirty="0">
                <a:latin typeface="DejaVu Sans Mono" pitchFamily="49"/>
              </a:rPr>
              <a:t> ADP      var_1    O2A    PA     O3A    PB        60.005   20.000   1</a:t>
            </a:r>
          </a:p>
          <a:p>
            <a:pPr marL="97967" indent="-97967" eaLnBrk="1" fontAlgn="auto" hangingPunct="1">
              <a:spcAft>
                <a:spcPts val="514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GB" sz="1361" dirty="0">
                <a:latin typeface="DejaVu Sans Mono" pitchFamily="49"/>
              </a:rPr>
              <a:t> ADP      var_2    PA     O3A    PB     O1B       59.979   20.000   1</a:t>
            </a:r>
          </a:p>
          <a:p>
            <a:pPr marL="97967" indent="-97967" eaLnBrk="1" fontAlgn="auto" hangingPunct="1">
              <a:spcAft>
                <a:spcPts val="514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GB" sz="1361" dirty="0">
                <a:latin typeface="DejaVu Sans Mono" pitchFamily="49"/>
              </a:rPr>
              <a:t> ADP      var_3    O2A    PA     "O5'"  "C5'"    -59.942   20.000   1</a:t>
            </a:r>
          </a:p>
          <a:p>
            <a:pPr marL="97967" indent="-97967" eaLnBrk="1" fontAlgn="auto" hangingPunct="1">
              <a:spcAft>
                <a:spcPts val="514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GB" sz="1361" dirty="0">
                <a:latin typeface="DejaVu Sans Mono" pitchFamily="49"/>
              </a:rPr>
              <a:t> ADP      var_4    PA     "O5'"  "C5'"  "C4'"    179.996   20.000   1</a:t>
            </a:r>
          </a:p>
          <a:p>
            <a:pPr marL="97967" indent="-97967" eaLnBrk="1" fontAlgn="auto" hangingPunct="1">
              <a:spcAft>
                <a:spcPts val="514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GB" sz="1361" dirty="0">
                <a:latin typeface="DejaVu Sans Mono" pitchFamily="49"/>
              </a:rPr>
              <a:t> ADP      var_5    "O5'"  "C5'"  "C4'"  "C3'"    176.858   20.000   3</a:t>
            </a:r>
          </a:p>
          <a:p>
            <a:pPr marL="97967" indent="-97967" eaLnBrk="1" fontAlgn="auto" hangingPunct="1">
              <a:spcAft>
                <a:spcPts val="514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GB" sz="1361" dirty="0">
                <a:latin typeface="DejaVu Sans Mono" pitchFamily="49"/>
              </a:rPr>
              <a:t> ADP      var_6    "C5'"  "C4'"  "O4'"  "C1'"    150.000   20.000   1</a:t>
            </a:r>
          </a:p>
          <a:p>
            <a:pPr marL="97967" indent="-97967" eaLnBrk="1" fontAlgn="auto" hangingPunct="1">
              <a:spcAft>
                <a:spcPts val="514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GB" sz="1361" dirty="0">
                <a:latin typeface="DejaVu Sans Mono" pitchFamily="49"/>
              </a:rPr>
              <a:t> ADP      var_7    "C5'"  "C4'"  "C3'"  "C2'"   -150.000   20.000   </a:t>
            </a:r>
            <a:r>
              <a:rPr lang="en-GB" sz="1361" dirty="0" smtClean="0">
                <a:latin typeface="DejaVu Sans Mono" pitchFamily="49"/>
              </a:rPr>
              <a:t>3</a:t>
            </a:r>
            <a:endParaRPr lang="en-GB" sz="2177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1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C0D6D8"/>
              </a:clrFrom>
              <a:clrTo>
                <a:srgbClr val="C0D6D8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2362200"/>
            <a:ext cx="50673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3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z="3200" smtClean="0"/>
              <a:t>Ligand Torsionable Angle Probability from CIF file</a:t>
            </a:r>
            <a:endParaRPr lang="en-GB" sz="4800" smtClean="0"/>
          </a:p>
        </p:txBody>
      </p:sp>
      <p:pic>
        <p:nvPicPr>
          <p:cNvPr id="30724" name="Picture 4"/>
          <p:cNvPicPr>
            <a:picLocks noChangeAspect="1" noChangeArrowheads="1"/>
          </p:cNvPicPr>
          <p:nvPr/>
        </p:nvPicPr>
        <p:blipFill>
          <a:blip r:embed="rId4" cstate="print"/>
          <a:srcRect l="22255" t="10989" r="18008" b="1099"/>
          <a:stretch>
            <a:fillRect/>
          </a:stretch>
        </p:blipFill>
        <p:spPr bwMode="auto">
          <a:xfrm>
            <a:off x="5029200" y="2438400"/>
            <a:ext cx="3733800" cy="292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 1"/>
          <p:cNvSpPr>
            <a:spLocks noGrp="1"/>
          </p:cNvSpPr>
          <p:nvPr>
            <p:ph type="title" idx="4294967295"/>
          </p:nvPr>
        </p:nvSpPr>
        <p:spPr>
          <a:xfrm>
            <a:off x="457200" y="1031875"/>
            <a:ext cx="8229600" cy="815975"/>
          </a:xfrm>
        </p:spPr>
        <p:txBody>
          <a:bodyPr>
            <a:spAutoFit/>
          </a:bodyPr>
          <a:lstStyle/>
          <a:p>
            <a:pPr eaLnBrk="1" hangingPunct="1"/>
            <a:r>
              <a:rPr lang="fi-FI" smtClean="0"/>
              <a:t>Conformer Generation</a:t>
            </a:r>
          </a:p>
        </p:txBody>
      </p:sp>
      <p:pic>
        <p:nvPicPr>
          <p:cNvPr id="31747" name="Picture Placeholder 2"/>
          <p:cNvPicPr>
            <a:picLocks noGrp="1" noChangeAspect="1"/>
          </p:cNvPicPr>
          <p:nvPr>
            <p:ph type="pic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81000" y="1981200"/>
            <a:ext cx="4459288" cy="4525963"/>
          </a:xfrm>
        </p:spPr>
      </p:pic>
      <p:sp>
        <p:nvSpPr>
          <p:cNvPr id="4" name="TextBox 3"/>
          <p:cNvSpPr txBox="1"/>
          <p:nvPr/>
        </p:nvSpPr>
        <p:spPr>
          <a:xfrm>
            <a:off x="5573713" y="3429000"/>
            <a:ext cx="3144837" cy="1370013"/>
          </a:xfrm>
          <a:prstGeom prst="rect">
            <a:avLst/>
          </a:prstGeom>
          <a:noFill/>
          <a:ln>
            <a:noFill/>
          </a:ln>
        </p:spPr>
        <p:txBody>
          <a:bodyPr lIns="81638" tIns="42452" rIns="81638" bIns="42452" anchor="ctr" compatLnSpc="0">
            <a:spAutoFit/>
          </a:bodyPr>
          <a:lstStyle/>
          <a:p>
            <a:pPr eaLnBrk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i-FI" sz="2903" kern="0" dirty="0">
                <a:latin typeface="Droid Sans" pitchFamily="34"/>
                <a:ea typeface="HG Mincho Light J" pitchFamily="2"/>
                <a:cs typeface="Arial" pitchFamily="2"/>
              </a:rPr>
              <a:t>Non-Hydrogen</a:t>
            </a:r>
          </a:p>
          <a:p>
            <a:pPr eaLnBrk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i-FI" sz="2903" kern="0" dirty="0">
                <a:latin typeface="Droid Sans" pitchFamily="34"/>
                <a:ea typeface="HG Mincho Light J" pitchFamily="2"/>
                <a:cs typeface="Arial" pitchFamily="2"/>
              </a:rPr>
              <a:t>Non-CONST</a:t>
            </a:r>
          </a:p>
          <a:p>
            <a:pPr eaLnBrk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i-FI" sz="2903" kern="0" dirty="0">
                <a:latin typeface="Droid Sans" pitchFamily="34"/>
                <a:ea typeface="HG Mincho Light J" pitchFamily="2"/>
                <a:cs typeface="Arial" pitchFamily="2"/>
              </a:rPr>
              <a:t>Non-Ring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Chirality</a:t>
            </a:r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>
          <a:xfrm>
            <a:off x="342900" y="5029200"/>
            <a:ext cx="8229600" cy="1447800"/>
          </a:xfrm>
        </p:spPr>
        <p:txBody>
          <a:bodyPr/>
          <a:lstStyle/>
          <a:p>
            <a:pPr eaLnBrk="1" hangingPunct="1"/>
            <a:r>
              <a:rPr lang="en-GB" smtClean="0"/>
              <a:t>Many compounds are chiral and will have a significant impact on the overall conformation</a:t>
            </a:r>
          </a:p>
        </p:txBody>
      </p:sp>
      <p:sp>
        <p:nvSpPr>
          <p:cNvPr id="32772" name="Rectangle 3"/>
          <p:cNvSpPr>
            <a:spLocks noChangeArrowheads="1"/>
          </p:cNvSpPr>
          <p:nvPr/>
        </p:nvSpPr>
        <p:spPr bwMode="auto">
          <a:xfrm>
            <a:off x="457200" y="1997075"/>
            <a:ext cx="8001000" cy="2586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GB">
                <a:latin typeface="Courier New" pitchFamily="49" charset="0"/>
              </a:rPr>
              <a:t>loop_</a:t>
            </a:r>
          </a:p>
          <a:p>
            <a:pPr eaLnBrk="1" hangingPunct="1"/>
            <a:r>
              <a:rPr lang="en-GB">
                <a:latin typeface="Courier New" pitchFamily="49" charset="0"/>
              </a:rPr>
              <a:t>_chem_comp_chir.comp_id</a:t>
            </a:r>
          </a:p>
          <a:p>
            <a:pPr eaLnBrk="1" hangingPunct="1"/>
            <a:r>
              <a:rPr lang="en-GB">
                <a:latin typeface="Courier New" pitchFamily="49" charset="0"/>
              </a:rPr>
              <a:t>_chem_comp_chir.id</a:t>
            </a:r>
          </a:p>
          <a:p>
            <a:pPr eaLnBrk="1" hangingPunct="1"/>
            <a:r>
              <a:rPr lang="en-GB">
                <a:latin typeface="Courier New" pitchFamily="49" charset="0"/>
              </a:rPr>
              <a:t>_chem_comp_chir.atom_id_centre</a:t>
            </a:r>
          </a:p>
          <a:p>
            <a:pPr eaLnBrk="1" hangingPunct="1"/>
            <a:r>
              <a:rPr lang="en-GB">
                <a:latin typeface="Courier New" pitchFamily="49" charset="0"/>
              </a:rPr>
              <a:t>_chem_comp_chir.atom_id_1</a:t>
            </a:r>
          </a:p>
          <a:p>
            <a:pPr eaLnBrk="1" hangingPunct="1"/>
            <a:r>
              <a:rPr lang="en-GB">
                <a:latin typeface="Courier New" pitchFamily="49" charset="0"/>
              </a:rPr>
              <a:t>_chem_comp_chir.atom_id_2</a:t>
            </a:r>
          </a:p>
          <a:p>
            <a:pPr eaLnBrk="1" hangingPunct="1"/>
            <a:r>
              <a:rPr lang="en-GB">
                <a:latin typeface="Courier New" pitchFamily="49" charset="0"/>
              </a:rPr>
              <a:t>_chem_comp_chir.atom_id_3</a:t>
            </a:r>
          </a:p>
          <a:p>
            <a:pPr eaLnBrk="1" hangingPunct="1"/>
            <a:r>
              <a:rPr lang="en-GB">
                <a:latin typeface="Courier New" pitchFamily="49" charset="0"/>
              </a:rPr>
              <a:t>_chem_comp_chir.volume_sign</a:t>
            </a:r>
          </a:p>
          <a:p>
            <a:pPr eaLnBrk="1" hangingPunct="1"/>
            <a:r>
              <a:rPr lang="pt-BR">
                <a:latin typeface="Courier New" pitchFamily="49" charset="0"/>
              </a:rPr>
              <a:t> DRG      chir_01  C7     C5     C8     O9        positiv</a:t>
            </a:r>
          </a:p>
        </p:txBody>
      </p:sp>
      <p:sp>
        <p:nvSpPr>
          <p:cNvPr id="5" name="Oval 4"/>
          <p:cNvSpPr/>
          <p:nvPr/>
        </p:nvSpPr>
        <p:spPr>
          <a:xfrm>
            <a:off x="7162800" y="3962400"/>
            <a:ext cx="1409700" cy="8382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 1"/>
          <p:cNvSpPr>
            <a:spLocks noGrp="1"/>
          </p:cNvSpPr>
          <p:nvPr>
            <p:ph type="title" idx="4294967295"/>
          </p:nvPr>
        </p:nvSpPr>
        <p:spPr>
          <a:xfrm>
            <a:off x="457200" y="1031875"/>
            <a:ext cx="8229600" cy="815975"/>
          </a:xfrm>
        </p:spPr>
        <p:txBody>
          <a:bodyPr>
            <a:spAutoFit/>
          </a:bodyPr>
          <a:lstStyle/>
          <a:p>
            <a:pPr eaLnBrk="1" hangingPunct="1"/>
            <a:r>
              <a:rPr lang="fi-FI" smtClean="0"/>
              <a:t>Chiral Centre Inversion</a:t>
            </a:r>
          </a:p>
        </p:txBody>
      </p:sp>
      <p:pic>
        <p:nvPicPr>
          <p:cNvPr id="33795" name="Picture Placeholder 2"/>
          <p:cNvPicPr>
            <a:picLocks noGrp="1" noChangeAspect="1"/>
          </p:cNvPicPr>
          <p:nvPr>
            <p:ph type="pic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85775" y="1995488"/>
            <a:ext cx="4143375" cy="4487862"/>
          </a:xfrm>
        </p:spPr>
      </p:pic>
      <p:sp>
        <p:nvSpPr>
          <p:cNvPr id="4" name="TextBox 3"/>
          <p:cNvSpPr txBox="1"/>
          <p:nvPr/>
        </p:nvSpPr>
        <p:spPr>
          <a:xfrm>
            <a:off x="5181600" y="3109913"/>
            <a:ext cx="3657600" cy="1128712"/>
          </a:xfrm>
          <a:prstGeom prst="rect">
            <a:avLst/>
          </a:prstGeom>
          <a:noFill/>
          <a:ln>
            <a:noFill/>
          </a:ln>
        </p:spPr>
        <p:txBody>
          <a:bodyPr lIns="81638" tIns="42452" rIns="81638" bIns="42452" anchor="ctr" compatLnSpc="0">
            <a:spAutoFit/>
          </a:bodyPr>
          <a:lstStyle/>
          <a:p>
            <a:pPr eaLnBrk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i-FI" sz="2358" kern="0" dirty="0">
                <a:latin typeface="Droid Sans" pitchFamily="34"/>
                <a:ea typeface="HG Mincho Light J" pitchFamily="2"/>
                <a:cs typeface="Arial" pitchFamily="2"/>
              </a:rPr>
              <a:t>Inverted chiral centre refinement pathology detection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 1"/>
          <p:cNvSpPr>
            <a:spLocks noGrp="1"/>
          </p:cNvSpPr>
          <p:nvPr>
            <p:ph type="title" idx="4294967295"/>
          </p:nvPr>
        </p:nvSpPr>
        <p:spPr>
          <a:xfrm>
            <a:off x="457200" y="1031875"/>
            <a:ext cx="8229600" cy="815975"/>
          </a:xfrm>
        </p:spPr>
        <p:txBody>
          <a:bodyPr>
            <a:spAutoFit/>
          </a:bodyPr>
          <a:lstStyle/>
          <a:p>
            <a:pPr eaLnBrk="1" hangingPunct="1"/>
            <a:r>
              <a:rPr lang="fi-FI" smtClean="0"/>
              <a:t>Fitting Ligands</a:t>
            </a:r>
          </a:p>
        </p:txBody>
      </p:sp>
      <p:pic>
        <p:nvPicPr>
          <p:cNvPr id="34819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1981200"/>
            <a:ext cx="2168525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0" name="TextBox 3"/>
          <p:cNvSpPr txBox="1">
            <a:spLocks noChangeArrowheads="1"/>
          </p:cNvSpPr>
          <p:nvPr/>
        </p:nvSpPr>
        <p:spPr bwMode="auto">
          <a:xfrm>
            <a:off x="3276600" y="2057400"/>
            <a:ext cx="4865688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/>
              <a:t>Calculate&gt; Other modelling tools&gt; find ligands</a:t>
            </a:r>
          </a:p>
          <a:p>
            <a:pPr eaLnBrk="1" hangingPunct="1"/>
            <a:r>
              <a:rPr lang="en-GB"/>
              <a:t>Simple interface</a:t>
            </a:r>
          </a:p>
          <a:p>
            <a:pPr eaLnBrk="1" hangingPunct="1"/>
            <a:r>
              <a:rPr lang="en-GB"/>
              <a:t>	</a:t>
            </a:r>
          </a:p>
          <a:p>
            <a:pPr eaLnBrk="1" hangingPunct="1"/>
            <a:r>
              <a:rPr lang="en-GB"/>
              <a:t>Most recent interface is extended</a:t>
            </a:r>
          </a:p>
          <a:p>
            <a:pPr eaLnBrk="1" hangingPunct="1"/>
            <a:r>
              <a:rPr lang="en-GB"/>
              <a:t>	conformers</a:t>
            </a:r>
          </a:p>
          <a:p>
            <a:pPr eaLnBrk="1" hangingPunct="1"/>
            <a:r>
              <a:rPr lang="en-GB"/>
              <a:t>	automated real space refine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1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CFD7E7"/>
              </a:clrFrom>
              <a:clrTo>
                <a:srgbClr val="CFD7E7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8938" y="228600"/>
            <a:ext cx="8293100" cy="6183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3" name="Picture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14438" y="5545138"/>
            <a:ext cx="6962775" cy="116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493713" y="5291138"/>
            <a:ext cx="5508625" cy="327025"/>
          </a:xfrm>
          <a:prstGeom prst="rect">
            <a:avLst/>
          </a:prstGeom>
          <a:noFill/>
          <a:ln>
            <a:noFill/>
          </a:ln>
        </p:spPr>
        <p:txBody>
          <a:bodyPr lIns="81638" tIns="42452" rIns="81638" bIns="42452" anchor="ctr" compatLnSpc="0">
            <a:spAutoFit/>
          </a:bodyPr>
          <a:lstStyle/>
          <a:p>
            <a:pPr eaLnBrk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i-FI" sz="1633" kern="0">
                <a:latin typeface="Droid Sans" pitchFamily="34"/>
                <a:ea typeface="HG Mincho Light J" pitchFamily="2"/>
                <a:cs typeface="Arial" pitchFamily="2"/>
              </a:rPr>
              <a:t>Cocktail Examples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1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C6D3E1"/>
              </a:clrFrom>
              <a:clrTo>
                <a:srgbClr val="C6D3E1">
                  <a:alpha val="0"/>
                </a:srgbClr>
              </a:clrTo>
            </a:clrChange>
          </a:blip>
          <a:srcRect l="13667" t="20236" r="17857" b="6413"/>
          <a:stretch>
            <a:fillRect/>
          </a:stretch>
        </p:blipFill>
        <p:spPr bwMode="auto">
          <a:xfrm>
            <a:off x="1219200" y="1981200"/>
            <a:ext cx="61722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itle 2"/>
          <p:cNvSpPr txBox="1">
            <a:spLocks/>
          </p:cNvSpPr>
          <p:nvPr/>
        </p:nvSpPr>
        <p:spPr>
          <a:xfrm>
            <a:off x="457200" y="704850"/>
            <a:ext cx="8305800" cy="1143000"/>
          </a:xfrm>
          <a:prstGeom prst="rect">
            <a:avLst/>
          </a:prstGeom>
        </p:spPr>
        <p:txBody>
          <a:bodyPr/>
          <a:lstStyle/>
          <a:p>
            <a:pPr eaLnBrk="1" hangingPunct="1">
              <a:defRPr/>
            </a:pPr>
            <a:r>
              <a:rPr lang="en-GB" sz="50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Orienting the ligand</a:t>
            </a:r>
            <a:endParaRPr lang="en-GB" sz="50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1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C6D3E1"/>
              </a:clrFrom>
              <a:clrTo>
                <a:srgbClr val="C6D3E1">
                  <a:alpha val="0"/>
                </a:srgbClr>
              </a:clrTo>
            </a:clrChange>
          </a:blip>
          <a:srcRect l="14513" t="19125" r="17014" b="8636"/>
          <a:stretch>
            <a:fillRect/>
          </a:stretch>
        </p:blipFill>
        <p:spPr bwMode="auto">
          <a:xfrm>
            <a:off x="1295400" y="1905000"/>
            <a:ext cx="61722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47255" y="367145"/>
            <a:ext cx="83058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GB" dirty="0" smtClean="0"/>
              <a:t>Orienting the </a:t>
            </a:r>
            <a:r>
              <a:rPr lang="en-GB" dirty="0" err="1" smtClean="0"/>
              <a:t>ligand</a:t>
            </a:r>
            <a:endParaRPr lang="en-GB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 1"/>
          <p:cNvSpPr txBox="1">
            <a:spLocks noGrp="1"/>
          </p:cNvSpPr>
          <p:nvPr>
            <p:ph type="title" idx="4294967295"/>
          </p:nvPr>
        </p:nvSpPr>
        <p:spPr>
          <a:xfrm>
            <a:off x="460375" y="1066800"/>
            <a:ext cx="8229600" cy="706438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i-FI" dirty="0"/>
              <a:t>Ligand Validation</a:t>
            </a:r>
          </a:p>
        </p:txBody>
      </p:sp>
      <p:sp>
        <p:nvSpPr>
          <p:cNvPr id="3" name=" 2"/>
          <p:cNvSpPr txBox="1">
            <a:spLocks noGrp="1"/>
          </p:cNvSpPr>
          <p:nvPr>
            <p:ph type="body" idx="4294967295"/>
          </p:nvPr>
        </p:nvSpPr>
        <p:spPr>
          <a:xfrm>
            <a:off x="460375" y="2514600"/>
            <a:ext cx="8229600" cy="1738313"/>
          </a:xfrm>
        </p:spPr>
        <p:txBody>
          <a:bodyPr>
            <a:spAutoFit/>
          </a:bodyPr>
          <a:lstStyle/>
          <a:p>
            <a:pPr marL="261245" indent="-97967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GB" sz="2540" dirty="0"/>
              <a:t>Mogul plugin in Coot</a:t>
            </a:r>
          </a:p>
          <a:p>
            <a:pPr marL="261245" lvl="1" indent="-97967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GB" dirty="0"/>
              <a:t>Run mogul, graphical display of results</a:t>
            </a:r>
          </a:p>
          <a:p>
            <a:pPr marL="261245" lvl="1" indent="-97967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GB" dirty="0" smtClean="0"/>
              <a:t>Update/review </a:t>
            </a:r>
            <a:r>
              <a:rPr lang="en-GB" dirty="0"/>
              <a:t>restraints (target and </a:t>
            </a:r>
            <a:r>
              <a:rPr lang="en-GB" dirty="0" err="1"/>
              <a:t>esds</a:t>
            </a:r>
            <a:r>
              <a:rPr lang="en-GB" dirty="0"/>
              <a:t> for bonds and angles</a:t>
            </a:r>
            <a:r>
              <a:rPr lang="en-GB" dirty="0" smtClean="0"/>
              <a:t>)</a:t>
            </a:r>
            <a:endParaRPr lang="en-GB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Why bother?</a:t>
            </a:r>
            <a:endParaRPr lang="en-GB" dirty="0"/>
          </a:p>
        </p:txBody>
      </p:sp>
      <p:sp>
        <p:nvSpPr>
          <p:cNvPr id="39939" name="TextBox 2"/>
          <p:cNvSpPr txBox="1">
            <a:spLocks noChangeArrowheads="1"/>
          </p:cNvSpPr>
          <p:nvPr/>
        </p:nvSpPr>
        <p:spPr bwMode="auto">
          <a:xfrm>
            <a:off x="79375" y="2362200"/>
            <a:ext cx="8997950" cy="394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800" dirty="0" smtClean="0"/>
              <a:t>11,000 chemical compounds in </a:t>
            </a:r>
            <a:r>
              <a:rPr lang="en-GB" sz="2800" dirty="0"/>
              <a:t>the PDB!</a:t>
            </a:r>
          </a:p>
          <a:p>
            <a:endParaRPr lang="en-GB" sz="2400" dirty="0"/>
          </a:p>
          <a:p>
            <a:r>
              <a:rPr lang="en-GB" sz="2400" dirty="0"/>
              <a:t>Analysis of structures in the public domain</a:t>
            </a:r>
          </a:p>
          <a:p>
            <a:r>
              <a:rPr lang="en-GB" sz="2400" dirty="0"/>
              <a:t>Iridium: A Highly Trustworthy Protein-</a:t>
            </a:r>
            <a:r>
              <a:rPr lang="en-GB" sz="2400" dirty="0" err="1"/>
              <a:t>Ligand</a:t>
            </a:r>
            <a:r>
              <a:rPr lang="en-GB" sz="2400" dirty="0"/>
              <a:t> Structure Database</a:t>
            </a:r>
          </a:p>
          <a:p>
            <a:r>
              <a:rPr lang="en-GB" sz="2400" i="1" dirty="0"/>
              <a:t>Drug Disc. Today</a:t>
            </a:r>
            <a:r>
              <a:rPr lang="en-GB" sz="2400" dirty="0"/>
              <a:t>, </a:t>
            </a:r>
            <a:r>
              <a:rPr lang="en-GB" sz="2400" b="1" dirty="0"/>
              <a:t>12</a:t>
            </a:r>
            <a:r>
              <a:rPr lang="en-GB" sz="2400" dirty="0"/>
              <a:t>, 1270 (2012)</a:t>
            </a:r>
          </a:p>
          <a:p>
            <a:endParaRPr lang="en-GB" sz="2400" dirty="0"/>
          </a:p>
          <a:p>
            <a:r>
              <a:rPr lang="en-GB" sz="2800" dirty="0"/>
              <a:t>19% of the </a:t>
            </a:r>
            <a:r>
              <a:rPr lang="en-GB" sz="2800" dirty="0" err="1"/>
              <a:t>ligands</a:t>
            </a:r>
            <a:r>
              <a:rPr lang="en-GB" sz="2800" dirty="0"/>
              <a:t> in this data set contained errors</a:t>
            </a:r>
          </a:p>
          <a:p>
            <a:endParaRPr lang="en-GB" sz="2800" dirty="0"/>
          </a:p>
          <a:p>
            <a:r>
              <a:rPr lang="en-GB" sz="2800" dirty="0" err="1"/>
              <a:t>wwPDB</a:t>
            </a:r>
            <a:r>
              <a:rPr lang="en-GB" sz="2800" dirty="0"/>
              <a:t>: Greater focus on validation tools for PDB</a:t>
            </a:r>
          </a:p>
          <a:p>
            <a:pPr lvl="1"/>
            <a:endParaRPr lang="en-GB" dirty="0"/>
          </a:p>
        </p:txBody>
      </p:sp>
      <p:pic>
        <p:nvPicPr>
          <p:cNvPr id="3994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609600"/>
            <a:ext cx="432612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6553200" y="1600200"/>
            <a:ext cx="7587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 smtClean="0"/>
          </a:p>
          <a:p>
            <a:r>
              <a:rPr lang="en-GB" dirty="0" smtClean="0"/>
              <a:t>1.65 Å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 1"/>
          <p:cNvSpPr>
            <a:spLocks noGrp="1"/>
          </p:cNvSpPr>
          <p:nvPr>
            <p:ph type="title" idx="4294967295"/>
          </p:nvPr>
        </p:nvSpPr>
        <p:spPr>
          <a:xfrm>
            <a:off x="457200" y="254000"/>
            <a:ext cx="8228013" cy="1184275"/>
          </a:xfrm>
        </p:spPr>
        <p:txBody>
          <a:bodyPr/>
          <a:lstStyle/>
          <a:p>
            <a:pPr eaLnBrk="1" hangingPunct="1"/>
            <a:r>
              <a:rPr lang="fi-FI" smtClean="0"/>
              <a:t>Parametisation issues...</a:t>
            </a:r>
          </a:p>
        </p:txBody>
      </p:sp>
      <p:sp>
        <p:nvSpPr>
          <p:cNvPr id="40963" name=" 2"/>
          <p:cNvSpPr>
            <a:spLocks noGrp="1"/>
          </p:cNvSpPr>
          <p:nvPr>
            <p:ph type="body" idx="4294967295"/>
          </p:nvPr>
        </p:nvSpPr>
        <p:spPr>
          <a:xfrm>
            <a:off x="-23813" y="1600200"/>
            <a:ext cx="5692776" cy="4252913"/>
          </a:xfrm>
        </p:spPr>
        <p:txBody>
          <a:bodyPr>
            <a:spAutoFit/>
          </a:bodyPr>
          <a:lstStyle/>
          <a:p>
            <a:pPr marL="260350" indent="-96838" eaLnBrk="1" hangingPunct="1"/>
            <a:r>
              <a:rPr lang="en-GB" smtClean="0"/>
              <a:t>Perfect refinement with incorrect parameters → distorted structure</a:t>
            </a:r>
          </a:p>
          <a:p>
            <a:pPr marL="260350" indent="-96838" eaLnBrk="1" hangingPunct="1"/>
            <a:r>
              <a:rPr lang="en-GB" b="1" smtClean="0"/>
              <a:t>Mogul - A knowledge-based library of molecular geometry derived from the Cambridge Structural Database (CSD)</a:t>
            </a:r>
          </a:p>
          <a:p>
            <a:pPr marL="260350" indent="-96838" eaLnBrk="1" hangingPunct="1"/>
            <a:r>
              <a:rPr lang="en-GB" smtClean="0"/>
              <a:t>access to millions of chemically classified bond lengths, valence angles, acyclic torsion angles, and ring conformations</a:t>
            </a:r>
          </a:p>
        </p:txBody>
      </p:sp>
      <p:pic>
        <p:nvPicPr>
          <p:cNvPr id="40964" name="Picture 3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62600" y="2438400"/>
            <a:ext cx="3505200" cy="272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 1"/>
          <p:cNvSpPr txBox="1">
            <a:spLocks noGrp="1"/>
          </p:cNvSpPr>
          <p:nvPr>
            <p:ph type="title" idx="4294967295"/>
          </p:nvPr>
        </p:nvSpPr>
        <p:spPr>
          <a:xfrm>
            <a:off x="457200" y="482600"/>
            <a:ext cx="8228013" cy="1184275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i-FI"/>
              <a:t>Assessing Ligand Geometry Accuracy</a:t>
            </a:r>
          </a:p>
        </p:txBody>
      </p:sp>
      <p:sp>
        <p:nvSpPr>
          <p:cNvPr id="41987" name=" 2"/>
          <p:cNvSpPr>
            <a:spLocks noGrp="1"/>
          </p:cNvSpPr>
          <p:nvPr>
            <p:ph type="body" idx="4294967295"/>
          </p:nvPr>
        </p:nvSpPr>
        <p:spPr>
          <a:xfrm>
            <a:off x="98425" y="1760538"/>
            <a:ext cx="8228013" cy="3189287"/>
          </a:xfrm>
        </p:spPr>
        <p:txBody>
          <a:bodyPr>
            <a:spAutoFit/>
          </a:bodyPr>
          <a:lstStyle/>
          <a:p>
            <a:pPr marL="260350" indent="-96838" eaLnBrk="1" hangingPunct="1">
              <a:buFont typeface="Wingdings 2" pitchFamily="18" charset="2"/>
              <a:buNone/>
            </a:pPr>
            <a:endParaRPr lang="en-GB" smtClean="0"/>
          </a:p>
          <a:p>
            <a:pPr marL="260350" indent="-96838" eaLnBrk="1" hangingPunct="1"/>
            <a:r>
              <a:rPr lang="en-GB" smtClean="0"/>
              <a:t>CSD's Mogul</a:t>
            </a:r>
          </a:p>
          <a:p>
            <a:pPr marL="260350" lvl="1" indent="-96838" eaLnBrk="1" hangingPunct="1"/>
            <a:r>
              <a:rPr lang="en-GB" smtClean="0"/>
              <a:t>Knowledge-base of geometric</a:t>
            </a:r>
          </a:p>
          <a:p>
            <a:pPr marL="260350" lvl="1" indent="-96838" eaLnBrk="1" hangingPunct="1"/>
            <a:r>
              <a:rPr lang="en-GB" smtClean="0"/>
              <a:t>parameters based on the CSD</a:t>
            </a:r>
          </a:p>
          <a:p>
            <a:pPr marL="260350" lvl="1" indent="-96838" eaLnBrk="1" hangingPunct="1"/>
            <a:r>
              <a:rPr lang="en-GB" smtClean="0"/>
              <a:t>Can be run as a “batch job”</a:t>
            </a:r>
          </a:p>
          <a:p>
            <a:pPr marL="260350" lvl="1" indent="-96838" eaLnBrk="1" hangingPunct="1"/>
            <a:r>
              <a:rPr lang="en-GB" smtClean="0"/>
              <a:t>Mean, median, mode,</a:t>
            </a:r>
          </a:p>
          <a:p>
            <a:pPr marL="260350" lvl="1" indent="-96838" eaLnBrk="1" hangingPunct="1"/>
            <a:r>
              <a:rPr lang="en-GB" smtClean="0"/>
              <a:t>quartiles, Z-scores.</a:t>
            </a:r>
          </a:p>
        </p:txBody>
      </p:sp>
      <p:pic>
        <p:nvPicPr>
          <p:cNvPr id="41988" name="Picture 3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10100" y="2057400"/>
            <a:ext cx="4411663" cy="343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 1"/>
          <p:cNvSpPr txBox="1">
            <a:spLocks noGrp="1"/>
          </p:cNvSpPr>
          <p:nvPr>
            <p:ph type="title" idx="4294967295"/>
          </p:nvPr>
        </p:nvSpPr>
        <p:spPr>
          <a:xfrm>
            <a:off x="457200" y="273050"/>
            <a:ext cx="8228013" cy="86995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i-FI" sz="2358"/>
              <a:t>Example Coot Ligand Distortion Score</a:t>
            </a:r>
          </a:p>
        </p:txBody>
      </p:sp>
      <p:sp>
        <p:nvSpPr>
          <p:cNvPr id="3" name=" 2"/>
          <p:cNvSpPr txBox="1">
            <a:spLocks noGrp="1"/>
          </p:cNvSpPr>
          <p:nvPr>
            <p:ph type="body" idx="4294967295"/>
          </p:nvPr>
        </p:nvSpPr>
        <p:spPr>
          <a:xfrm>
            <a:off x="163513" y="1306513"/>
            <a:ext cx="8816975" cy="5759450"/>
          </a:xfrm>
        </p:spPr>
        <p:txBody>
          <a:bodyPr>
            <a:spAutoFit/>
          </a:bodyPr>
          <a:lstStyle/>
          <a:p>
            <a:pPr marL="0" indent="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en-GB" sz="907">
              <a:latin typeface="DejaVu Sans Mono" pitchFamily="49"/>
            </a:endParaRPr>
          </a:p>
          <a:p>
            <a:pPr marL="0" indent="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GB" sz="907">
                <a:latin typeface="DejaVu Sans Mono" pitchFamily="49"/>
              </a:rPr>
              <a:t>  Residue Distortion List:</a:t>
            </a:r>
          </a:p>
          <a:p>
            <a:pPr marL="0" indent="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GB" sz="907">
                <a:latin typeface="DejaVu Sans Mono" pitchFamily="49"/>
              </a:rPr>
              <a:t>   plane  O3   C19  C20  C18  C16  C15  C17  C13  C14  N2   C4   C5   O1   C3   C6   O2  penalty-score:  36.51</a:t>
            </a:r>
          </a:p>
          <a:p>
            <a:pPr marL="0" indent="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GB" sz="907">
                <a:latin typeface="DejaVu Sans Mono" pitchFamily="49"/>
              </a:rPr>
              <a:t>   plane  C2   C7   C8   C9   C10  C11  C12                                              penalty-score:   8.82</a:t>
            </a:r>
          </a:p>
          <a:p>
            <a:pPr marL="0" indent="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GB" sz="907">
                <a:latin typeface="DejaVu Sans Mono" pitchFamily="49"/>
              </a:rPr>
              <a:t>   bond  C13 to  C4  target_value:   1.490 d:   1.432 sigma:   0.020 length-devi  -0.058 penalty-score:   8.44</a:t>
            </a:r>
          </a:p>
          <a:p>
            <a:pPr marL="0" indent="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GB" sz="907">
                <a:latin typeface="DejaVu Sans Mono" pitchFamily="49"/>
              </a:rPr>
              <a:t>   bond  C4  to  C3  target_value:   1.490 d:   1.436 sigma:   0.020 length-devi  -0.054 penalty-score:   7.21</a:t>
            </a:r>
          </a:p>
          <a:p>
            <a:pPr marL="0" indent="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GB" sz="907">
                <a:latin typeface="DejaVu Sans Mono" pitchFamily="49"/>
              </a:rPr>
              <a:t>   bond  O3  to  C19 target_value:   1.362 d:   1.318 sigma:   0.020 length-devi  -0.044 penalty-score:   4.75</a:t>
            </a:r>
          </a:p>
          <a:p>
            <a:pPr marL="0" indent="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GB" sz="907">
                <a:latin typeface="DejaVu Sans Mono" pitchFamily="49"/>
              </a:rPr>
              <a:t>   bond  C19 to  C20 target_value:   1.390 d:   1.433 sigma:   0.020 length-devi   0.043 penalty-score:   4.67</a:t>
            </a:r>
          </a:p>
          <a:p>
            <a:pPr marL="0" indent="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GB" sz="907">
                <a:latin typeface="DejaVu Sans Mono" pitchFamily="49"/>
              </a:rPr>
              <a:t>   bond  C1  to  C2  target_value:   1.390 d:   1.428 sigma:   0.020 length-devi   0.038 penalty-score:   3.70</a:t>
            </a:r>
          </a:p>
          <a:p>
            <a:pPr marL="0" indent="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GB" sz="907">
                <a:latin typeface="DejaVu Sans Mono" pitchFamily="49"/>
              </a:rPr>
              <a:t>   bond  C4  to  C5  target_value:   1.490 d:   1.454 sigma:   0.020 length-devi  -0.036 penalty-score:   3.26</a:t>
            </a:r>
          </a:p>
          <a:p>
            <a:pPr marL="0" indent="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GB" sz="907">
                <a:latin typeface="DejaVu Sans Mono" pitchFamily="49"/>
              </a:rPr>
              <a:t>   bond  C13 to  C14 target_value:   1.490 d:   1.456 sigma:   0.020 length-devi  -0.034 penalty-score:   2.91</a:t>
            </a:r>
          </a:p>
          <a:p>
            <a:pPr marL="0" indent="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GB" sz="907">
                <a:latin typeface="DejaVu Sans Mono" pitchFamily="49"/>
              </a:rPr>
              <a:t>   bond  C15 to  C13 target_value:   1.490 d:   1.458 sigma:   0.020 length-devi  -0.032 penalty-score:   2.57</a:t>
            </a:r>
          </a:p>
          <a:p>
            <a:pPr marL="0" indent="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GB" sz="907">
                <a:latin typeface="DejaVu Sans Mono" pitchFamily="49"/>
              </a:rPr>
              <a:t>   bond  C16 to  C15 target_value:   1.490 d:   1.459 sigma:   0.020 length-devi  -0.031 penalty-score:   2.45</a:t>
            </a:r>
          </a:p>
          <a:p>
            <a:pPr marL="0" indent="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GB" sz="907">
                <a:latin typeface="DejaVu Sans Mono" pitchFamily="49"/>
              </a:rPr>
              <a:t>   angle  C13 -  C4  -  C5   target: 108.00 model_angle: 133.80 sigma:  3.00 angle-devi 25.80 penalty-score:  73.93</a:t>
            </a:r>
          </a:p>
          <a:p>
            <a:pPr marL="0" indent="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GB" sz="907">
                <a:latin typeface="DejaVu Sans Mono" pitchFamily="49"/>
              </a:rPr>
              <a:t>   angle  O1  -  C5  -  C4   target: 108.00 model_angle: 126.59 sigma:  3.00 angle-devi 18.59 penalty-score:  38.38</a:t>
            </a:r>
          </a:p>
          <a:p>
            <a:pPr marL="0" indent="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GB" sz="907">
                <a:latin typeface="DejaVu Sans Mono" pitchFamily="49"/>
              </a:rPr>
              <a:t>   angle  C13 -  C15 -  C16  target: 120.00 model_angle: 102.30 sigma:  3.00 angle-devi 17.70 penalty-score:  34.83</a:t>
            </a:r>
          </a:p>
          <a:p>
            <a:pPr marL="0" indent="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GB" sz="907">
                <a:latin typeface="DejaVu Sans Mono" pitchFamily="49"/>
              </a:rPr>
              <a:t>   angle  O2  -  C6  -  N1   target: 108.00 model_angle: 122.80 sigma:  3.00 angle-devi 14.80 penalty-score:  24.34</a:t>
            </a:r>
          </a:p>
          <a:p>
            <a:pPr marL="0" indent="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GB" sz="907">
                <a:latin typeface="DejaVu Sans Mono" pitchFamily="49"/>
              </a:rPr>
              <a:t>   angle  O2  -  C6  -  C3   target: 108.00 model_angle: 122.76 sigma:  3.00 angle-devi 14.76 penalty-score:  24.19</a:t>
            </a:r>
          </a:p>
          <a:p>
            <a:pPr marL="0" indent="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GB" sz="907">
                <a:latin typeface="DejaVu Sans Mono" pitchFamily="49"/>
              </a:rPr>
              <a:t>   angle  C13 -  C15 -  C17  target: 120.00 model_angle: 133.33 sigma:  3.00 angle-devi 13.33 penalty-score:  19.76</a:t>
            </a:r>
          </a:p>
          <a:p>
            <a:pPr marL="0" indent="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GB" sz="907">
                <a:latin typeface="DejaVu Sans Mono" pitchFamily="49"/>
              </a:rPr>
              <a:t>   angle  C4  -  C13 -  C15  target: 120.00 model_angle: 132.99 sigma:  3.00 angle-devi 12.99 penalty-score:  18.76</a:t>
            </a:r>
          </a:p>
          <a:p>
            <a:pPr marL="0" indent="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GB" sz="907">
                <a:latin typeface="DejaVu Sans Mono" pitchFamily="49"/>
              </a:rPr>
              <a:t>   angle  N1  -  C5  -  O1   target: 108.00 model_angle: 120.48 sigma:  3.00 angle-devi 12.48 penalty-score:  17.32</a:t>
            </a:r>
          </a:p>
          <a:p>
            <a:pPr marL="0" indent="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GB" sz="907">
                <a:latin typeface="DejaVu Sans Mono" pitchFamily="49"/>
              </a:rPr>
              <a:t>   angle  C15 -  C13 -  C14  target: 120.00 model_angle: 110.43 sigma:  3.00 angle-devi -9.57 penalty-score:  10.18</a:t>
            </a:r>
          </a:p>
          <a:p>
            <a:pPr marL="0" indent="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GB" sz="907">
                <a:latin typeface="DejaVu Sans Mono" pitchFamily="49"/>
              </a:rPr>
              <a:t>   angle  N1  -  C6  -  C3   target: 108.00 model_angle: 114.28 sigma:  3.00 angle-devi  6.28 penalty-score:   4.38</a:t>
            </a:r>
          </a:p>
          <a:p>
            <a:pPr marL="0" indent="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GB" sz="907">
                <a:latin typeface="DejaVu Sans Mono" pitchFamily="49"/>
              </a:rPr>
              <a:t>   angle  C6  -  C3  -  C4   target: 108.00 model_angle: 101.75 sigma:  3.00 angle-devi -6.25 penalty-score:   4.34</a:t>
            </a:r>
          </a:p>
          <a:p>
            <a:pPr marL="0" indent="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GB" sz="907">
                <a:latin typeface="DejaVu Sans Mono" pitchFamily="49"/>
              </a:rPr>
              <a:t>Residue Distortion Summary:</a:t>
            </a:r>
          </a:p>
          <a:p>
            <a:pPr marL="0" indent="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GB" sz="907">
                <a:latin typeface="DejaVu Sans Mono" pitchFamily="49"/>
              </a:rPr>
              <a:t>   29 bond restraints</a:t>
            </a:r>
          </a:p>
          <a:p>
            <a:pPr marL="0" indent="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GB" sz="907">
                <a:latin typeface="DejaVu Sans Mono" pitchFamily="49"/>
              </a:rPr>
              <a:t>   44 angle restraints</a:t>
            </a:r>
          </a:p>
          <a:p>
            <a:pPr marL="0" indent="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GB" sz="907">
                <a:latin typeface="DejaVu Sans Mono" pitchFamily="49"/>
              </a:rPr>
              <a:t>   sum of bond  distortions penalties:  59.5697</a:t>
            </a:r>
          </a:p>
          <a:p>
            <a:pPr marL="0" indent="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GB" sz="907">
                <a:latin typeface="DejaVu Sans Mono" pitchFamily="49"/>
              </a:rPr>
              <a:t>   sum of angle distortions penalties:  300.405</a:t>
            </a:r>
          </a:p>
          <a:p>
            <a:pPr marL="0" indent="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GB" sz="907">
                <a:latin typeface="DejaVu Sans Mono" pitchFamily="49"/>
              </a:rPr>
              <a:t>   average bond  distortion penalty:    2.05413</a:t>
            </a:r>
          </a:p>
          <a:p>
            <a:pPr marL="0" indent="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GB" sz="907">
                <a:latin typeface="DejaVu Sans Mono" pitchFamily="49"/>
              </a:rPr>
              <a:t>   average angle distortion penalty:    6.82739</a:t>
            </a:r>
          </a:p>
          <a:p>
            <a:pPr marL="0" indent="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GB" sz="907">
                <a:latin typeface="DejaVu Sans Mono" pitchFamily="49"/>
              </a:rPr>
              <a:t>   total distortion penalty:            405.304</a:t>
            </a:r>
          </a:p>
          <a:p>
            <a:pPr marL="0" indent="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GB" sz="907">
                <a:latin typeface="DejaVu Sans Mono" pitchFamily="49"/>
              </a:rPr>
              <a:t>   average distortion penalty:          4.93116</a:t>
            </a:r>
          </a:p>
          <a:p>
            <a:pPr marL="0" indent="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en-GB" sz="907">
              <a:latin typeface="DejaVu Sans Mono" pitchFamily="49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163" y="1276350"/>
            <a:ext cx="9142412" cy="5307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 2"/>
          <p:cNvSpPr txBox="1">
            <a:spLocks noGrp="1"/>
          </p:cNvSpPr>
          <p:nvPr>
            <p:ph type="title" idx="4294967295"/>
          </p:nvPr>
        </p:nvSpPr>
        <p:spPr>
          <a:xfrm>
            <a:off x="446088" y="252413"/>
            <a:ext cx="8229600" cy="936625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i-FI">
                <a:latin typeface="DejaVu Sans Condensed" pitchFamily="34"/>
              </a:rPr>
              <a:t> Mogul Results Representation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275" y="384175"/>
            <a:ext cx="9142413" cy="614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 1"/>
          <p:cNvSpPr>
            <a:spLocks noGrp="1"/>
          </p:cNvSpPr>
          <p:nvPr>
            <p:ph type="title" idx="4294967295"/>
          </p:nvPr>
        </p:nvSpPr>
        <p:spPr>
          <a:xfrm>
            <a:off x="457200" y="473075"/>
            <a:ext cx="8228013" cy="814388"/>
          </a:xfrm>
        </p:spPr>
        <p:txBody>
          <a:bodyPr>
            <a:spAutoFit/>
          </a:bodyPr>
          <a:lstStyle/>
          <a:p>
            <a:pPr eaLnBrk="1" hangingPunct="1"/>
            <a:r>
              <a:rPr lang="fi-FI" smtClean="0"/>
              <a:t>Ligand Represenation</a:t>
            </a:r>
          </a:p>
        </p:txBody>
      </p:sp>
      <p:sp>
        <p:nvSpPr>
          <p:cNvPr id="46083" name=" 3"/>
          <p:cNvSpPr>
            <a:spLocks noGrp="1"/>
          </p:cNvSpPr>
          <p:nvPr>
            <p:ph type="body" idx="4294967295"/>
          </p:nvPr>
        </p:nvSpPr>
        <p:spPr>
          <a:xfrm>
            <a:off x="914400" y="1454150"/>
            <a:ext cx="7605713" cy="2252663"/>
          </a:xfrm>
        </p:spPr>
        <p:txBody>
          <a:bodyPr>
            <a:spAutoFit/>
          </a:bodyPr>
          <a:lstStyle/>
          <a:p>
            <a:pPr marL="260350" indent="-96838" eaLnBrk="1" hangingPunct="1"/>
            <a:r>
              <a:rPr lang="en-GB" smtClean="0"/>
              <a:t>Bond orders (from dictionary restraints)</a:t>
            </a:r>
          </a:p>
          <a:p>
            <a:pPr marL="260350" indent="-96838" eaLnBrk="1" hangingPunct="1"/>
            <a:r>
              <a:rPr lang="en-GB" smtClean="0"/>
              <a:t>Be critical- are you sure? Check your chemistry Beware of issues such as tautomers, nitrogen hybridisation (planarity), protonation states…</a:t>
            </a:r>
          </a:p>
          <a:p>
            <a:pPr marL="260350" indent="-96838" eaLnBrk="1" hangingPunct="1"/>
            <a:r>
              <a:rPr lang="en-GB" smtClean="0"/>
              <a:t>Are your assumptions correct for your restraints</a:t>
            </a:r>
          </a:p>
        </p:txBody>
      </p:sp>
      <p:pic>
        <p:nvPicPr>
          <p:cNvPr id="46084" name="Picture 4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6900" y="3873500"/>
            <a:ext cx="4252913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5" name="Picture 5"/>
          <p:cNvPicPr>
            <a:picLocks noChangeAspect="1"/>
          </p:cNvPicPr>
          <p:nvPr/>
        </p:nvPicPr>
        <p:blipFill>
          <a:blip r:embed="rId4" cstate="print"/>
          <a:srcRect l="28529" t="42371" r="29738" b="40417"/>
          <a:stretch>
            <a:fillRect/>
          </a:stretch>
        </p:blipFill>
        <p:spPr bwMode="auto">
          <a:xfrm>
            <a:off x="4921250" y="4343400"/>
            <a:ext cx="3751263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 1"/>
          <p:cNvSpPr>
            <a:spLocks noGrp="1"/>
          </p:cNvSpPr>
          <p:nvPr>
            <p:ph type="title" idx="4294967295"/>
          </p:nvPr>
        </p:nvSpPr>
        <p:spPr>
          <a:xfrm>
            <a:off x="457200" y="273050"/>
            <a:ext cx="8228013" cy="869950"/>
          </a:xfrm>
        </p:spPr>
        <p:txBody>
          <a:bodyPr/>
          <a:lstStyle/>
          <a:p>
            <a:pPr eaLnBrk="1" hangingPunct="1"/>
            <a:r>
              <a:rPr lang="fi-FI" smtClean="0"/>
              <a:t>Ligand Environment Layout</a:t>
            </a:r>
          </a:p>
        </p:txBody>
      </p:sp>
      <p:sp>
        <p:nvSpPr>
          <p:cNvPr id="47107" name=" 2"/>
          <p:cNvSpPr>
            <a:spLocks noGrp="1"/>
          </p:cNvSpPr>
          <p:nvPr>
            <p:ph type="body" idx="4294967295"/>
          </p:nvPr>
        </p:nvSpPr>
        <p:spPr>
          <a:xfrm>
            <a:off x="244475" y="1204913"/>
            <a:ext cx="8542338" cy="493712"/>
          </a:xfrm>
        </p:spPr>
        <p:txBody>
          <a:bodyPr>
            <a:spAutoFit/>
          </a:bodyPr>
          <a:lstStyle/>
          <a:p>
            <a:pPr marL="260350" indent="-96838" eaLnBrk="1" hangingPunct="1"/>
            <a:r>
              <a:rPr lang="en-GB" smtClean="0"/>
              <a:t>2d Ligand pocket layout (ligplot, poseview)</a:t>
            </a:r>
          </a:p>
        </p:txBody>
      </p:sp>
      <p:pic>
        <p:nvPicPr>
          <p:cNvPr id="47108" name="Picture 3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0250" y="1992313"/>
            <a:ext cx="3514725" cy="424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09" name="Picture 4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18063" y="1797050"/>
            <a:ext cx="3835400" cy="424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633538" y="6284913"/>
            <a:ext cx="6430962" cy="460375"/>
          </a:xfrm>
          <a:prstGeom prst="rect">
            <a:avLst/>
          </a:prstGeom>
          <a:noFill/>
          <a:ln>
            <a:noFill/>
          </a:ln>
        </p:spPr>
        <p:txBody>
          <a:bodyPr lIns="81638" tIns="42452" rIns="81638" bIns="42452" anchor="ctr" compatLnSpc="0">
            <a:spAutoFit/>
          </a:bodyPr>
          <a:lstStyle/>
          <a:p>
            <a:pPr eaLnBrk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i-FI" sz="2540" kern="0" dirty="0">
                <a:latin typeface="Droid Sans" pitchFamily="34"/>
                <a:ea typeface="HG Mincho Light J" pitchFamily="2"/>
                <a:cs typeface="Arial" pitchFamily="2"/>
              </a:rPr>
              <a:t>New tools in Coot!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utoUpdateAnimBg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742950"/>
            <a:ext cx="91440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228600" y="6019800"/>
            <a:ext cx="5026025" cy="379413"/>
          </a:xfrm>
          <a:prstGeom prst="rect">
            <a:avLst/>
          </a:prstGeom>
          <a:noFill/>
          <a:ln>
            <a:noFill/>
          </a:ln>
        </p:spPr>
        <p:txBody>
          <a:bodyPr lIns="81638" tIns="42452" rIns="81638" bIns="42452" anchor="ctr" compatLnSpc="0">
            <a:spAutoFit/>
          </a:bodyPr>
          <a:lstStyle/>
          <a:p>
            <a:pPr eaLnBrk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i-FI" sz="1996" kern="0" dirty="0">
                <a:latin typeface="Droid Sans" pitchFamily="34"/>
                <a:ea typeface="HG Mincho Light J" pitchFamily="2"/>
                <a:cs typeface="Arial" pitchFamily="2"/>
              </a:rPr>
              <a:t>FLEV: Flatland Ligand Environment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dirty="0" smtClean="0"/>
              <a:t>Sources of help</a:t>
            </a:r>
            <a:endParaRPr lang="en-GB" dirty="0"/>
          </a:p>
        </p:txBody>
      </p:sp>
      <p:sp>
        <p:nvSpPr>
          <p:cNvPr id="49155" name="Rectangle 2"/>
          <p:cNvSpPr>
            <a:spLocks noChangeArrowheads="1"/>
          </p:cNvSpPr>
          <p:nvPr/>
        </p:nvSpPr>
        <p:spPr bwMode="auto">
          <a:xfrm>
            <a:off x="571500" y="2209800"/>
            <a:ext cx="8077200" cy="424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 eaLnBrk="1" hangingPunct="1"/>
            <a:r>
              <a:rPr lang="en-GB" sz="2000"/>
              <a:t>The Homepage, F.A.Q, documentation</a:t>
            </a:r>
          </a:p>
          <a:p>
            <a:pPr lvl="1" eaLnBrk="1" hangingPunct="1"/>
            <a:r>
              <a:rPr lang="en-GB" sz="2000">
                <a:solidFill>
                  <a:schemeClr val="tx2"/>
                </a:solidFill>
              </a:rPr>
              <a:t>http://www2.mrc-lmb.cam.ac.uk/Personal/pemsley/coot/</a:t>
            </a:r>
          </a:p>
          <a:p>
            <a:pPr lvl="1" eaLnBrk="1" hangingPunct="1"/>
            <a:endParaRPr lang="en-GB" sz="2000">
              <a:solidFill>
                <a:schemeClr val="tx2"/>
              </a:solidFill>
            </a:endParaRPr>
          </a:p>
          <a:p>
            <a:pPr lvl="1" eaLnBrk="1" hangingPunct="1"/>
            <a:r>
              <a:rPr lang="en-GB" sz="2000"/>
              <a:t>Coot Wiki</a:t>
            </a:r>
          </a:p>
          <a:p>
            <a:pPr lvl="1" eaLnBrk="1" hangingPunct="1"/>
            <a:r>
              <a:rPr lang="en-GB" sz="2000">
                <a:solidFill>
                  <a:schemeClr val="tx2"/>
                </a:solidFill>
              </a:rPr>
              <a:t>http://strucbio.biologie.uni-konstanz.de/ccp4wiki/index.php/Coot</a:t>
            </a:r>
          </a:p>
          <a:p>
            <a:pPr lvl="1" eaLnBrk="1" hangingPunct="1"/>
            <a:endParaRPr lang="en-GB" sz="2000"/>
          </a:p>
          <a:p>
            <a:pPr lvl="1" eaLnBrk="1" hangingPunct="1"/>
            <a:r>
              <a:rPr lang="en-GB" sz="2000"/>
              <a:t>The mailing list</a:t>
            </a:r>
          </a:p>
          <a:p>
            <a:pPr lvl="1" eaLnBrk="1" hangingPunct="1"/>
            <a:r>
              <a:rPr lang="en-GB" sz="2000">
                <a:solidFill>
                  <a:schemeClr val="tx2"/>
                </a:solidFill>
              </a:rPr>
              <a:t>http://www.jiscmail.ac.uk/lists/coot.html</a:t>
            </a:r>
          </a:p>
          <a:p>
            <a:pPr lvl="1" eaLnBrk="1" hangingPunct="1"/>
            <a:endParaRPr lang="en-GB"/>
          </a:p>
          <a:p>
            <a:pPr lvl="1" eaLnBrk="1" hangingPunct="1"/>
            <a:r>
              <a:rPr lang="en-GB"/>
              <a:t>Ligand validation (recommendations for best practise)</a:t>
            </a:r>
          </a:p>
          <a:p>
            <a:pPr lvl="1" eaLnBrk="1" hangingPunct="1"/>
            <a:r>
              <a:rPr lang="en-GB" b="1"/>
              <a:t>Outcome of the First wwPDB/CCDC/D3R Ligand Validation Workshop.</a:t>
            </a:r>
          </a:p>
          <a:p>
            <a:pPr lvl="1" eaLnBrk="1" hangingPunct="1"/>
            <a:r>
              <a:rPr lang="fr-FR" sz="2000">
                <a:solidFill>
                  <a:schemeClr val="tx2"/>
                </a:solidFill>
              </a:rPr>
              <a:t>Structure</a:t>
            </a:r>
            <a:r>
              <a:rPr lang="fr-FR" sz="2000">
                <a:solidFill>
                  <a:schemeClr val="tx2"/>
                </a:solidFill>
                <a:hlinkClick r:id="rId2" tooltip="Structure (London, England : 1993)."/>
              </a:rPr>
              <a:t>.</a:t>
            </a:r>
            <a:r>
              <a:rPr lang="fr-FR" sz="2000">
                <a:solidFill>
                  <a:schemeClr val="tx2"/>
                </a:solidFill>
              </a:rPr>
              <a:t> 2016 Apr 5;24(4):502-8. doi: 10.1016/j.str.2016.02.017.</a:t>
            </a:r>
            <a:endParaRPr lang="en-GB" sz="2000">
              <a:solidFill>
                <a:schemeClr val="tx2"/>
              </a:solidFill>
            </a:endParaRPr>
          </a:p>
          <a:p>
            <a:pPr lvl="1" eaLnBrk="1" hangingPunct="1"/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dirty="0" smtClean="0"/>
              <a:t>Ligand Fitting Practical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457200" y="2514600"/>
            <a:ext cx="8305800" cy="25860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dirty="0">
                <a:latin typeface="+mn-lt"/>
              </a:rPr>
              <a:t>Handout with instructions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dirty="0">
                <a:latin typeface="+mn-lt"/>
              </a:rPr>
              <a:t>Starting files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dirty="0">
                <a:latin typeface="+mn-lt"/>
              </a:rPr>
              <a:t>Focus on </a:t>
            </a:r>
            <a:r>
              <a:rPr lang="en-GB" dirty="0" err="1">
                <a:latin typeface="+mn-lt"/>
              </a:rPr>
              <a:t>Acedrg</a:t>
            </a:r>
            <a:r>
              <a:rPr lang="en-GB" dirty="0">
                <a:latin typeface="+mn-lt"/>
              </a:rPr>
              <a:t>, </a:t>
            </a:r>
            <a:r>
              <a:rPr lang="en-GB" dirty="0" err="1">
                <a:latin typeface="+mn-lt"/>
              </a:rPr>
              <a:t>jLigand</a:t>
            </a:r>
            <a:r>
              <a:rPr lang="en-GB" dirty="0">
                <a:latin typeface="+mn-lt"/>
              </a:rPr>
              <a:t> and Coot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latin typeface="+mn-lt"/>
            </a:endParaRP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AutoNum type="arabicParenR"/>
              <a:defRPr/>
            </a:pPr>
            <a:r>
              <a:rPr lang="en-GB" dirty="0">
                <a:latin typeface="+mn-lt"/>
              </a:rPr>
              <a:t>Simple ligand fitting case </a:t>
            </a:r>
          </a:p>
          <a:p>
            <a:pPr marL="800100" lvl="1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AutoNum type="arabicParenR"/>
              <a:defRPr/>
            </a:pPr>
            <a:r>
              <a:rPr lang="en-GB" dirty="0">
                <a:latin typeface="+mn-lt"/>
              </a:rPr>
              <a:t>If you have time please also give the in-built ligand sketcher to generate a *.</a:t>
            </a:r>
            <a:r>
              <a:rPr lang="en-GB" dirty="0" err="1">
                <a:latin typeface="+mn-lt"/>
              </a:rPr>
              <a:t>mol</a:t>
            </a:r>
            <a:r>
              <a:rPr lang="en-GB" dirty="0">
                <a:latin typeface="+mn-lt"/>
              </a:rPr>
              <a:t> file to feed into </a:t>
            </a:r>
            <a:r>
              <a:rPr lang="en-GB" dirty="0" err="1">
                <a:latin typeface="+mn-lt"/>
              </a:rPr>
              <a:t>Acedrg</a:t>
            </a:r>
            <a:endParaRPr lang="en-GB" dirty="0">
              <a:latin typeface="+mn-lt"/>
            </a:endParaRP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AutoNum type="arabicParenR"/>
              <a:defRPr/>
            </a:pPr>
            <a:r>
              <a:rPr lang="en-GB" dirty="0">
                <a:latin typeface="+mn-lt"/>
              </a:rPr>
              <a:t>More problematic case, restraint modification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Tx/>
              <a:buAutoNum type="arabicParenR"/>
              <a:defRPr/>
            </a:pPr>
            <a:r>
              <a:rPr lang="en-GB" dirty="0">
                <a:latin typeface="+mn-lt"/>
              </a:rPr>
              <a:t>“Free play” opportunity to ask questions and try out other tools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 1"/>
          <p:cNvSpPr>
            <a:spLocks noGrp="1"/>
          </p:cNvSpPr>
          <p:nvPr>
            <p:ph type="title" idx="4294967295"/>
          </p:nvPr>
        </p:nvSpPr>
        <p:spPr>
          <a:xfrm>
            <a:off x="457200" y="1031875"/>
            <a:ext cx="8229600" cy="815975"/>
          </a:xfrm>
        </p:spPr>
        <p:txBody>
          <a:bodyPr>
            <a:spAutoFit/>
          </a:bodyPr>
          <a:lstStyle/>
          <a:p>
            <a:pPr eaLnBrk="1" hangingPunct="1"/>
            <a:r>
              <a:rPr lang="fi-FI" smtClean="0"/>
              <a:t>Acknowledgements</a:t>
            </a:r>
          </a:p>
        </p:txBody>
      </p:sp>
      <p:sp>
        <p:nvSpPr>
          <p:cNvPr id="51203" name=" 2"/>
          <p:cNvSpPr>
            <a:spLocks noGrp="1"/>
          </p:cNvSpPr>
          <p:nvPr>
            <p:ph type="body" idx="4294967295"/>
          </p:nvPr>
        </p:nvSpPr>
        <p:spPr>
          <a:xfrm>
            <a:off x="228600" y="1828800"/>
            <a:ext cx="8228013" cy="4665893"/>
          </a:xfrm>
        </p:spPr>
        <p:txBody>
          <a:bodyPr>
            <a:spAutoFit/>
          </a:bodyPr>
          <a:lstStyle/>
          <a:p>
            <a:pPr marL="260350" indent="-96838" eaLnBrk="1" hangingPunct="1"/>
            <a:r>
              <a:rPr lang="en-GB" dirty="0" smtClean="0"/>
              <a:t>Paul </a:t>
            </a:r>
            <a:r>
              <a:rPr lang="en-GB" dirty="0" err="1" smtClean="0"/>
              <a:t>Emsley</a:t>
            </a:r>
            <a:endParaRPr lang="en-GB" dirty="0" smtClean="0"/>
          </a:p>
          <a:p>
            <a:pPr marL="260350" indent="-96838" eaLnBrk="1" hangingPunct="1"/>
            <a:r>
              <a:rPr lang="en-GB" dirty="0" smtClean="0"/>
              <a:t>Kevin  </a:t>
            </a:r>
            <a:r>
              <a:rPr lang="en-GB" dirty="0" err="1" smtClean="0"/>
              <a:t>Cowtan</a:t>
            </a:r>
            <a:endParaRPr lang="en-GB" dirty="0" smtClean="0"/>
          </a:p>
          <a:p>
            <a:pPr marL="260350" indent="-96838" eaLnBrk="1" hangingPunct="1"/>
            <a:r>
              <a:rPr lang="en-GB" dirty="0" smtClean="0"/>
              <a:t>Bernhard </a:t>
            </a:r>
            <a:r>
              <a:rPr lang="en-GB" dirty="0" err="1" smtClean="0"/>
              <a:t>Lohkamp</a:t>
            </a:r>
            <a:endParaRPr lang="en-GB" dirty="0" smtClean="0"/>
          </a:p>
          <a:p>
            <a:pPr marL="260350" indent="-96838" eaLnBrk="1" hangingPunct="1"/>
            <a:r>
              <a:rPr lang="en-GB" dirty="0" err="1" smtClean="0"/>
              <a:t>Judit</a:t>
            </a:r>
            <a:r>
              <a:rPr lang="en-GB" dirty="0" smtClean="0"/>
              <a:t> </a:t>
            </a:r>
            <a:r>
              <a:rPr lang="en-GB" dirty="0" err="1" smtClean="0"/>
              <a:t>Debreczeni</a:t>
            </a:r>
            <a:endParaRPr lang="en-GB" dirty="0" smtClean="0"/>
          </a:p>
          <a:p>
            <a:pPr marL="260350" indent="-96838" eaLnBrk="1" hangingPunct="1"/>
            <a:endParaRPr lang="en-GB" dirty="0" smtClean="0"/>
          </a:p>
          <a:p>
            <a:pPr marL="260350" indent="-96838" eaLnBrk="1" hangingPunct="1"/>
            <a:r>
              <a:rPr lang="en-GB" dirty="0" smtClean="0"/>
              <a:t>Libraries, Dictionaries</a:t>
            </a:r>
          </a:p>
          <a:p>
            <a:pPr marL="260350" lvl="1" indent="-96838" eaLnBrk="1" hangingPunct="1"/>
            <a:r>
              <a:rPr lang="en-GB" dirty="0" smtClean="0"/>
              <a:t>Alexei </a:t>
            </a:r>
            <a:r>
              <a:rPr lang="en-GB" dirty="0" err="1" smtClean="0"/>
              <a:t>Vagin</a:t>
            </a:r>
            <a:endParaRPr lang="en-GB" dirty="0" smtClean="0"/>
          </a:p>
          <a:p>
            <a:pPr marL="260350" lvl="1" indent="-96838" eaLnBrk="1" hangingPunct="1"/>
            <a:r>
              <a:rPr lang="en-GB" dirty="0" smtClean="0"/>
              <a:t> </a:t>
            </a:r>
            <a:r>
              <a:rPr lang="en-GB" dirty="0" err="1" smtClean="0"/>
              <a:t>Garib</a:t>
            </a:r>
            <a:r>
              <a:rPr lang="en-GB" dirty="0" smtClean="0"/>
              <a:t> </a:t>
            </a:r>
            <a:r>
              <a:rPr lang="en-GB" dirty="0" err="1" smtClean="0"/>
              <a:t>Murshudov</a:t>
            </a:r>
            <a:endParaRPr lang="en-GB" dirty="0" smtClean="0"/>
          </a:p>
          <a:p>
            <a:pPr marL="260350" lvl="1" indent="-96838" eaLnBrk="1" hangingPunct="1"/>
            <a:r>
              <a:rPr lang="en-GB" dirty="0" smtClean="0"/>
              <a:t>Eugene </a:t>
            </a:r>
            <a:r>
              <a:rPr lang="en-GB" dirty="0" err="1" smtClean="0"/>
              <a:t>Krissinel</a:t>
            </a:r>
            <a:endParaRPr lang="en-GB" dirty="0" smtClean="0"/>
          </a:p>
          <a:p>
            <a:pPr marL="260350" lvl="1" indent="-96838" eaLnBrk="1" hangingPunct="1"/>
            <a:r>
              <a:rPr lang="en-GB" dirty="0" smtClean="0"/>
              <a:t>Greg Landrum</a:t>
            </a:r>
          </a:p>
        </p:txBody>
      </p:sp>
      <p:sp>
        <p:nvSpPr>
          <p:cNvPr id="5" name=" 2"/>
          <p:cNvSpPr txBox="1">
            <a:spLocks/>
          </p:cNvSpPr>
          <p:nvPr/>
        </p:nvSpPr>
        <p:spPr bwMode="auto">
          <a:xfrm>
            <a:off x="4495800" y="3352800"/>
            <a:ext cx="4267200" cy="330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60350" lvl="1" indent="-96838" eaLnBrk="1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/>
            </a:pPr>
            <a:endParaRPr lang="en-GB" sz="2400" dirty="0">
              <a:latin typeface="+mn-lt"/>
            </a:endParaRPr>
          </a:p>
          <a:p>
            <a:pPr marL="260350" lvl="1" indent="-96838" eaLnBrk="1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/>
            </a:pPr>
            <a:r>
              <a:rPr lang="en-GB" sz="2600" dirty="0" err="1">
                <a:latin typeface="+mn-lt"/>
              </a:rPr>
              <a:t>Molprobity</a:t>
            </a:r>
            <a:endParaRPr lang="en-GB" sz="2600" dirty="0">
              <a:latin typeface="+mn-lt"/>
            </a:endParaRPr>
          </a:p>
          <a:p>
            <a:pPr marL="260350" lvl="1" indent="-96838" eaLnBrk="1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/>
            </a:pPr>
            <a:r>
              <a:rPr lang="en-GB" sz="2600" dirty="0">
                <a:latin typeface="+mn-lt"/>
              </a:rPr>
              <a:t>David Richardson</a:t>
            </a:r>
          </a:p>
          <a:p>
            <a:pPr marL="260350" lvl="1" indent="-96838" eaLnBrk="1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/>
            </a:pPr>
            <a:r>
              <a:rPr lang="en-GB" sz="2600" dirty="0">
                <a:latin typeface="+mn-lt"/>
              </a:rPr>
              <a:t>Jane Richardson</a:t>
            </a:r>
          </a:p>
          <a:p>
            <a:pPr marL="260350" lvl="1" indent="-96838" eaLnBrk="1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/>
            </a:pPr>
            <a:endParaRPr lang="en-GB" sz="2400" dirty="0">
              <a:latin typeface="+mn-lt"/>
            </a:endParaRPr>
          </a:p>
          <a:p>
            <a:pPr marL="260350" indent="-96838"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defRPr/>
            </a:pPr>
            <a:r>
              <a:rPr lang="en-GB" sz="2600" dirty="0" smtClean="0">
                <a:latin typeface="+mn-lt"/>
              </a:rPr>
              <a:t>BBSRC </a:t>
            </a:r>
            <a:r>
              <a:rPr lang="en-GB" sz="2600" dirty="0">
                <a:latin typeface="+mn-lt"/>
              </a:rPr>
              <a:t>&amp; </a:t>
            </a:r>
            <a:r>
              <a:rPr lang="en-GB" sz="2600" dirty="0">
                <a:latin typeface="+mn-lt"/>
              </a:rPr>
              <a:t>CCP4</a:t>
            </a:r>
          </a:p>
          <a:p>
            <a:pPr marL="260350" indent="-96838"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defRPr/>
            </a:pPr>
            <a:r>
              <a:rPr lang="en-GB" sz="2600" dirty="0">
                <a:latin typeface="+mn-lt"/>
              </a:rPr>
              <a:t>Previous presentations</a:t>
            </a:r>
            <a:endParaRPr lang="en-GB" sz="2600" dirty="0">
              <a:latin typeface="+mn-lt"/>
            </a:endParaRPr>
          </a:p>
        </p:txBody>
      </p:sp>
    </p:spTree>
  </p:cSld>
  <p:clrMapOvr>
    <a:masterClrMapping/>
  </p:clrMapOvr>
  <p:transition spd="slow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671</TotalTime>
  <Words>1623</Words>
  <Application>Microsoft Office PowerPoint</Application>
  <PresentationFormat>On-screen Show (4:3)</PresentationFormat>
  <Paragraphs>320</Paragraphs>
  <Slides>46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9" baseType="lpstr">
      <vt:lpstr>Constantia</vt:lpstr>
      <vt:lpstr>Arial</vt:lpstr>
      <vt:lpstr>Calibri</vt:lpstr>
      <vt:lpstr>Wingdings 2</vt:lpstr>
      <vt:lpstr>DejaVuSansCondensed</vt:lpstr>
      <vt:lpstr>DejaVu Sans Condensed</vt:lpstr>
      <vt:lpstr>HG Mincho Light J</vt:lpstr>
      <vt:lpstr>Droid Sans</vt:lpstr>
      <vt:lpstr>Lato</vt:lpstr>
      <vt:lpstr>Courier</vt:lpstr>
      <vt:lpstr>DejaVu Sans Mono</vt:lpstr>
      <vt:lpstr>Courier New</vt:lpstr>
      <vt:lpstr>Flow</vt:lpstr>
      <vt:lpstr>Introduction to Coot</vt:lpstr>
      <vt:lpstr>Agenda</vt:lpstr>
      <vt:lpstr>Coot</vt:lpstr>
      <vt:lpstr>Slide 4</vt:lpstr>
      <vt:lpstr>The Interface</vt:lpstr>
      <vt:lpstr>The tool bar(model/fit/refine shortcuts)</vt:lpstr>
      <vt:lpstr>The tool bar(model/fit/refine shortcuts)</vt:lpstr>
      <vt:lpstr>Automation for bulk fitting tasks</vt:lpstr>
      <vt:lpstr>Validation Tools</vt:lpstr>
      <vt:lpstr>Validation Tools</vt:lpstr>
      <vt:lpstr>Validation Tools</vt:lpstr>
      <vt:lpstr>Molprobity</vt:lpstr>
      <vt:lpstr>Ligands</vt:lpstr>
      <vt:lpstr>Ligand and Density...</vt:lpstr>
      <vt:lpstr>Ligand Starting Point</vt:lpstr>
      <vt:lpstr>2D Ligand Builder</vt:lpstr>
      <vt:lpstr>2D Sketcher</vt:lpstr>
      <vt:lpstr>QED Score</vt:lpstr>
      <vt:lpstr>Ligand Utils</vt:lpstr>
      <vt:lpstr>Ligand Utils – CCP4</vt:lpstr>
      <vt:lpstr>Slide 21</vt:lpstr>
      <vt:lpstr>AFITT</vt:lpstr>
      <vt:lpstr>Generating Conformers</vt:lpstr>
      <vt:lpstr>REFMAC Monomer Library chem_comp_bond</vt:lpstr>
      <vt:lpstr>REFMAC Monomer Library chem_comp_tor</vt:lpstr>
      <vt:lpstr>Ligand Torsionable Angle Probability from CIF file</vt:lpstr>
      <vt:lpstr>Conformer Generation</vt:lpstr>
      <vt:lpstr>Chirality</vt:lpstr>
      <vt:lpstr>Chiral Centre Inversion</vt:lpstr>
      <vt:lpstr>Fitting Ligands</vt:lpstr>
      <vt:lpstr>Slide 31</vt:lpstr>
      <vt:lpstr>Slide 32</vt:lpstr>
      <vt:lpstr>Orienting the ligand</vt:lpstr>
      <vt:lpstr>Ligand Validation</vt:lpstr>
      <vt:lpstr>Why bother?</vt:lpstr>
      <vt:lpstr>Parametisation issues...</vt:lpstr>
      <vt:lpstr>Assessing Ligand Geometry Accuracy</vt:lpstr>
      <vt:lpstr>Example Coot Ligand Distortion Score</vt:lpstr>
      <vt:lpstr> Mogul Results Representation</vt:lpstr>
      <vt:lpstr>Slide 40</vt:lpstr>
      <vt:lpstr>Ligand Represenation</vt:lpstr>
      <vt:lpstr>Ligand Environment Layout</vt:lpstr>
      <vt:lpstr>Slide 43</vt:lpstr>
      <vt:lpstr>Sources of help</vt:lpstr>
      <vt:lpstr>Ligand Fitting Practical</vt:lpstr>
      <vt:lpstr>Acknowledgements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Coot</dc:title>
  <dc:creator>Paul</dc:creator>
  <cp:lastModifiedBy>Paul</cp:lastModifiedBy>
  <cp:revision>64</cp:revision>
  <dcterms:created xsi:type="dcterms:W3CDTF">2016-12-15T19:52:50Z</dcterms:created>
  <dcterms:modified xsi:type="dcterms:W3CDTF">2016-12-17T22:43:15Z</dcterms:modified>
</cp:coreProperties>
</file>