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38"/>
  </p:notesMasterIdLst>
  <p:sldIdLst>
    <p:sldId id="256" r:id="rId5"/>
    <p:sldId id="257" r:id="rId6"/>
    <p:sldId id="288" r:id="rId7"/>
    <p:sldId id="258" r:id="rId8"/>
    <p:sldId id="259" r:id="rId9"/>
    <p:sldId id="260" r:id="rId10"/>
    <p:sldId id="261" r:id="rId11"/>
    <p:sldId id="262" r:id="rId12"/>
    <p:sldId id="263" r:id="rId13"/>
    <p:sldId id="265" r:id="rId14"/>
    <p:sldId id="266" r:id="rId15"/>
    <p:sldId id="267" r:id="rId16"/>
    <p:sldId id="268" r:id="rId17"/>
    <p:sldId id="289" r:id="rId18"/>
    <p:sldId id="269" r:id="rId19"/>
    <p:sldId id="270" r:id="rId20"/>
    <p:sldId id="271" r:id="rId21"/>
    <p:sldId id="295" r:id="rId22"/>
    <p:sldId id="272" r:id="rId23"/>
    <p:sldId id="290" r:id="rId24"/>
    <p:sldId id="279" r:id="rId25"/>
    <p:sldId id="281" r:id="rId26"/>
    <p:sldId id="280" r:id="rId27"/>
    <p:sldId id="282" r:id="rId28"/>
    <p:sldId id="283" r:id="rId29"/>
    <p:sldId id="284" r:id="rId30"/>
    <p:sldId id="285" r:id="rId31"/>
    <p:sldId id="292" r:id="rId32"/>
    <p:sldId id="293" r:id="rId33"/>
    <p:sldId id="294" r:id="rId34"/>
    <p:sldId id="286" r:id="rId35"/>
    <p:sldId id="287" r:id="rId36"/>
    <p:sldId id="291" r:id="rId37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74" autoAdjust="0"/>
    <p:restoredTop sz="85327" autoAdjust="0"/>
  </p:normalViewPr>
  <p:slideViewPr>
    <p:cSldViewPr>
      <p:cViewPr varScale="1">
        <p:scale>
          <a:sx n="58" d="100"/>
          <a:sy n="58" d="100"/>
        </p:scale>
        <p:origin x="-168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en-GB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endParaRPr lang="en-GB" alt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 smtClean="0"/>
              <a:t>Click to edit Master text styles</a:t>
            </a:r>
          </a:p>
          <a:p>
            <a:pPr lvl="1"/>
            <a:r>
              <a:rPr lang="en-GB" altLang="en-US" dirty="0" smtClean="0"/>
              <a:t>Second level</a:t>
            </a:r>
          </a:p>
          <a:p>
            <a:pPr lvl="2"/>
            <a:r>
              <a:rPr lang="en-GB" altLang="en-US" dirty="0" smtClean="0"/>
              <a:t>Third level</a:t>
            </a:r>
          </a:p>
          <a:p>
            <a:pPr lvl="3"/>
            <a:r>
              <a:rPr lang="en-GB" altLang="en-US" dirty="0" smtClean="0"/>
              <a:t>Fourth level</a:t>
            </a:r>
          </a:p>
          <a:p>
            <a:pPr lvl="4"/>
            <a:r>
              <a:rPr lang="en-GB" altLang="en-US" dirty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en-GB" alt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5EB42E75-0CF9-4408-94A3-E28DC4A338D5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764207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7B1268-A970-4C4A-AA28-293D93093980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IT recommend Globus for data set &gt;20GB</a:t>
            </a:r>
            <a:r>
              <a:rPr lang="en-GB" baseline="0" dirty="0" smtClean="0"/>
              <a:t> </a:t>
            </a:r>
          </a:p>
          <a:p>
            <a:r>
              <a:rPr lang="en-GB" baseline="0" dirty="0" smtClean="0"/>
              <a:t>For less than 20GB use </a:t>
            </a:r>
            <a:r>
              <a:rPr lang="en-GB" baseline="0" dirty="0" err="1" smtClean="0"/>
              <a:t>scp</a:t>
            </a:r>
            <a:r>
              <a:rPr lang="en-GB" baseline="0" dirty="0" smtClean="0"/>
              <a:t> </a:t>
            </a:r>
            <a:r>
              <a:rPr lang="en-GB" baseline="0" dirty="0" err="1" smtClean="0"/>
              <a:t>sFTP</a:t>
            </a:r>
            <a:endParaRPr lang="en-GB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B42E75-0CF9-4408-94A3-E28DC4A338D5}" type="slidenum">
              <a:rPr lang="en-GB" altLang="en-US" smtClean="0"/>
              <a:pPr/>
              <a:t>29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266386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2229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9319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722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4853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8151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862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871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Calibri" panose="020F0502020204030204" pitchFamily="34" charset="0"/>
              </a:defRPr>
            </a:lvl1pPr>
            <a:lvl2pPr>
              <a:defRPr sz="2800">
                <a:latin typeface="Calibri" panose="020F0502020204030204" pitchFamily="34" charset="0"/>
              </a:defRPr>
            </a:lvl2pPr>
            <a:lvl3pPr>
              <a:defRPr sz="2400">
                <a:latin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Calibri" panose="020F0502020204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4313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Calibri" panose="020F0502020204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7306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2751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5161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4575"/>
            <a:ext cx="8763000" cy="327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2400" b="1" baseline="30000">
          <a:solidFill>
            <a:srgbClr val="0000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 baseline="30000">
          <a:solidFill>
            <a:srgbClr val="000000"/>
          </a:solidFill>
          <a:latin typeface="Arial-BoldMT" charset="0"/>
        </a:defRPr>
      </a:lvl2pPr>
      <a:lvl3pPr algn="l" rtl="0" fontAlgn="base">
        <a:spcBef>
          <a:spcPct val="0"/>
        </a:spcBef>
        <a:spcAft>
          <a:spcPct val="0"/>
        </a:spcAft>
        <a:defRPr sz="2400" b="1" baseline="30000">
          <a:solidFill>
            <a:srgbClr val="000000"/>
          </a:solidFill>
          <a:latin typeface="Arial-BoldMT" charset="0"/>
        </a:defRPr>
      </a:lvl3pPr>
      <a:lvl4pPr algn="l" rtl="0" fontAlgn="base">
        <a:spcBef>
          <a:spcPct val="0"/>
        </a:spcBef>
        <a:spcAft>
          <a:spcPct val="0"/>
        </a:spcAft>
        <a:defRPr sz="2400" b="1" baseline="30000">
          <a:solidFill>
            <a:srgbClr val="000000"/>
          </a:solidFill>
          <a:latin typeface="Arial-BoldMT" charset="0"/>
        </a:defRPr>
      </a:lvl4pPr>
      <a:lvl5pPr algn="l" rtl="0" fontAlgn="base">
        <a:spcBef>
          <a:spcPct val="0"/>
        </a:spcBef>
        <a:spcAft>
          <a:spcPct val="0"/>
        </a:spcAft>
        <a:defRPr sz="2400" b="1" baseline="30000">
          <a:solidFill>
            <a:srgbClr val="000000"/>
          </a:solidFill>
          <a:latin typeface="Arial-BoldM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 baseline="30000">
          <a:solidFill>
            <a:srgbClr val="000000"/>
          </a:solidFill>
          <a:latin typeface="Arial-BoldM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 baseline="30000">
          <a:solidFill>
            <a:srgbClr val="000000"/>
          </a:solidFill>
          <a:latin typeface="Arial-BoldM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 baseline="30000">
          <a:solidFill>
            <a:srgbClr val="000000"/>
          </a:solidFill>
          <a:latin typeface="Arial-BoldM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 baseline="30000">
          <a:solidFill>
            <a:srgbClr val="000000"/>
          </a:solidFill>
          <a:latin typeface="Arial-BoldMT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hyperlink" Target="https://www.globus.org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icat.diamond.ac.uk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7664" y="1772816"/>
            <a:ext cx="62646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ISPyB</a:t>
            </a:r>
            <a:r>
              <a:rPr lang="en-GB" sz="6000" dirty="0" smtClean="0">
                <a:latin typeface="Calibri" panose="020F0502020204030204" pitchFamily="34" charset="0"/>
                <a:cs typeface="Calibri" panose="020F0502020204030204" pitchFamily="34" charset="0"/>
              </a:rPr>
              <a:t> for MX </a:t>
            </a:r>
          </a:p>
          <a:p>
            <a:pPr algn="ctr"/>
            <a:r>
              <a:rPr lang="en-GB" sz="6000" dirty="0" smtClean="0">
                <a:latin typeface="Calibri" panose="020F0502020204030204" pitchFamily="34" charset="0"/>
                <a:cs typeface="Calibri" panose="020F0502020204030204" pitchFamily="34" charset="0"/>
              </a:rPr>
              <a:t>at Diamond</a:t>
            </a:r>
            <a:endParaRPr lang="en-GB" sz="6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2716" y="387072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Pierre </a:t>
            </a:r>
            <a:r>
              <a:rPr lang="en-GB" dirty="0" err="1" smtClean="0">
                <a:latin typeface="Calibri" panose="020F0502020204030204" pitchFamily="34" charset="0"/>
              </a:rPr>
              <a:t>Aller</a:t>
            </a:r>
            <a:endParaRPr lang="en-GB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332656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alibri" panose="020F0502020204030204" pitchFamily="34" charset="0"/>
              </a:rPr>
              <a:t>When to use </a:t>
            </a:r>
            <a:r>
              <a:rPr lang="en-GB" sz="2800" b="1" dirty="0" err="1" smtClean="0">
                <a:latin typeface="Calibri" panose="020F0502020204030204" pitchFamily="34" charset="0"/>
              </a:rPr>
              <a:t>ISPyB</a:t>
            </a:r>
            <a:r>
              <a:rPr lang="en-GB" sz="2800" b="1" dirty="0" smtClean="0">
                <a:latin typeface="Calibri" panose="020F0502020204030204" pitchFamily="34" charset="0"/>
              </a:rPr>
              <a:t>?</a:t>
            </a:r>
            <a:endParaRPr lang="en-GB" sz="2800" b="1" dirty="0">
              <a:latin typeface="Calibri" panose="020F050202020403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098014"/>
              </p:ext>
            </p:extLst>
          </p:nvPr>
        </p:nvGraphicFramePr>
        <p:xfrm>
          <a:off x="467544" y="980728"/>
          <a:ext cx="7704856" cy="4736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644"/>
                <a:gridCol w="226640"/>
                <a:gridCol w="3559572"/>
              </a:tblGrid>
              <a:tr h="156063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2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Before </a:t>
                      </a:r>
                      <a:r>
                        <a:rPr lang="en-GB" sz="2000" b="1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beamtime</a:t>
                      </a:r>
                      <a:endParaRPr lang="en-GB" sz="20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Shipping preparation</a:t>
                      </a:r>
                    </a:p>
                    <a:p>
                      <a:pPr lvl="1"/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Sample registration</a:t>
                      </a:r>
                    </a:p>
                    <a:p>
                      <a:endParaRPr lang="en-GB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063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2000" b="1" dirty="0" smtClean="0">
                          <a:latin typeface="Calibri" panose="020F0502020204030204" pitchFamily="34" charset="0"/>
                        </a:rPr>
                        <a:t>During </a:t>
                      </a:r>
                      <a:r>
                        <a:rPr lang="en-GB" sz="2000" b="1" dirty="0" err="1" smtClean="0">
                          <a:latin typeface="Calibri" panose="020F0502020204030204" pitchFamily="34" charset="0"/>
                        </a:rPr>
                        <a:t>beamtime</a:t>
                      </a:r>
                      <a:endParaRPr lang="en-GB" sz="2000" b="1" dirty="0" smtClean="0"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dirty="0" err="1" smtClean="0">
                          <a:latin typeface="Calibri" panose="020F0502020204030204" pitchFamily="34" charset="0"/>
                        </a:rPr>
                        <a:t>Beamline</a:t>
                      </a:r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 status/remote</a:t>
                      </a:r>
                      <a:r>
                        <a:rPr lang="en-GB" sz="2000" baseline="0" dirty="0" smtClean="0">
                          <a:latin typeface="Calibri" panose="020F0502020204030204" pitchFamily="34" charset="0"/>
                        </a:rPr>
                        <a:t> access</a:t>
                      </a:r>
                      <a:endParaRPr lang="en-GB" sz="2000" dirty="0" smtClean="0"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Puck allocation</a:t>
                      </a: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MX – pipeline (Dave)</a:t>
                      </a:r>
                    </a:p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063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2000" b="1" dirty="0" smtClean="0">
                          <a:latin typeface="Calibri" panose="020F0502020204030204" pitchFamily="34" charset="0"/>
                        </a:rPr>
                        <a:t>After </a:t>
                      </a:r>
                      <a:r>
                        <a:rPr lang="en-GB" sz="2000" b="1" dirty="0" err="1" smtClean="0">
                          <a:latin typeface="Calibri" panose="020F0502020204030204" pitchFamily="34" charset="0"/>
                        </a:rPr>
                        <a:t>beamtime</a:t>
                      </a:r>
                      <a:endParaRPr lang="en-GB" sz="2000" b="1" dirty="0" smtClean="0"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Shipping</a:t>
                      </a: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Lab book – experiment</a:t>
                      </a: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Data backup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91"/>
          <a:stretch/>
        </p:blipFill>
        <p:spPr bwMode="auto">
          <a:xfrm>
            <a:off x="4765888" y="1011991"/>
            <a:ext cx="3213348" cy="14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58"/>
          <a:stretch/>
        </p:blipFill>
        <p:spPr bwMode="auto">
          <a:xfrm>
            <a:off x="4671020" y="2629292"/>
            <a:ext cx="3456384" cy="1420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888" y="4183584"/>
            <a:ext cx="3309675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901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332656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alibri" panose="020F0502020204030204" pitchFamily="34" charset="0"/>
              </a:rPr>
              <a:t>When to use </a:t>
            </a:r>
            <a:r>
              <a:rPr lang="en-GB" sz="2800" b="1" dirty="0" err="1" smtClean="0">
                <a:latin typeface="Calibri" panose="020F0502020204030204" pitchFamily="34" charset="0"/>
              </a:rPr>
              <a:t>ISPyB</a:t>
            </a:r>
            <a:r>
              <a:rPr lang="en-GB" sz="2800" b="1" dirty="0" smtClean="0">
                <a:latin typeface="Calibri" panose="020F0502020204030204" pitchFamily="34" charset="0"/>
              </a:rPr>
              <a:t>?</a:t>
            </a:r>
            <a:endParaRPr lang="en-GB" sz="2800" b="1" dirty="0">
              <a:latin typeface="Calibri" panose="020F050202020403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226744"/>
              </p:ext>
            </p:extLst>
          </p:nvPr>
        </p:nvGraphicFramePr>
        <p:xfrm>
          <a:off x="467544" y="980728"/>
          <a:ext cx="7704856" cy="4736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644"/>
                <a:gridCol w="226640"/>
                <a:gridCol w="3559572"/>
              </a:tblGrid>
              <a:tr h="156063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2000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Before </a:t>
                      </a:r>
                      <a:r>
                        <a:rPr lang="en-GB" sz="2000" b="1" dirty="0" err="1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beamtime</a:t>
                      </a:r>
                      <a:endParaRPr lang="en-GB" sz="2000" b="1" dirty="0" smtClean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b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Shipping preparation</a:t>
                      </a:r>
                    </a:p>
                    <a:p>
                      <a:pPr lvl="1"/>
                      <a:r>
                        <a:rPr lang="en-GB" sz="2000" b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Sample registration</a:t>
                      </a:r>
                    </a:p>
                    <a:p>
                      <a:endParaRPr lang="en-GB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063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2000" b="1" dirty="0" smtClean="0">
                          <a:latin typeface="Calibri" panose="020F0502020204030204" pitchFamily="34" charset="0"/>
                        </a:rPr>
                        <a:t>During </a:t>
                      </a:r>
                      <a:r>
                        <a:rPr lang="en-GB" sz="2000" b="1" dirty="0" err="1" smtClean="0">
                          <a:latin typeface="Calibri" panose="020F0502020204030204" pitchFamily="34" charset="0"/>
                        </a:rPr>
                        <a:t>beamtime</a:t>
                      </a:r>
                      <a:endParaRPr lang="en-GB" sz="2000" b="1" dirty="0" smtClean="0"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dirty="0" err="1" smtClean="0">
                          <a:latin typeface="Calibri" panose="020F0502020204030204" pitchFamily="34" charset="0"/>
                        </a:rPr>
                        <a:t>Beamline</a:t>
                      </a:r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 status/remote</a:t>
                      </a:r>
                      <a:r>
                        <a:rPr lang="en-GB" sz="2000" baseline="0" dirty="0" smtClean="0">
                          <a:latin typeface="Calibri" panose="020F0502020204030204" pitchFamily="34" charset="0"/>
                        </a:rPr>
                        <a:t> access</a:t>
                      </a:r>
                      <a:endParaRPr lang="en-GB" sz="2000" dirty="0" smtClean="0"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Puck allocation</a:t>
                      </a: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MX – pipeline (Dave)</a:t>
                      </a:r>
                    </a:p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063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2000" b="1" dirty="0" smtClean="0">
                          <a:latin typeface="Calibri" panose="020F0502020204030204" pitchFamily="34" charset="0"/>
                        </a:rPr>
                        <a:t>After </a:t>
                      </a:r>
                      <a:r>
                        <a:rPr lang="en-GB" sz="2000" b="1" dirty="0" err="1" smtClean="0">
                          <a:latin typeface="Calibri" panose="020F0502020204030204" pitchFamily="34" charset="0"/>
                        </a:rPr>
                        <a:t>beamtime</a:t>
                      </a:r>
                      <a:endParaRPr lang="en-GB" sz="2000" b="1" dirty="0" smtClean="0"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Shipping</a:t>
                      </a: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Lab book – experiment</a:t>
                      </a: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Data backup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91"/>
          <a:stretch/>
        </p:blipFill>
        <p:spPr bwMode="auto">
          <a:xfrm>
            <a:off x="4765888" y="1011991"/>
            <a:ext cx="3213348" cy="14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58"/>
          <a:stretch/>
        </p:blipFill>
        <p:spPr bwMode="auto">
          <a:xfrm>
            <a:off x="4671020" y="2629292"/>
            <a:ext cx="3456384" cy="1420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888" y="4183584"/>
            <a:ext cx="3309675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827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6923" y="1271915"/>
            <a:ext cx="6835357" cy="4749373"/>
            <a:chOff x="256923" y="1261140"/>
            <a:chExt cx="6835357" cy="4749373"/>
          </a:xfrm>
        </p:grpSpPr>
        <p:sp>
          <p:nvSpPr>
            <p:cNvPr id="5" name="TextBox 4"/>
            <p:cNvSpPr txBox="1"/>
            <p:nvPr/>
          </p:nvSpPr>
          <p:spPr>
            <a:xfrm>
              <a:off x="259932" y="1261140"/>
              <a:ext cx="60486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latin typeface="Calibri" panose="020F0502020204030204" pitchFamily="34" charset="0"/>
                </a:rPr>
                <a:t>Choose proposal</a:t>
              </a:r>
            </a:p>
          </p:txBody>
        </p:sp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923" y="1916832"/>
              <a:ext cx="6835357" cy="40936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665850" y="404664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 smtClean="0">
                <a:latin typeface="Calibri" panose="020F0502020204030204" pitchFamily="34" charset="0"/>
              </a:rPr>
              <a:t>ISPyB</a:t>
            </a:r>
            <a:r>
              <a:rPr lang="en-GB" sz="2800" b="1" dirty="0" smtClean="0">
                <a:latin typeface="Calibri" panose="020F0502020204030204" pitchFamily="34" charset="0"/>
              </a:rPr>
              <a:t> quick Intro – http://ispyb.diamond.ac.uk</a:t>
            </a:r>
            <a:endParaRPr lang="en-GB" sz="2800" b="1" dirty="0">
              <a:latin typeface="Calibri" panose="020F050202020403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29179" y="1261140"/>
            <a:ext cx="8856465" cy="4843625"/>
            <a:chOff x="251520" y="1268760"/>
            <a:chExt cx="8856465" cy="484362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1850504"/>
              <a:ext cx="8856465" cy="42618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251520" y="1268760"/>
              <a:ext cx="41044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Calibri" panose="020F0502020204030204" pitchFamily="34" charset="0"/>
                </a:rPr>
                <a:t> </a:t>
              </a:r>
              <a:r>
                <a:rPr lang="en-GB" dirty="0" smtClean="0">
                  <a:latin typeface="Calibri" panose="020F0502020204030204" pitchFamily="34" charset="0"/>
                </a:rPr>
                <a:t>  Access Menu</a:t>
              </a:r>
              <a:endParaRPr lang="en-GB" dirty="0">
                <a:latin typeface="Calibri" panose="020F0502020204030204" pitchFamily="34" charset="0"/>
              </a:endParaRPr>
            </a:p>
          </p:txBody>
        </p:sp>
      </p:grpSp>
      <p:sp>
        <p:nvSpPr>
          <p:cNvPr id="11" name="Oval 10"/>
          <p:cNvSpPr/>
          <p:nvPr/>
        </p:nvSpPr>
        <p:spPr bwMode="auto">
          <a:xfrm>
            <a:off x="2019935" y="3861048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80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60648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alibri" panose="020F0502020204030204" pitchFamily="34" charset="0"/>
              </a:rPr>
              <a:t>Before </a:t>
            </a:r>
            <a:r>
              <a:rPr lang="en-GB" sz="2800" b="1" dirty="0" err="1" smtClean="0">
                <a:latin typeface="Calibri" panose="020F0502020204030204" pitchFamily="34" charset="0"/>
              </a:rPr>
              <a:t>beamtime</a:t>
            </a:r>
            <a:r>
              <a:rPr lang="en-GB" sz="2800" b="1" dirty="0" smtClean="0">
                <a:latin typeface="Calibri" panose="020F0502020204030204" pitchFamily="34" charset="0"/>
              </a:rPr>
              <a:t> 			</a:t>
            </a:r>
            <a:endParaRPr lang="en-GB" sz="2800" b="1" dirty="0">
              <a:latin typeface="Calibri" panose="020F050202020403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 bwMode="auto">
          <a:xfrm>
            <a:off x="156056" y="2483089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20888"/>
            <a:ext cx="7570813" cy="2538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227" y="908720"/>
            <a:ext cx="2706638" cy="130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59633" y="1145590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Unique label to affix on dry shipper 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0571" y="5069903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Symbol" pitchFamily="18" charset="2"/>
              <a:buChar char="Þ"/>
            </a:pPr>
            <a:r>
              <a:rPr lang="en-GB" dirty="0" smtClean="0">
                <a:latin typeface="Calibri" panose="020F0502020204030204" pitchFamily="34" charset="0"/>
              </a:rPr>
              <a:t> Fast </a:t>
            </a:r>
            <a:r>
              <a:rPr lang="en-GB" dirty="0" err="1" smtClean="0">
                <a:latin typeface="Calibri" panose="020F0502020204030204" pitchFamily="34" charset="0"/>
              </a:rPr>
              <a:t>dewar</a:t>
            </a:r>
            <a:r>
              <a:rPr lang="en-GB" dirty="0" smtClean="0">
                <a:latin typeface="Calibri" panose="020F0502020204030204" pitchFamily="34" charset="0"/>
              </a:rPr>
              <a:t> identification</a:t>
            </a:r>
          </a:p>
          <a:p>
            <a:pPr marL="342900" indent="-342900">
              <a:buFont typeface="Symbol" pitchFamily="18" charset="2"/>
              <a:buChar char="Þ"/>
            </a:pPr>
            <a:r>
              <a:rPr lang="en-GB" dirty="0">
                <a:latin typeface="Calibri" panose="020F0502020204030204" pitchFamily="34" charset="0"/>
              </a:rPr>
              <a:t> </a:t>
            </a:r>
            <a:r>
              <a:rPr lang="en-GB" dirty="0" smtClean="0">
                <a:latin typeface="Calibri" panose="020F0502020204030204" pitchFamily="34" charset="0"/>
              </a:rPr>
              <a:t>Track history/issues on a specific dry shipper</a:t>
            </a:r>
          </a:p>
          <a:p>
            <a:pPr marL="342900" indent="-342900">
              <a:buFont typeface="Symbol" pitchFamily="18" charset="2"/>
              <a:buChar char="Þ"/>
            </a:pP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043" y="1905241"/>
            <a:ext cx="7610928" cy="3251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811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56056" y="2204864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"/>
          <a:stretch/>
        </p:blipFill>
        <p:spPr bwMode="auto">
          <a:xfrm>
            <a:off x="1331640" y="908720"/>
            <a:ext cx="7560840" cy="1960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278954"/>
            <a:ext cx="4343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Prepare your shipment 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00808"/>
            <a:ext cx="4320480" cy="45296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023505"/>
            <a:ext cx="7603930" cy="120912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17194"/>
            <a:ext cx="6120680" cy="58202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0" y="116632"/>
            <a:ext cx="8974710" cy="6368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900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56056" y="2204864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6632"/>
            <a:ext cx="7241584" cy="5855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5364088" y="2348880"/>
            <a:ext cx="3255580" cy="2168408"/>
            <a:chOff x="5364088" y="2348880"/>
            <a:chExt cx="3255580" cy="2168408"/>
          </a:xfrm>
        </p:grpSpPr>
        <p:sp>
          <p:nvSpPr>
            <p:cNvPr id="6" name="Oval 5"/>
            <p:cNvSpPr/>
            <p:nvPr/>
          </p:nvSpPr>
          <p:spPr bwMode="auto">
            <a:xfrm>
              <a:off x="7858804" y="4229256"/>
              <a:ext cx="760864" cy="288032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364088" y="2348880"/>
              <a:ext cx="3091172" cy="12003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latin typeface="Calibri" panose="020F0502020204030204" pitchFamily="34" charset="0"/>
                </a:rPr>
                <a:t>You can have several </a:t>
              </a:r>
              <a:r>
                <a:rPr lang="en-GB" dirty="0" err="1" smtClean="0">
                  <a:latin typeface="Calibri" panose="020F0502020204030204" pitchFamily="34" charset="0"/>
                </a:rPr>
                <a:t>dewars</a:t>
              </a:r>
              <a:r>
                <a:rPr lang="en-GB" dirty="0" smtClean="0">
                  <a:latin typeface="Calibri" panose="020F0502020204030204" pitchFamily="34" charset="0"/>
                </a:rPr>
                <a:t> attached to the same shipment!</a:t>
              </a:r>
              <a:endParaRPr lang="en-GB" dirty="0">
                <a:latin typeface="Calibri" panose="020F0502020204030204" pitchFamily="34" charset="0"/>
              </a:endParaRPr>
            </a:p>
          </p:txBody>
        </p:sp>
      </p:grpSp>
      <p:cxnSp>
        <p:nvCxnSpPr>
          <p:cNvPr id="9" name="Straight Arrow Connector 8"/>
          <p:cNvCxnSpPr/>
          <p:nvPr/>
        </p:nvCxnSpPr>
        <p:spPr bwMode="auto">
          <a:xfrm>
            <a:off x="6444208" y="5119474"/>
            <a:ext cx="864096" cy="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3827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56056" y="2204864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7"/>
          <a:stretch/>
        </p:blipFill>
        <p:spPr bwMode="auto">
          <a:xfrm>
            <a:off x="1547664" y="6786"/>
            <a:ext cx="6846788" cy="6573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5" t="16000" r="30375" b="5778"/>
          <a:stretch/>
        </p:blipFill>
        <p:spPr>
          <a:xfrm>
            <a:off x="4427984" y="1245531"/>
            <a:ext cx="2041856" cy="1842906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526" y="-27264"/>
            <a:ext cx="6901064" cy="6641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590" y="-27264"/>
            <a:ext cx="6890014" cy="6641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526" y="-13451"/>
            <a:ext cx="6884488" cy="661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 bwMode="auto">
          <a:xfrm>
            <a:off x="7906375" y="3347468"/>
            <a:ext cx="144016" cy="144016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1691680" y="6357518"/>
            <a:ext cx="864096" cy="144016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63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56056" y="2780928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101" y="586174"/>
            <a:ext cx="7044061" cy="2206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91101" y="2982143"/>
            <a:ext cx="64087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Show all containers associated with the shipment for the visit.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dirty="0" smtClean="0">
                <a:latin typeface="Calibri" panose="020F0502020204030204" pitchFamily="34" charset="0"/>
              </a:rPr>
              <a:t>Can edit the pucks contents</a:t>
            </a:r>
          </a:p>
        </p:txBody>
      </p:sp>
    </p:spTree>
    <p:extLst>
      <p:ext uri="{BB962C8B-B14F-4D97-AF65-F5344CB8AC3E}">
        <p14:creationId xmlns:p14="http://schemas.microsoft.com/office/powerpoint/2010/main" val="308945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56056" y="3356992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392218" y="548680"/>
            <a:ext cx="7466062" cy="4863445"/>
            <a:chOff x="1392218" y="548680"/>
            <a:chExt cx="7466062" cy="4863445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2218" y="548680"/>
              <a:ext cx="7466062" cy="34259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547664" y="4581128"/>
              <a:ext cx="66247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latin typeface="Calibri" panose="020F0502020204030204" pitchFamily="34" charset="0"/>
                </a:rPr>
                <a:t>Add PDB file for Dimple (screening for ligand)</a:t>
              </a:r>
            </a:p>
            <a:p>
              <a:r>
                <a:rPr lang="en-GB" dirty="0" smtClean="0">
                  <a:latin typeface="Calibri" panose="020F0502020204030204" pitchFamily="34" charset="0"/>
                </a:rPr>
                <a:t>Add sequence for auto MR with Mr Bump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35666" y="4114666"/>
              <a:ext cx="55446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latin typeface="Calibri" panose="020F0502020204030204" pitchFamily="34" charset="0"/>
                </a:rPr>
                <a:t>Downstream pipeline:</a:t>
              </a:r>
              <a:endParaRPr lang="en-GB" dirty="0">
                <a:latin typeface="Calibri" panose="020F0502020204030204" pitchFamily="34" charset="0"/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 bwMode="auto">
            <a:xfrm flipH="1">
              <a:off x="4211960" y="2348880"/>
              <a:ext cx="648072" cy="432048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/>
            <p:cNvCxnSpPr/>
            <p:nvPr/>
          </p:nvCxnSpPr>
          <p:spPr bwMode="auto">
            <a:xfrm flipH="1" flipV="1">
              <a:off x="2123728" y="3458726"/>
              <a:ext cx="432048" cy="25830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1392217" y="548680"/>
            <a:ext cx="7692973" cy="5581961"/>
            <a:chOff x="1392218" y="419867"/>
            <a:chExt cx="7692973" cy="5581961"/>
          </a:xfrm>
        </p:grpSpPr>
        <p:pic>
          <p:nvPicPr>
            <p:cNvPr id="614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2218" y="419867"/>
              <a:ext cx="7692973" cy="55819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2" name="Straight Arrow Connector 11"/>
            <p:cNvCxnSpPr/>
            <p:nvPr/>
          </p:nvCxnSpPr>
          <p:spPr bwMode="auto">
            <a:xfrm>
              <a:off x="1635856" y="2724284"/>
              <a:ext cx="504056" cy="0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58884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56056" y="2204864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678" y="188640"/>
            <a:ext cx="7335403" cy="6122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 bwMode="auto">
          <a:xfrm flipV="1">
            <a:off x="7668344" y="1412776"/>
            <a:ext cx="432048" cy="432048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25332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56056" y="2204864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3" r="10434"/>
          <a:stretch/>
        </p:blipFill>
        <p:spPr bwMode="auto">
          <a:xfrm>
            <a:off x="1430737" y="131065"/>
            <a:ext cx="4089116" cy="64216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96136" y="404664"/>
            <a:ext cx="30963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Print label and affix it on your </a:t>
            </a:r>
            <a:r>
              <a:rPr lang="en-GB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dewar</a:t>
            </a:r>
            <a:endParaRPr lang="en-GB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Label gives all the information needed  for the </a:t>
            </a:r>
            <a:r>
              <a:rPr lang="en-GB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beamline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 /synchrotron staff:</a:t>
            </a:r>
          </a:p>
          <a:p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GB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Beamline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- LC</a:t>
            </a:r>
          </a:p>
          <a:p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- Visit/date</a:t>
            </a:r>
          </a:p>
          <a:p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… </a:t>
            </a:r>
          </a:p>
          <a:p>
            <a:endParaRPr lang="en-GB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74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56056" y="2204864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678" y="188640"/>
            <a:ext cx="7335403" cy="6122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 bwMode="auto">
          <a:xfrm flipV="1">
            <a:off x="6012160" y="1412776"/>
            <a:ext cx="432048" cy="432048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" name="Group 8"/>
          <p:cNvGrpSpPr/>
          <p:nvPr/>
        </p:nvGrpSpPr>
        <p:grpSpPr>
          <a:xfrm>
            <a:off x="2195736" y="3933056"/>
            <a:ext cx="6669087" cy="2664295"/>
            <a:chOff x="2195736" y="3933056"/>
            <a:chExt cx="6669087" cy="2664295"/>
          </a:xfrm>
        </p:grpSpPr>
        <p:cxnSp>
          <p:nvCxnSpPr>
            <p:cNvPr id="6" name="Straight Arrow Connector 5"/>
            <p:cNvCxnSpPr/>
            <p:nvPr/>
          </p:nvCxnSpPr>
          <p:spPr bwMode="auto">
            <a:xfrm flipV="1">
              <a:off x="5367288" y="6255132"/>
              <a:ext cx="432048" cy="342219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5736" y="3933056"/>
              <a:ext cx="6669087" cy="1628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3290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332656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alibri" panose="020F0502020204030204" pitchFamily="34" charset="0"/>
              </a:rPr>
              <a:t>When to use </a:t>
            </a:r>
            <a:r>
              <a:rPr lang="en-GB" sz="2800" b="1" dirty="0" err="1" smtClean="0">
                <a:latin typeface="Calibri" panose="020F0502020204030204" pitchFamily="34" charset="0"/>
              </a:rPr>
              <a:t>ISPyB</a:t>
            </a:r>
            <a:r>
              <a:rPr lang="en-GB" sz="2800" b="1" dirty="0" smtClean="0">
                <a:latin typeface="Calibri" panose="020F0502020204030204" pitchFamily="34" charset="0"/>
              </a:rPr>
              <a:t>?</a:t>
            </a:r>
            <a:endParaRPr lang="en-GB" sz="2800" b="1" dirty="0">
              <a:latin typeface="Calibri" panose="020F050202020403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670801"/>
              </p:ext>
            </p:extLst>
          </p:nvPr>
        </p:nvGraphicFramePr>
        <p:xfrm>
          <a:off x="467544" y="980728"/>
          <a:ext cx="7704856" cy="4736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644"/>
                <a:gridCol w="226640"/>
                <a:gridCol w="3559572"/>
              </a:tblGrid>
              <a:tr h="156063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2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Before </a:t>
                      </a:r>
                      <a:r>
                        <a:rPr lang="en-GB" sz="2000" b="1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beamtime</a:t>
                      </a:r>
                      <a:endParaRPr lang="en-GB" sz="20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Shipping preparation</a:t>
                      </a:r>
                    </a:p>
                    <a:p>
                      <a:pPr lvl="1"/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Sample registration</a:t>
                      </a:r>
                    </a:p>
                    <a:p>
                      <a:endParaRPr lang="en-GB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063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2000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During </a:t>
                      </a:r>
                      <a:r>
                        <a:rPr lang="en-GB" sz="2000" b="1" dirty="0" err="1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beamtime</a:t>
                      </a:r>
                      <a:endParaRPr lang="en-GB" sz="2000" b="1" dirty="0" smtClean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dirty="0" err="1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Beamline</a:t>
                      </a:r>
                      <a:r>
                        <a:rPr lang="en-GB" sz="200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 status/remote</a:t>
                      </a:r>
                      <a:r>
                        <a:rPr lang="en-GB" sz="2000" baseline="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 access</a:t>
                      </a:r>
                      <a:endParaRPr lang="en-GB" sz="2000" dirty="0" smtClean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Puck allocation</a:t>
                      </a:r>
                    </a:p>
                    <a:p>
                      <a:pPr lvl="1"/>
                      <a:r>
                        <a:rPr lang="en-GB" sz="200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MX – pipeline (Dave)</a:t>
                      </a:r>
                    </a:p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063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2000" b="1" dirty="0" smtClean="0">
                          <a:latin typeface="Calibri" panose="020F0502020204030204" pitchFamily="34" charset="0"/>
                        </a:rPr>
                        <a:t>After </a:t>
                      </a:r>
                      <a:r>
                        <a:rPr lang="en-GB" sz="2000" b="1" dirty="0" err="1" smtClean="0">
                          <a:latin typeface="Calibri" panose="020F0502020204030204" pitchFamily="34" charset="0"/>
                        </a:rPr>
                        <a:t>beamtime</a:t>
                      </a:r>
                      <a:endParaRPr lang="en-GB" sz="2000" b="1" dirty="0" smtClean="0"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Shipping</a:t>
                      </a: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Lab book – experiment</a:t>
                      </a: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Data backup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91"/>
          <a:stretch/>
        </p:blipFill>
        <p:spPr bwMode="auto">
          <a:xfrm>
            <a:off x="4765888" y="1011991"/>
            <a:ext cx="3213348" cy="14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58"/>
          <a:stretch/>
        </p:blipFill>
        <p:spPr bwMode="auto">
          <a:xfrm>
            <a:off x="4671020" y="2629292"/>
            <a:ext cx="3456384" cy="1420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888" y="4183584"/>
            <a:ext cx="3309675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313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214477"/>
            <a:ext cx="27894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</a:rPr>
              <a:t>During </a:t>
            </a:r>
            <a:r>
              <a:rPr lang="en-GB" sz="2800" b="1" dirty="0" err="1">
                <a:latin typeface="Calibri" panose="020F0502020204030204" pitchFamily="34" charset="0"/>
              </a:rPr>
              <a:t>beamtime</a:t>
            </a:r>
            <a:endParaRPr lang="en-GB" sz="2800" b="1" dirty="0">
              <a:latin typeface="Calibri" panose="020F0502020204030204" pitchFamily="34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 bwMode="auto">
          <a:xfrm>
            <a:off x="156056" y="1916832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9" y="947335"/>
            <a:ext cx="74037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Can create containers on the fly – no need for a shipment</a:t>
            </a:r>
          </a:p>
          <a:p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Allocate the container to a position in the robot </a:t>
            </a:r>
            <a:r>
              <a:rPr lang="en-GB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dewar</a:t>
            </a:r>
            <a:endParaRPr lang="en-GB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409" y="1899320"/>
            <a:ext cx="6443170" cy="4072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666769" y="1882204"/>
            <a:ext cx="6415412" cy="3813580"/>
            <a:chOff x="1666769" y="1882204"/>
            <a:chExt cx="6415412" cy="3813580"/>
          </a:xfrm>
        </p:grpSpPr>
        <p:pic>
          <p:nvPicPr>
            <p:cNvPr id="1126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6769" y="1882204"/>
              <a:ext cx="6415412" cy="38135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7" name="Straight Arrow Connector 6"/>
            <p:cNvCxnSpPr/>
            <p:nvPr/>
          </p:nvCxnSpPr>
          <p:spPr bwMode="auto">
            <a:xfrm>
              <a:off x="6732240" y="4956036"/>
              <a:ext cx="576064" cy="0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6618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56056" y="1916832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3648" y="249541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To allocate puck positions in experimental hutch use the touch screen: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5013176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Both cases will send to GDA the puck positions</a:t>
            </a:r>
          </a:p>
          <a:p>
            <a:r>
              <a:rPr lang="en-GB" b="1" dirty="0" smtClean="0">
                <a:latin typeface="Calibri" panose="020F0502020204030204" pitchFamily="34" charset="0"/>
              </a:rPr>
              <a:t>Better to register samples before </a:t>
            </a:r>
            <a:r>
              <a:rPr lang="en-GB" b="1" dirty="0" err="1" smtClean="0">
                <a:latin typeface="Calibri" panose="020F0502020204030204" pitchFamily="34" charset="0"/>
              </a:rPr>
              <a:t>beamtime</a:t>
            </a:r>
            <a:r>
              <a:rPr lang="en-GB" b="1" dirty="0" smtClean="0">
                <a:latin typeface="Calibri" panose="020F0502020204030204" pitchFamily="34" charset="0"/>
              </a:rPr>
              <a:t>!!!!</a:t>
            </a:r>
            <a:endParaRPr lang="en-GB" b="1" dirty="0"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1" t="14876" r="27555" b="13992"/>
          <a:stretch/>
        </p:blipFill>
        <p:spPr>
          <a:xfrm>
            <a:off x="1691680" y="1196752"/>
            <a:ext cx="5356970" cy="371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3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371280" y="836712"/>
            <a:ext cx="7399651" cy="4320480"/>
            <a:chOff x="1371280" y="836712"/>
            <a:chExt cx="7399651" cy="4320480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1718" y="836712"/>
              <a:ext cx="7319213" cy="4320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Oval 6"/>
            <p:cNvSpPr/>
            <p:nvPr/>
          </p:nvSpPr>
          <p:spPr bwMode="auto">
            <a:xfrm>
              <a:off x="1371280" y="1700808"/>
              <a:ext cx="2832250" cy="344361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3563888" y="3212976"/>
              <a:ext cx="1656184" cy="1440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6267004" y="2708920"/>
              <a:ext cx="1152128" cy="2160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56056" y="1316705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8044" y="278954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Can follow what is happening!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393389" y="860208"/>
            <a:ext cx="7361948" cy="5612914"/>
            <a:chOff x="1393389" y="860208"/>
            <a:chExt cx="7361948" cy="5612914"/>
          </a:xfrm>
        </p:grpSpPr>
        <p:pic>
          <p:nvPicPr>
            <p:cNvPr id="1229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3389" y="860208"/>
              <a:ext cx="7361948" cy="5612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Rectangle 10"/>
            <p:cNvSpPr/>
            <p:nvPr/>
          </p:nvSpPr>
          <p:spPr bwMode="auto">
            <a:xfrm>
              <a:off x="6247539" y="6181488"/>
              <a:ext cx="1656184" cy="1440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852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2919" y="116632"/>
            <a:ext cx="8064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Remote Access:</a:t>
            </a:r>
          </a:p>
          <a:p>
            <a:r>
              <a:rPr lang="en-GB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From any computer: Linux, Windows, Mac OSX</a:t>
            </a:r>
          </a:p>
          <a:p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Download </a:t>
            </a:r>
            <a:r>
              <a:rPr lang="en-GB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nomachine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(latest version)</a:t>
            </a:r>
          </a:p>
          <a:p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Big screen! 23’’</a:t>
            </a:r>
          </a:p>
          <a:p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Fast connection (&gt;10Mbps)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385" y="1870958"/>
            <a:ext cx="5195910" cy="470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 bwMode="auto">
          <a:xfrm flipH="1">
            <a:off x="6228184" y="4437112"/>
            <a:ext cx="864096" cy="360040"/>
          </a:xfrm>
          <a:prstGeom prst="straightConnector1">
            <a:avLst/>
          </a:prstGeom>
          <a:solidFill>
            <a:schemeClr val="accent1"/>
          </a:solidFill>
          <a:ln w="38100" cap="rnd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5388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56056" y="1316705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3648" y="404664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MX pipeline – automatic processing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40551"/>
            <a:ext cx="6330055" cy="293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1436127" y="1988840"/>
            <a:ext cx="7168321" cy="4157359"/>
            <a:chOff x="1436127" y="1988840"/>
            <a:chExt cx="7168321" cy="4157359"/>
          </a:xfrm>
        </p:grpSpPr>
        <p:sp>
          <p:nvSpPr>
            <p:cNvPr id="5" name="TextBox 4"/>
            <p:cNvSpPr txBox="1"/>
            <p:nvPr/>
          </p:nvSpPr>
          <p:spPr>
            <a:xfrm>
              <a:off x="5364088" y="4005064"/>
              <a:ext cx="32403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latin typeface="Calibri" panose="020F0502020204030204" pitchFamily="34" charset="0"/>
                </a:rPr>
                <a:t>Per image data analysis</a:t>
              </a:r>
              <a:endParaRPr lang="en-GB" dirty="0">
                <a:latin typeface="Calibri" panose="020F0502020204030204" pitchFamily="34" charset="0"/>
              </a:endParaRPr>
            </a:p>
          </p:txBody>
        </p:sp>
        <p:pic>
          <p:nvPicPr>
            <p:cNvPr id="1331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6127" y="1988840"/>
              <a:ext cx="3823714" cy="41573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1270666" y="2043116"/>
            <a:ext cx="7424668" cy="3923895"/>
            <a:chOff x="1395804" y="2170948"/>
            <a:chExt cx="7424668" cy="3923895"/>
          </a:xfrm>
        </p:grpSpPr>
        <p:pic>
          <p:nvPicPr>
            <p:cNvPr id="1331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5804" y="2170948"/>
              <a:ext cx="3888184" cy="39238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5364088" y="4437112"/>
              <a:ext cx="34563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latin typeface="Calibri" panose="020F0502020204030204" pitchFamily="34" charset="0"/>
                </a:rPr>
                <a:t>Diffraction image viewer</a:t>
              </a:r>
              <a:endParaRPr lang="en-GB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205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332656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alibri" panose="020F0502020204030204" pitchFamily="34" charset="0"/>
              </a:rPr>
              <a:t>When to use </a:t>
            </a:r>
            <a:r>
              <a:rPr lang="en-GB" sz="2800" b="1" dirty="0" err="1" smtClean="0">
                <a:latin typeface="Calibri" panose="020F0502020204030204" pitchFamily="34" charset="0"/>
              </a:rPr>
              <a:t>ISPyB</a:t>
            </a:r>
            <a:r>
              <a:rPr lang="en-GB" sz="2800" b="1" dirty="0" smtClean="0">
                <a:latin typeface="Calibri" panose="020F0502020204030204" pitchFamily="34" charset="0"/>
              </a:rPr>
              <a:t>?</a:t>
            </a:r>
            <a:endParaRPr lang="en-GB" sz="2800" b="1" dirty="0">
              <a:latin typeface="Calibri" panose="020F050202020403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68676"/>
              </p:ext>
            </p:extLst>
          </p:nvPr>
        </p:nvGraphicFramePr>
        <p:xfrm>
          <a:off x="467544" y="980728"/>
          <a:ext cx="7704856" cy="4736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644"/>
                <a:gridCol w="226640"/>
                <a:gridCol w="3559572"/>
              </a:tblGrid>
              <a:tr h="156063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2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Before </a:t>
                      </a:r>
                      <a:r>
                        <a:rPr lang="en-GB" sz="2000" b="1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beamtime</a:t>
                      </a:r>
                      <a:endParaRPr lang="en-GB" sz="20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Shipping preparation</a:t>
                      </a:r>
                    </a:p>
                    <a:p>
                      <a:pPr lvl="1"/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Sample registration</a:t>
                      </a:r>
                    </a:p>
                    <a:p>
                      <a:endParaRPr lang="en-GB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063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2000" b="1" dirty="0" smtClean="0">
                          <a:latin typeface="Calibri" panose="020F0502020204030204" pitchFamily="34" charset="0"/>
                        </a:rPr>
                        <a:t>During </a:t>
                      </a:r>
                      <a:r>
                        <a:rPr lang="en-GB" sz="2000" b="1" dirty="0" err="1" smtClean="0">
                          <a:latin typeface="Calibri" panose="020F0502020204030204" pitchFamily="34" charset="0"/>
                        </a:rPr>
                        <a:t>beamtime</a:t>
                      </a:r>
                      <a:endParaRPr lang="en-GB" sz="2000" b="1" dirty="0" smtClean="0"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dirty="0" err="1" smtClean="0">
                          <a:latin typeface="Calibri" panose="020F0502020204030204" pitchFamily="34" charset="0"/>
                        </a:rPr>
                        <a:t>Beamline</a:t>
                      </a:r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 status/remote</a:t>
                      </a:r>
                      <a:r>
                        <a:rPr lang="en-GB" sz="2000" baseline="0" dirty="0" smtClean="0">
                          <a:latin typeface="Calibri" panose="020F0502020204030204" pitchFamily="34" charset="0"/>
                        </a:rPr>
                        <a:t> access</a:t>
                      </a:r>
                      <a:endParaRPr lang="en-GB" sz="2000" dirty="0" smtClean="0"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Puck allocation</a:t>
                      </a: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MX – pipeline (Dave)</a:t>
                      </a:r>
                    </a:p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063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2000" b="1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After </a:t>
                      </a:r>
                      <a:r>
                        <a:rPr lang="en-GB" sz="2000" b="1" dirty="0" err="1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beamtime</a:t>
                      </a:r>
                      <a:endParaRPr lang="en-GB" sz="2000" b="1" dirty="0" smtClean="0">
                        <a:solidFill>
                          <a:srgbClr val="C00000"/>
                        </a:solidFill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Shipping</a:t>
                      </a:r>
                    </a:p>
                    <a:p>
                      <a:pPr lvl="1"/>
                      <a:r>
                        <a:rPr lang="en-GB" sz="200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Lab book – experiment</a:t>
                      </a:r>
                    </a:p>
                    <a:p>
                      <a:pPr lvl="1"/>
                      <a:r>
                        <a:rPr lang="en-GB" sz="2000" dirty="0" smtClean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</a:rPr>
                        <a:t>Data backup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91"/>
          <a:stretch/>
        </p:blipFill>
        <p:spPr bwMode="auto">
          <a:xfrm>
            <a:off x="4765888" y="1011991"/>
            <a:ext cx="3213348" cy="14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58"/>
          <a:stretch/>
        </p:blipFill>
        <p:spPr bwMode="auto">
          <a:xfrm>
            <a:off x="4671020" y="2629292"/>
            <a:ext cx="3456384" cy="1420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888" y="4183584"/>
            <a:ext cx="3309675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446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56056" y="2177432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52624" y="245838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At the end of the </a:t>
            </a:r>
            <a:r>
              <a:rPr lang="en-GB" dirty="0" err="1" smtClean="0">
                <a:latin typeface="Calibri" panose="020F0502020204030204" pitchFamily="34" charset="0"/>
              </a:rPr>
              <a:t>beamtime</a:t>
            </a:r>
            <a:r>
              <a:rPr lang="en-GB" dirty="0" smtClean="0">
                <a:latin typeface="Calibri" panose="020F0502020204030204" pitchFamily="34" charset="0"/>
              </a:rPr>
              <a:t>: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849" y="707503"/>
            <a:ext cx="6859418" cy="5811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201" y="2683355"/>
            <a:ext cx="2438400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Connector 6"/>
          <p:cNvCxnSpPr/>
          <p:nvPr/>
        </p:nvCxnSpPr>
        <p:spPr bwMode="auto">
          <a:xfrm flipH="1" flipV="1">
            <a:off x="5520202" y="3388206"/>
            <a:ext cx="1716094" cy="162497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 flipV="1">
            <a:off x="7933344" y="2683355"/>
            <a:ext cx="25257" cy="2329822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873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56056" y="2177432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52624" y="245838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At the end of the </a:t>
            </a:r>
            <a:r>
              <a:rPr lang="en-GB" dirty="0" err="1" smtClean="0">
                <a:latin typeface="Calibri" panose="020F0502020204030204" pitchFamily="34" charset="0"/>
              </a:rPr>
              <a:t>beamtime</a:t>
            </a:r>
            <a:r>
              <a:rPr lang="en-GB" dirty="0" smtClean="0">
                <a:latin typeface="Calibri" panose="020F0502020204030204" pitchFamily="34" charset="0"/>
              </a:rPr>
              <a:t>: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80" t="18685" r="20954" b="12284"/>
          <a:stretch/>
        </p:blipFill>
        <p:spPr bwMode="auto">
          <a:xfrm>
            <a:off x="1619672" y="1502278"/>
            <a:ext cx="469784" cy="48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17" t="19202" r="2461" b="14148"/>
          <a:stretch/>
        </p:blipFill>
        <p:spPr bwMode="auto">
          <a:xfrm>
            <a:off x="1637822" y="3417139"/>
            <a:ext cx="461396" cy="469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39752" y="1166070"/>
            <a:ext cx="5947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Send back your </a:t>
            </a:r>
            <a:r>
              <a:rPr lang="en-GB" dirty="0" err="1" smtClean="0">
                <a:latin typeface="Calibri" panose="020F0502020204030204" pitchFamily="34" charset="0"/>
              </a:rPr>
              <a:t>dewar</a:t>
            </a:r>
            <a:r>
              <a:rPr lang="en-GB" dirty="0" smtClean="0">
                <a:latin typeface="Calibri" panose="020F0502020204030204" pitchFamily="34" charset="0"/>
              </a:rPr>
              <a:t>(s) to your lab</a:t>
            </a:r>
          </a:p>
          <a:p>
            <a:r>
              <a:rPr lang="en-GB" dirty="0" smtClean="0">
                <a:latin typeface="Calibri" panose="020F0502020204030204" pitchFamily="34" charset="0"/>
              </a:rPr>
              <a:t>From UK – choose Diamond DHL as a courier</a:t>
            </a:r>
          </a:p>
          <a:p>
            <a:r>
              <a:rPr lang="en-GB" dirty="0" smtClean="0">
                <a:latin typeface="Calibri" panose="020F0502020204030204" pitchFamily="34" charset="0"/>
              </a:rPr>
              <a:t>From EU – Courier account number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39752" y="3246075"/>
            <a:ext cx="6048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Keep your </a:t>
            </a:r>
            <a:r>
              <a:rPr lang="en-GB" dirty="0" err="1" smtClean="0">
                <a:latin typeface="Calibri" panose="020F0502020204030204" pitchFamily="34" charset="0"/>
              </a:rPr>
              <a:t>dewar</a:t>
            </a:r>
            <a:r>
              <a:rPr lang="en-GB" dirty="0" smtClean="0">
                <a:latin typeface="Calibri" panose="020F0502020204030204" pitchFamily="34" charset="0"/>
              </a:rPr>
              <a:t>(s) at Diamond for your next visit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09133" y="4365104"/>
            <a:ext cx="6678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Symbol" pitchFamily="18" charset="2"/>
              <a:buChar char="Þ"/>
            </a:pPr>
            <a:r>
              <a:rPr lang="en-GB" dirty="0" smtClean="0">
                <a:latin typeface="Calibri" panose="020F0502020204030204" pitchFamily="34" charset="0"/>
              </a:rPr>
              <a:t>Automatically send email to your LC (for the current and next visit), Diamond Store and EHC</a:t>
            </a:r>
          </a:p>
        </p:txBody>
      </p:sp>
    </p:spTree>
    <p:extLst>
      <p:ext uri="{BB962C8B-B14F-4D97-AF65-F5344CB8AC3E}">
        <p14:creationId xmlns:p14="http://schemas.microsoft.com/office/powerpoint/2010/main" val="303860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56056" y="1316705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6" y="1034371"/>
            <a:ext cx="7200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GB" dirty="0">
                <a:latin typeface="Calibri" panose="020F0502020204030204" pitchFamily="34" charset="0"/>
              </a:rPr>
              <a:t>Reorganize your data </a:t>
            </a:r>
            <a:r>
              <a:rPr lang="en-GB" dirty="0" smtClean="0">
                <a:latin typeface="Calibri" panose="020F0502020204030204" pitchFamily="34" charset="0"/>
              </a:rPr>
              <a:t>/ create project and favourite</a:t>
            </a:r>
            <a:endParaRPr lang="en-GB" dirty="0">
              <a:latin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dirty="0" smtClean="0">
                <a:latin typeface="Calibri" panose="020F0502020204030204" pitchFamily="34" charset="0"/>
              </a:rPr>
              <a:t>Search </a:t>
            </a:r>
            <a:r>
              <a:rPr lang="en-GB" dirty="0">
                <a:latin typeface="Calibri" panose="020F0502020204030204" pitchFamily="34" charset="0"/>
              </a:rPr>
              <a:t>and share metadata</a:t>
            </a:r>
          </a:p>
          <a:p>
            <a:pPr marL="342900" indent="-342900">
              <a:buFontTx/>
              <a:buChar char="-"/>
            </a:pPr>
            <a:r>
              <a:rPr lang="en-GB" dirty="0" smtClean="0">
                <a:latin typeface="Calibri" panose="020F0502020204030204" pitchFamily="34" charset="0"/>
              </a:rPr>
              <a:t>Visit Statistics</a:t>
            </a:r>
          </a:p>
          <a:p>
            <a:pPr marL="342900" indent="-342900">
              <a:buFontTx/>
              <a:buChar char="-"/>
            </a:pPr>
            <a:r>
              <a:rPr lang="en-GB" dirty="0" smtClean="0">
                <a:latin typeface="Calibri" panose="020F0502020204030204" pitchFamily="34" charset="0"/>
              </a:rPr>
              <a:t>Download MTZ and/or PDB file</a:t>
            </a:r>
          </a:p>
          <a:p>
            <a:pPr marL="342900" indent="-342900">
              <a:buFontTx/>
              <a:buChar char="-"/>
            </a:pPr>
            <a:endParaRPr lang="en-GB" dirty="0">
              <a:latin typeface="Calibri" panose="020F0502020204030204" pitchFamily="34" charset="0"/>
            </a:endParaRPr>
          </a:p>
          <a:p>
            <a:r>
              <a:rPr lang="en-GB" dirty="0" err="1" smtClean="0">
                <a:latin typeface="Calibri" panose="020F0502020204030204" pitchFamily="34" charset="0"/>
              </a:rPr>
              <a:t>ISPyB</a:t>
            </a:r>
            <a:r>
              <a:rPr lang="en-GB" dirty="0" smtClean="0">
                <a:latin typeface="Calibri" panose="020F0502020204030204" pitchFamily="34" charset="0"/>
              </a:rPr>
              <a:t> is like a lab book with all the experiment details</a:t>
            </a:r>
          </a:p>
          <a:p>
            <a:r>
              <a:rPr lang="en-GB" dirty="0" smtClean="0">
                <a:latin typeface="Calibri" panose="020F0502020204030204" pitchFamily="34" charset="0"/>
              </a:rPr>
              <a:t>Metadata on </a:t>
            </a:r>
            <a:r>
              <a:rPr lang="en-GB" dirty="0" err="1" smtClean="0">
                <a:latin typeface="Calibri" panose="020F0502020204030204" pitchFamily="34" charset="0"/>
              </a:rPr>
              <a:t>ISPyB</a:t>
            </a:r>
            <a:r>
              <a:rPr lang="en-GB" dirty="0" smtClean="0">
                <a:latin typeface="Calibri" panose="020F0502020204030204" pitchFamily="34" charset="0"/>
              </a:rPr>
              <a:t> are always available</a:t>
            </a:r>
          </a:p>
          <a:p>
            <a:endParaRPr lang="en-GB" dirty="0">
              <a:latin typeface="Calibri" panose="020F0502020204030204" pitchFamily="34" charset="0"/>
            </a:endParaRPr>
          </a:p>
          <a:p>
            <a:r>
              <a:rPr lang="en-GB" dirty="0" smtClean="0">
                <a:latin typeface="Calibri" panose="020F0502020204030204" pitchFamily="34" charset="0"/>
              </a:rPr>
              <a:t>Raw images are not stored in </a:t>
            </a:r>
            <a:r>
              <a:rPr lang="en-GB" dirty="0" err="1" smtClean="0">
                <a:latin typeface="Calibri" panose="020F0502020204030204" pitchFamily="34" charset="0"/>
              </a:rPr>
              <a:t>ISPyB</a:t>
            </a:r>
            <a:r>
              <a:rPr lang="en-GB" dirty="0" smtClean="0">
                <a:latin typeface="Calibri" panose="020F0502020204030204" pitchFamily="34" charset="0"/>
              </a:rPr>
              <a:t> and can be retrieved later on </a:t>
            </a:r>
            <a:r>
              <a:rPr lang="en-GB" dirty="0" err="1" smtClean="0">
                <a:latin typeface="Calibri" panose="020F0502020204030204" pitchFamily="34" charset="0"/>
              </a:rPr>
              <a:t>icat</a:t>
            </a:r>
            <a:endParaRPr lang="en-GB" dirty="0" smtClean="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260648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alibri" panose="020F0502020204030204" pitchFamily="34" charset="0"/>
              </a:rPr>
              <a:t>After </a:t>
            </a:r>
            <a:r>
              <a:rPr lang="en-GB" sz="2800" b="1" dirty="0" err="1" smtClean="0">
                <a:latin typeface="Calibri" panose="020F0502020204030204" pitchFamily="34" charset="0"/>
              </a:rPr>
              <a:t>beamtime</a:t>
            </a:r>
            <a:r>
              <a:rPr lang="en-GB" sz="2800" b="1" dirty="0" smtClean="0">
                <a:latin typeface="Calibri" panose="020F0502020204030204" pitchFamily="34" charset="0"/>
              </a:rPr>
              <a:t> 			</a:t>
            </a:r>
            <a:endParaRPr lang="en-GB" sz="28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7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56056" y="1316705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260648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alibri" panose="020F0502020204030204" pitchFamily="34" charset="0"/>
              </a:rPr>
              <a:t>After </a:t>
            </a:r>
            <a:r>
              <a:rPr lang="en-GB" sz="2800" b="1" dirty="0" err="1" smtClean="0">
                <a:latin typeface="Calibri" panose="020F0502020204030204" pitchFamily="34" charset="0"/>
              </a:rPr>
              <a:t>beamtime</a:t>
            </a:r>
            <a:r>
              <a:rPr lang="en-GB" sz="2800" b="1" dirty="0" smtClean="0">
                <a:latin typeface="Calibri" panose="020F0502020204030204" pitchFamily="34" charset="0"/>
              </a:rPr>
              <a:t> 			</a:t>
            </a:r>
            <a:endParaRPr lang="en-GB" sz="2800" b="1" dirty="0">
              <a:latin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235" y="1034371"/>
            <a:ext cx="7065708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 bwMode="auto">
          <a:xfrm>
            <a:off x="3571572" y="2899040"/>
            <a:ext cx="1440160" cy="18973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380311" y="1844824"/>
            <a:ext cx="1286631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391" y="2920098"/>
            <a:ext cx="1108521" cy="206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572692" y="2868304"/>
            <a:ext cx="2316584" cy="2887208"/>
            <a:chOff x="1572692" y="2868304"/>
            <a:chExt cx="2316584" cy="2887208"/>
          </a:xfrm>
        </p:grpSpPr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2692" y="5324370"/>
              <a:ext cx="2316584" cy="43114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Oval 4"/>
            <p:cNvSpPr/>
            <p:nvPr/>
          </p:nvSpPr>
          <p:spPr bwMode="auto">
            <a:xfrm>
              <a:off x="1670390" y="2868304"/>
              <a:ext cx="1108521" cy="288032"/>
            </a:xfrm>
            <a:prstGeom prst="ellipse">
              <a:avLst/>
            </a:pr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161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56056" y="1316705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09"/>
          <a:stretch/>
        </p:blipFill>
        <p:spPr bwMode="auto">
          <a:xfrm>
            <a:off x="1579116" y="1291233"/>
            <a:ext cx="599676" cy="409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60989" y="1229888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Create a comment on a particular dataset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30" r="31305"/>
          <a:stretch/>
        </p:blipFill>
        <p:spPr bwMode="auto">
          <a:xfrm>
            <a:off x="1579116" y="2091240"/>
            <a:ext cx="423648" cy="409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411760" y="1889947"/>
            <a:ext cx="4670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Create a link on a particular dataset you can share with your colleagues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6" r="52217"/>
          <a:stretch/>
        </p:blipFill>
        <p:spPr bwMode="auto">
          <a:xfrm>
            <a:off x="1579116" y="3789040"/>
            <a:ext cx="450196" cy="409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411760" y="3717032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Create a favourite 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53" b="58866"/>
          <a:stretch/>
        </p:blipFill>
        <p:spPr bwMode="auto">
          <a:xfrm>
            <a:off x="1488411" y="4448280"/>
            <a:ext cx="7065708" cy="852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Arrow Connector 13"/>
          <p:cNvCxnSpPr/>
          <p:nvPr/>
        </p:nvCxnSpPr>
        <p:spPr bwMode="auto">
          <a:xfrm>
            <a:off x="6938516" y="4268260"/>
            <a:ext cx="288032" cy="36004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344" y="332656"/>
            <a:ext cx="2676624" cy="4981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45"/>
          <a:stretch/>
        </p:blipFill>
        <p:spPr bwMode="auto">
          <a:xfrm>
            <a:off x="1579116" y="2924944"/>
            <a:ext cx="450196" cy="4443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298874" y="2924944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Reprocess data with Dials</a:t>
            </a:r>
            <a:endParaRPr lang="en-GB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82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56056" y="1316705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" r="74582"/>
          <a:stretch/>
        </p:blipFill>
        <p:spPr bwMode="auto">
          <a:xfrm>
            <a:off x="1607344" y="1338208"/>
            <a:ext cx="436609" cy="409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267744" y="1286118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Assign this dataset to a project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" t="2145"/>
          <a:stretch/>
        </p:blipFill>
        <p:spPr bwMode="auto">
          <a:xfrm>
            <a:off x="1475656" y="2652317"/>
            <a:ext cx="7431637" cy="8249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475656" y="1988840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To create a project (top menu of </a:t>
            </a:r>
            <a:r>
              <a:rPr lang="en-GB" dirty="0" err="1" smtClean="0">
                <a:latin typeface="Calibri" panose="020F0502020204030204" pitchFamily="34" charset="0"/>
              </a:rPr>
              <a:t>ISPyB</a:t>
            </a:r>
            <a:r>
              <a:rPr lang="en-GB" dirty="0" smtClean="0">
                <a:latin typeface="Calibri" panose="020F0502020204030204" pitchFamily="34" charset="0"/>
              </a:rPr>
              <a:t>)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635896" y="3094864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75656" y="3645024"/>
            <a:ext cx="72728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Assign member</a:t>
            </a:r>
          </a:p>
          <a:p>
            <a:pPr marL="342900" indent="-342900">
              <a:buFontTx/>
              <a:buChar char="-"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Assign proteins</a:t>
            </a: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Symbol" pitchFamily="18" charset="2"/>
              <a:buChar char="Þ"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Sorting your data when collected with other labs inside the same bag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344" y="332656"/>
            <a:ext cx="2676624" cy="4981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829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034371"/>
            <a:ext cx="1091155" cy="318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156056" y="1316705"/>
            <a:ext cx="108012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6" y="404664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Visit Statistics </a:t>
            </a:r>
            <a:endParaRPr lang="en-GB" dirty="0">
              <a:latin typeface="Calibri" panose="020F050202020403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506500" y="1036547"/>
            <a:ext cx="7065708" cy="4104456"/>
            <a:chOff x="1601235" y="1034371"/>
            <a:chExt cx="7065708" cy="410445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1235" y="1034371"/>
              <a:ext cx="7065708" cy="41044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ectangle 5"/>
            <p:cNvSpPr/>
            <p:nvPr/>
          </p:nvSpPr>
          <p:spPr bwMode="auto">
            <a:xfrm>
              <a:off x="3571572" y="2899040"/>
              <a:ext cx="1440160" cy="18973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sp>
        <p:nvSpPr>
          <p:cNvPr id="8" name="Oval 7"/>
          <p:cNvSpPr/>
          <p:nvPr/>
        </p:nvSpPr>
        <p:spPr bwMode="auto">
          <a:xfrm>
            <a:off x="2843808" y="1628489"/>
            <a:ext cx="540060" cy="28803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07504" y="1052736"/>
            <a:ext cx="8983402" cy="5007461"/>
            <a:chOff x="107504" y="1052736"/>
            <a:chExt cx="8983402" cy="5007461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1052736"/>
              <a:ext cx="8983402" cy="41044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15616" y="5229200"/>
              <a:ext cx="75608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latin typeface="Calibri" panose="020F0502020204030204" pitchFamily="34" charset="0"/>
                </a:rPr>
                <a:t>Help to understand where you spend your time and how to optimize it for the next visit</a:t>
              </a:r>
              <a:endParaRPr lang="en-GB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731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88640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Data access/transfer</a:t>
            </a:r>
            <a:endParaRPr lang="en-GB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539552" y="2231559"/>
            <a:ext cx="4891948" cy="4526090"/>
            <a:chOff x="323528" y="798925"/>
            <a:chExt cx="6039481" cy="5726419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798925"/>
              <a:ext cx="6039481" cy="572641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 bwMode="auto">
            <a:xfrm>
              <a:off x="3579128" y="876300"/>
              <a:ext cx="504056" cy="9680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616187" y="620688"/>
            <a:ext cx="7056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/</a:t>
            </a:r>
            <a:r>
              <a:rPr lang="en-GB" dirty="0" err="1" smtClean="0"/>
              <a:t>dls</a:t>
            </a:r>
            <a:r>
              <a:rPr lang="en-GB" dirty="0" smtClean="0"/>
              <a:t>/</a:t>
            </a:r>
            <a:r>
              <a:rPr lang="en-GB" dirty="0" err="1" smtClean="0"/>
              <a:t>beamline</a:t>
            </a:r>
            <a:r>
              <a:rPr lang="en-GB" dirty="0" smtClean="0"/>
              <a:t>/data/YYYY/experiment-visit</a:t>
            </a:r>
          </a:p>
          <a:p>
            <a:r>
              <a:rPr lang="en-GB" dirty="0" smtClean="0"/>
              <a:t>/</a:t>
            </a:r>
            <a:r>
              <a:rPr lang="en-GB" dirty="0" err="1" smtClean="0"/>
              <a:t>dls</a:t>
            </a:r>
            <a:r>
              <a:rPr lang="en-GB" dirty="0" smtClean="0"/>
              <a:t>/i04/data/2016/mx16692-2</a:t>
            </a:r>
          </a:p>
          <a:p>
            <a:r>
              <a:rPr lang="en-GB" dirty="0" smtClean="0"/>
              <a:t>	processing : your place to process data</a:t>
            </a:r>
          </a:p>
          <a:p>
            <a:r>
              <a:rPr lang="en-GB" dirty="0"/>
              <a:t>	</a:t>
            </a:r>
            <a:r>
              <a:rPr lang="en-GB" dirty="0" smtClean="0"/>
              <a:t>processed : automatic processing results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580112" y="2924944"/>
            <a:ext cx="3312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40 days to re-process your data via remote connection to Diamond </a:t>
            </a:r>
            <a:r>
              <a:rPr lang="en-GB" dirty="0" err="1" smtClean="0"/>
              <a:t>nx</a:t>
            </a:r>
            <a:r>
              <a:rPr lang="en-GB" dirty="0" smtClean="0"/>
              <a:t> cluster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383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332656"/>
            <a:ext cx="77768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On-site:</a:t>
            </a:r>
            <a:r>
              <a:rPr lang="en-GB" dirty="0" smtClean="0"/>
              <a:t> </a:t>
            </a:r>
          </a:p>
          <a:p>
            <a:r>
              <a:rPr lang="en-GB" dirty="0"/>
              <a:t>	</a:t>
            </a:r>
            <a:r>
              <a:rPr lang="en-GB" u="sng" dirty="0" smtClean="0"/>
              <a:t>BYO HD</a:t>
            </a:r>
            <a:r>
              <a:rPr lang="en-GB" dirty="0" smtClean="0"/>
              <a:t>: Back-up with data dispenser (all HD format supported except Mac OSX extended)</a:t>
            </a:r>
          </a:p>
          <a:p>
            <a:endParaRPr lang="en-GB" dirty="0"/>
          </a:p>
          <a:p>
            <a:r>
              <a:rPr lang="en-GB" b="1" dirty="0" smtClean="0"/>
              <a:t>Off-site:  </a:t>
            </a:r>
          </a:p>
          <a:p>
            <a:r>
              <a:rPr lang="en-GB" dirty="0"/>
              <a:t>	</a:t>
            </a:r>
            <a:r>
              <a:rPr lang="en-GB" dirty="0" smtClean="0"/>
              <a:t>&lt;40 days</a:t>
            </a:r>
          </a:p>
          <a:p>
            <a:r>
              <a:rPr lang="en-GB" dirty="0"/>
              <a:t>	</a:t>
            </a:r>
            <a:r>
              <a:rPr lang="en-GB" u="sng" dirty="0" smtClean="0"/>
              <a:t>SFTP, SCP </a:t>
            </a:r>
            <a:r>
              <a:rPr lang="en-GB" dirty="0" smtClean="0"/>
              <a:t>: different programs available for all OS. e.g. </a:t>
            </a:r>
            <a:r>
              <a:rPr lang="en-GB" dirty="0" err="1" smtClean="0"/>
              <a:t>winscp</a:t>
            </a:r>
            <a:r>
              <a:rPr lang="en-GB" dirty="0" smtClean="0"/>
              <a:t> (Windows), </a:t>
            </a:r>
            <a:r>
              <a:rPr lang="en-GB" dirty="0" err="1" smtClean="0"/>
              <a:t>Cyberduck</a:t>
            </a:r>
            <a:r>
              <a:rPr lang="en-GB" dirty="0" smtClean="0"/>
              <a:t> (Mac OSX), command line </a:t>
            </a:r>
            <a:r>
              <a:rPr lang="en-GB" dirty="0" err="1" smtClean="0"/>
              <a:t>scp</a:t>
            </a:r>
            <a:r>
              <a:rPr lang="en-GB" dirty="0" smtClean="0"/>
              <a:t> (Linux or Mac)</a:t>
            </a:r>
          </a:p>
          <a:p>
            <a:r>
              <a:rPr lang="en-GB" dirty="0"/>
              <a:t>	</a:t>
            </a:r>
            <a:endParaRPr lang="en-GB" dirty="0" smtClean="0"/>
          </a:p>
          <a:p>
            <a:r>
              <a:rPr lang="en-GB" dirty="0"/>
              <a:t>	</a:t>
            </a:r>
            <a:r>
              <a:rPr lang="en-GB" u="sng" dirty="0" smtClean="0"/>
              <a:t>Globus</a:t>
            </a:r>
            <a:r>
              <a:rPr lang="en-GB" dirty="0" smtClean="0"/>
              <a:t> : fast and reliable. Your institute need to have a </a:t>
            </a:r>
            <a:r>
              <a:rPr lang="en-GB" dirty="0" err="1" smtClean="0"/>
              <a:t>globus</a:t>
            </a:r>
            <a:r>
              <a:rPr lang="en-GB" dirty="0" smtClean="0"/>
              <a:t> endpoint (diamondftp#transit.diamond.ac.uk)</a:t>
            </a:r>
            <a:endParaRPr lang="en-GB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856971"/>
            <a:ext cx="211455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26524" y="4969038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hlinkClick r:id="rId4"/>
              </a:rPr>
              <a:t>https://www.globus.org</a:t>
            </a:r>
            <a:endParaRPr lang="en-GB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476" y="9124"/>
            <a:ext cx="7758972" cy="68116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19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27584" y="332656"/>
            <a:ext cx="7488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Off-site:  </a:t>
            </a:r>
          </a:p>
          <a:p>
            <a:r>
              <a:rPr lang="en-GB" dirty="0"/>
              <a:t>	</a:t>
            </a:r>
            <a:r>
              <a:rPr lang="en-GB" dirty="0" smtClean="0"/>
              <a:t>&gt; 40 </a:t>
            </a:r>
            <a:r>
              <a:rPr lang="en-GB" dirty="0"/>
              <a:t>days </a:t>
            </a:r>
            <a:endParaRPr lang="en-GB" dirty="0" smtClean="0"/>
          </a:p>
          <a:p>
            <a:r>
              <a:rPr lang="en-GB" dirty="0"/>
              <a:t>	</a:t>
            </a:r>
            <a:r>
              <a:rPr lang="en-GB" dirty="0" err="1"/>
              <a:t>i</a:t>
            </a:r>
            <a:r>
              <a:rPr lang="en-GB" dirty="0" err="1" smtClean="0"/>
              <a:t>cat</a:t>
            </a:r>
            <a:r>
              <a:rPr lang="en-GB" dirty="0" smtClean="0"/>
              <a:t> : Data have been archived and they will be </a:t>
            </a:r>
            <a:r>
              <a:rPr lang="en-GB" dirty="0"/>
              <a:t>stored forever</a:t>
            </a:r>
            <a:r>
              <a:rPr lang="en-GB" dirty="0" smtClean="0"/>
              <a:t>… </a:t>
            </a:r>
            <a:r>
              <a:rPr lang="en-GB" dirty="0" smtClean="0">
                <a:hlinkClick r:id="rId2"/>
              </a:rPr>
              <a:t>https</a:t>
            </a:r>
            <a:r>
              <a:rPr lang="en-GB" dirty="0">
                <a:hlinkClick r:id="rId2"/>
              </a:rPr>
              <a:t>://</a:t>
            </a:r>
            <a:r>
              <a:rPr lang="en-GB" dirty="0" smtClean="0">
                <a:hlinkClick r:id="rId2"/>
              </a:rPr>
              <a:t>icat.diamond.ac.uk</a:t>
            </a: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7" y="1955149"/>
            <a:ext cx="5856485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932" y="1955149"/>
            <a:ext cx="5087144" cy="41917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78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32656"/>
            <a:ext cx="849694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alibri" panose="020F0502020204030204" pitchFamily="34" charset="0"/>
              </a:rPr>
              <a:t>In conclusion :</a:t>
            </a:r>
          </a:p>
          <a:p>
            <a:endParaRPr lang="en-GB" dirty="0" smtClean="0">
              <a:latin typeface="Calibri" panose="020F0502020204030204" pitchFamily="34" charset="0"/>
            </a:endParaRPr>
          </a:p>
          <a:p>
            <a:r>
              <a:rPr lang="en-GB" dirty="0" smtClean="0">
                <a:latin typeface="Calibri" panose="020F0502020204030204" pitchFamily="34" charset="0"/>
              </a:rPr>
              <a:t>In one interface:</a:t>
            </a:r>
            <a:endParaRPr lang="en-GB" dirty="0">
              <a:latin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GB" dirty="0" smtClean="0">
                <a:latin typeface="Calibri" panose="020F0502020204030204" pitchFamily="34" charset="0"/>
              </a:rPr>
              <a:t>Great tool to keep track with your experiments at Diamond</a:t>
            </a:r>
          </a:p>
          <a:p>
            <a:pPr marL="342900" indent="-342900">
              <a:buFontTx/>
              <a:buChar char="-"/>
            </a:pPr>
            <a:r>
              <a:rPr lang="en-GB" dirty="0" smtClean="0">
                <a:latin typeface="Calibri" panose="020F0502020204030204" pitchFamily="34" charset="0"/>
              </a:rPr>
              <a:t>Show auto-processing results</a:t>
            </a:r>
          </a:p>
          <a:p>
            <a:pPr marL="342900" indent="-342900">
              <a:buFontTx/>
              <a:buChar char="-"/>
            </a:pPr>
            <a:r>
              <a:rPr lang="en-GB" dirty="0" smtClean="0">
                <a:latin typeface="Calibri" panose="020F0502020204030204" pitchFamily="34" charset="0"/>
              </a:rPr>
              <a:t>Metadata available for download</a:t>
            </a:r>
          </a:p>
          <a:p>
            <a:pPr marL="342900" indent="-342900">
              <a:buFontTx/>
              <a:buChar char="-"/>
            </a:pPr>
            <a:r>
              <a:rPr lang="en-GB" dirty="0" smtClean="0">
                <a:latin typeface="Calibri" panose="020F0502020204030204" pitchFamily="34" charset="0"/>
              </a:rPr>
              <a:t>Manage your shipment: </a:t>
            </a:r>
            <a:r>
              <a:rPr lang="en-GB" dirty="0" err="1" smtClean="0">
                <a:latin typeface="Calibri" panose="020F0502020204030204" pitchFamily="34" charset="0"/>
              </a:rPr>
              <a:t>dewar</a:t>
            </a:r>
            <a:r>
              <a:rPr lang="en-GB" dirty="0" smtClean="0">
                <a:latin typeface="Calibri" panose="020F0502020204030204" pitchFamily="34" charset="0"/>
              </a:rPr>
              <a:t>/pucks</a:t>
            </a:r>
          </a:p>
          <a:p>
            <a:pPr marL="342900" indent="-342900">
              <a:buFontTx/>
              <a:buChar char="-"/>
            </a:pP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3501008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Use the feedback button to tell us what you think!</a:t>
            </a:r>
          </a:p>
          <a:p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49080"/>
            <a:ext cx="8542909" cy="10825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 bwMode="auto">
          <a:xfrm flipH="1">
            <a:off x="7092280" y="4077072"/>
            <a:ext cx="288032" cy="504056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8935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76672"/>
            <a:ext cx="806489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Acknowledgment:</a:t>
            </a:r>
          </a:p>
          <a:p>
            <a:endParaRPr lang="en-GB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Stuart Fisher</a:t>
            </a:r>
          </a:p>
          <a:p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Karl </a:t>
            </a:r>
            <a:r>
              <a:rPr lang="en-GB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Levik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Alun Ashton</a:t>
            </a:r>
          </a:p>
          <a:p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Katherine </a:t>
            </a:r>
            <a:r>
              <a:rPr lang="en-GB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McAuley</a:t>
            </a:r>
            <a:endParaRPr lang="en-GB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Dave Hall</a:t>
            </a:r>
          </a:p>
          <a:p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Mark Williams</a:t>
            </a:r>
          </a:p>
          <a:p>
            <a:endParaRPr lang="en-GB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All MX staff and Diamond scientific software group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02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893643"/>
              </p:ext>
            </p:extLst>
          </p:nvPr>
        </p:nvGraphicFramePr>
        <p:xfrm>
          <a:off x="467544" y="980728"/>
          <a:ext cx="7704856" cy="4736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8644"/>
                <a:gridCol w="226640"/>
                <a:gridCol w="3559572"/>
              </a:tblGrid>
              <a:tr h="156063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2000" b="1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Before </a:t>
                      </a:r>
                      <a:r>
                        <a:rPr lang="en-GB" sz="2000" b="1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beamtime</a:t>
                      </a:r>
                      <a:endParaRPr lang="en-GB" sz="20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Shipping preparation</a:t>
                      </a:r>
                    </a:p>
                    <a:p>
                      <a:pPr lvl="1"/>
                      <a:r>
                        <a:rPr lang="en-GB" sz="2000" b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Sample registration</a:t>
                      </a:r>
                    </a:p>
                    <a:p>
                      <a:endParaRPr lang="en-GB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063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2000" b="1" dirty="0" smtClean="0">
                          <a:latin typeface="Calibri" panose="020F0502020204030204" pitchFamily="34" charset="0"/>
                        </a:rPr>
                        <a:t>During </a:t>
                      </a:r>
                      <a:r>
                        <a:rPr lang="en-GB" sz="2000" b="1" dirty="0" err="1" smtClean="0">
                          <a:latin typeface="Calibri" panose="020F0502020204030204" pitchFamily="34" charset="0"/>
                        </a:rPr>
                        <a:t>beamtime</a:t>
                      </a:r>
                      <a:endParaRPr lang="en-GB" sz="2000" b="1" dirty="0" smtClean="0"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dirty="0" err="1" smtClean="0">
                          <a:latin typeface="Calibri" panose="020F0502020204030204" pitchFamily="34" charset="0"/>
                        </a:rPr>
                        <a:t>Beamline</a:t>
                      </a:r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 status/remote</a:t>
                      </a:r>
                      <a:r>
                        <a:rPr lang="en-GB" sz="2000" baseline="0" dirty="0" smtClean="0">
                          <a:latin typeface="Calibri" panose="020F0502020204030204" pitchFamily="34" charset="0"/>
                        </a:rPr>
                        <a:t> access</a:t>
                      </a:r>
                      <a:endParaRPr lang="en-GB" sz="2000" dirty="0" smtClean="0"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Puck allocation</a:t>
                      </a: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MX – pipeline (Dave)</a:t>
                      </a:r>
                    </a:p>
                    <a:p>
                      <a:endParaRPr lang="en-GB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0633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sz="2000" b="1" dirty="0" smtClean="0">
                          <a:latin typeface="Calibri" panose="020F0502020204030204" pitchFamily="34" charset="0"/>
                        </a:rPr>
                        <a:t>After </a:t>
                      </a:r>
                      <a:r>
                        <a:rPr lang="en-GB" sz="2000" b="1" dirty="0" err="1" smtClean="0">
                          <a:latin typeface="Calibri" panose="020F0502020204030204" pitchFamily="34" charset="0"/>
                        </a:rPr>
                        <a:t>beamtime</a:t>
                      </a:r>
                      <a:endParaRPr lang="en-GB" sz="2000" b="1" dirty="0" smtClean="0">
                        <a:latin typeface="Calibri" panose="020F0502020204030204" pitchFamily="34" charset="0"/>
                      </a:endParaRP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Shipping</a:t>
                      </a: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Lab book – experiment</a:t>
                      </a:r>
                    </a:p>
                    <a:p>
                      <a:pPr lvl="1"/>
                      <a:r>
                        <a:rPr lang="en-GB" sz="2000" dirty="0" smtClean="0">
                          <a:latin typeface="Calibri" panose="020F0502020204030204" pitchFamily="34" charset="0"/>
                        </a:rPr>
                        <a:t>Data backup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91"/>
          <a:stretch/>
        </p:blipFill>
        <p:spPr bwMode="auto">
          <a:xfrm>
            <a:off x="4765888" y="1011991"/>
            <a:ext cx="3213348" cy="148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58"/>
          <a:stretch/>
        </p:blipFill>
        <p:spPr bwMode="auto">
          <a:xfrm>
            <a:off x="4671020" y="2629292"/>
            <a:ext cx="3456384" cy="1420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888" y="4183584"/>
            <a:ext cx="3309675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9552" y="188640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Any questions before live demo?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01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-BoldMT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00B17771010F46AADDCBE3128DD753" ma:contentTypeVersion="0" ma:contentTypeDescription="Create a new document." ma:contentTypeScope="" ma:versionID="12fa91ff39694084a77a4100e68def18">
  <xsd:schema xmlns:xsd="http://www.w3.org/2001/XMLSchema" xmlns:p="http://schemas.microsoft.com/office/2006/metadata/properties" xmlns:ns2="77B100AA-0171-460F-AADD-CBE3128DD753" targetNamespace="http://schemas.microsoft.com/office/2006/metadata/properties" ma:root="true" ma:fieldsID="3096fc5289772df6097e58921dd28ac5" ns2:_="">
    <xsd:import namespace="77B100AA-0171-460F-AADD-CBE3128DD753"/>
    <xsd:element name="properties">
      <xsd:complexType>
        <xsd:sequence>
          <xsd:element name="documentManagement">
            <xsd:complexType>
              <xsd:all>
                <xsd:element ref="ns2:Author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77B100AA-0171-460F-AADD-CBE3128DD753" elementFormDefault="qualified">
    <xsd:import namespace="http://schemas.microsoft.com/office/2006/documentManagement/types"/>
    <xsd:element name="Author0" ma:index="8" ma:displayName="Author" ma:internalName="Author0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thor0 xmlns="77B100AA-0171-460F-AADD-CBE3128DD753">Sarah Bucknall</Author0>
  </documentManagement>
</p:properties>
</file>

<file path=customXml/itemProps1.xml><?xml version="1.0" encoding="utf-8"?>
<ds:datastoreItem xmlns:ds="http://schemas.openxmlformats.org/officeDocument/2006/customXml" ds:itemID="{565DBD5E-9687-4B8D-A3EB-7777425A782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D37FA2-BCE2-4B02-B7F3-2AE504E125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B100AA-0171-460F-AADD-CBE3128DD75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E408A072-35C1-472A-8FC9-8BE2540B7078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www.w3.org/XML/1998/namespace"/>
    <ds:schemaRef ds:uri="http://purl.org/dc/elements/1.1/"/>
    <ds:schemaRef ds:uri="http://schemas.openxmlformats.org/package/2006/metadata/core-properties"/>
    <ds:schemaRef ds:uri="77B100AA-0171-460F-AADD-CBE3128DD753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19002</TotalTime>
  <Words>660</Words>
  <Application>Microsoft Office PowerPoint</Application>
  <PresentationFormat>On-screen Show (4:3)</PresentationFormat>
  <Paragraphs>170</Paragraphs>
  <Slides>33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Creative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Diamond template</dc:title>
  <dc:creator>Chris Matthews</dc:creator>
  <cp:lastModifiedBy>hqp77592</cp:lastModifiedBy>
  <cp:revision>41</cp:revision>
  <dcterms:created xsi:type="dcterms:W3CDTF">2007-04-29T14:34:10Z</dcterms:created>
  <dcterms:modified xsi:type="dcterms:W3CDTF">2016-12-14T11:47:07Z</dcterms:modified>
</cp:coreProperties>
</file>