
<file path=[Content_Types].xml><?xml version="1.0" encoding="utf-8"?>
<Types xmlns="http://schemas.openxmlformats.org/package/2006/content-types">
  <Default Extension="xml" ContentType="application/xml"/>
  <Default Extension="mpeg" ContentType="video/unknown"/>
  <Default Extension="jpeg" ContentType="image/jpeg"/>
  <Default Extension="tiff" ContentType="image/tif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2">
  <p:sldMasterIdLst>
    <p:sldMasterId id="2147483651" r:id="rId1"/>
    <p:sldMasterId id="2147483907" r:id="rId2"/>
    <p:sldMasterId id="2147483919" r:id="rId3"/>
  </p:sldMasterIdLst>
  <p:notesMasterIdLst>
    <p:notesMasterId r:id="rId64"/>
  </p:notesMasterIdLst>
  <p:handoutMasterIdLst>
    <p:handoutMasterId r:id="rId65"/>
  </p:handoutMasterIdLst>
  <p:sldIdLst>
    <p:sldId id="403" r:id="rId4"/>
    <p:sldId id="407" r:id="rId5"/>
    <p:sldId id="406" r:id="rId6"/>
    <p:sldId id="408" r:id="rId7"/>
    <p:sldId id="409" r:id="rId8"/>
    <p:sldId id="411" r:id="rId9"/>
    <p:sldId id="412" r:id="rId10"/>
    <p:sldId id="413" r:id="rId11"/>
    <p:sldId id="414" r:id="rId12"/>
    <p:sldId id="416" r:id="rId13"/>
    <p:sldId id="479" r:id="rId14"/>
    <p:sldId id="480" r:id="rId15"/>
    <p:sldId id="486" r:id="rId16"/>
    <p:sldId id="487" r:id="rId17"/>
    <p:sldId id="481" r:id="rId18"/>
    <p:sldId id="485" r:id="rId19"/>
    <p:sldId id="420" r:id="rId20"/>
    <p:sldId id="504" r:id="rId21"/>
    <p:sldId id="542" r:id="rId22"/>
    <p:sldId id="417" r:id="rId23"/>
    <p:sldId id="489" r:id="rId24"/>
    <p:sldId id="474" r:id="rId25"/>
    <p:sldId id="546" r:id="rId26"/>
    <p:sldId id="547" r:id="rId27"/>
    <p:sldId id="475" r:id="rId28"/>
    <p:sldId id="476" r:id="rId29"/>
    <p:sldId id="477" r:id="rId30"/>
    <p:sldId id="490" r:id="rId31"/>
    <p:sldId id="470" r:id="rId32"/>
    <p:sldId id="543" r:id="rId33"/>
    <p:sldId id="437" r:id="rId34"/>
    <p:sldId id="438" r:id="rId35"/>
    <p:sldId id="439" r:id="rId36"/>
    <p:sldId id="469" r:id="rId37"/>
    <p:sldId id="453" r:id="rId38"/>
    <p:sldId id="454" r:id="rId39"/>
    <p:sldId id="455" r:id="rId40"/>
    <p:sldId id="456" r:id="rId41"/>
    <p:sldId id="459" r:id="rId42"/>
    <p:sldId id="460" r:id="rId43"/>
    <p:sldId id="461" r:id="rId44"/>
    <p:sldId id="468" r:id="rId45"/>
    <p:sldId id="539" r:id="rId46"/>
    <p:sldId id="508" r:id="rId47"/>
    <p:sldId id="509" r:id="rId48"/>
    <p:sldId id="511" r:id="rId49"/>
    <p:sldId id="514" r:id="rId50"/>
    <p:sldId id="538" r:id="rId51"/>
    <p:sldId id="518" r:id="rId52"/>
    <p:sldId id="521" r:id="rId53"/>
    <p:sldId id="519" r:id="rId54"/>
    <p:sldId id="540" r:id="rId55"/>
    <p:sldId id="520" r:id="rId56"/>
    <p:sldId id="541" r:id="rId57"/>
    <p:sldId id="428" r:id="rId58"/>
    <p:sldId id="535" r:id="rId59"/>
    <p:sldId id="536" r:id="rId60"/>
    <p:sldId id="484" r:id="rId61"/>
    <p:sldId id="523" r:id="rId62"/>
    <p:sldId id="544" r:id="rId63"/>
  </p:sldIdLst>
  <p:sldSz cx="9144000" cy="6858000" type="screen4x3"/>
  <p:notesSz cx="6669088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A266"/>
    <a:srgbClr val="008000"/>
    <a:srgbClr val="00FFFF"/>
    <a:srgbClr val="CCCCFF"/>
    <a:srgbClr val="E7E7FF"/>
    <a:srgbClr val="00CC00"/>
    <a:srgbClr val="CC6600"/>
    <a:srgbClr val="FF9933"/>
    <a:srgbClr val="66FF99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2101" autoAdjust="0"/>
  </p:normalViewPr>
  <p:slideViewPr>
    <p:cSldViewPr snapToGrid="0">
      <p:cViewPr>
        <p:scale>
          <a:sx n="99" d="100"/>
          <a:sy n="99" d="100"/>
        </p:scale>
        <p:origin x="-776" y="-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3480"/>
    </p:cViewPr>
  </p:sorterViewPr>
  <p:notesViewPr>
    <p:cSldViewPr snapToGrid="0">
      <p:cViewPr>
        <p:scale>
          <a:sx n="100" d="100"/>
          <a:sy n="100" d="100"/>
        </p:scale>
        <p:origin x="-1632" y="2058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63" Type="http://schemas.openxmlformats.org/officeDocument/2006/relationships/slide" Target="slides/slide60.xml"/><Relationship Id="rId64" Type="http://schemas.openxmlformats.org/officeDocument/2006/relationships/notesMaster" Target="notesMasters/notesMaster1.xml"/><Relationship Id="rId65" Type="http://schemas.openxmlformats.org/officeDocument/2006/relationships/handoutMaster" Target="handoutMasters/handoutMaster1.xml"/><Relationship Id="rId66" Type="http://schemas.openxmlformats.org/officeDocument/2006/relationships/printerSettings" Target="printerSettings/printerSettings1.bin"/><Relationship Id="rId67" Type="http://schemas.openxmlformats.org/officeDocument/2006/relationships/presProps" Target="presProps.xml"/><Relationship Id="rId68" Type="http://schemas.openxmlformats.org/officeDocument/2006/relationships/viewProps" Target="viewProps.xml"/><Relationship Id="rId69" Type="http://schemas.openxmlformats.org/officeDocument/2006/relationships/theme" Target="theme/theme1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slide" Target="slides/slide51.xml"/><Relationship Id="rId55" Type="http://schemas.openxmlformats.org/officeDocument/2006/relationships/slide" Target="slides/slide52.xml"/><Relationship Id="rId56" Type="http://schemas.openxmlformats.org/officeDocument/2006/relationships/slide" Target="slides/slide53.xml"/><Relationship Id="rId57" Type="http://schemas.openxmlformats.org/officeDocument/2006/relationships/slide" Target="slides/slide54.xml"/><Relationship Id="rId58" Type="http://schemas.openxmlformats.org/officeDocument/2006/relationships/slide" Target="slides/slide55.xml"/><Relationship Id="rId59" Type="http://schemas.openxmlformats.org/officeDocument/2006/relationships/slide" Target="slides/slide5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70" Type="http://schemas.openxmlformats.org/officeDocument/2006/relationships/tableStyles" Target="tableStyles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60" Type="http://schemas.openxmlformats.org/officeDocument/2006/relationships/slide" Target="slides/slide57.xml"/><Relationship Id="rId61" Type="http://schemas.openxmlformats.org/officeDocument/2006/relationships/slide" Target="slides/slide58.xml"/><Relationship Id="rId62" Type="http://schemas.openxmlformats.org/officeDocument/2006/relationships/slide" Target="slides/slide59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56F7F54-187E-4E6C-8E28-459633F46642}" type="datetimeFigureOut">
              <a:rPr lang="en-GB"/>
              <a:pPr>
                <a:defRPr/>
              </a:pPr>
              <a:t>10/12/14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5FD78E7-AF92-431B-ADB9-2ACEEB804FF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8680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80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80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80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80" charset="0"/>
              </a:defRPr>
            </a:lvl1pPr>
          </a:lstStyle>
          <a:p>
            <a:pPr>
              <a:defRPr/>
            </a:pPr>
            <a:fld id="{EA8DE1A1-6194-424B-B2F5-0E940BE353F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2805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0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0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0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0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80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3231E7-101C-4BD6-BB6A-3531AB74F131}" type="slidenum">
              <a:rPr lang="en-GB"/>
              <a:pPr/>
              <a:t>1</a:t>
            </a:fld>
            <a:endParaRPr lang="en-GB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62619-234C-414C-939B-11A8E0E00612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63612C-691C-4C39-89B8-4CF344F58A9C}" type="slidenum">
              <a:rPr lang="en-GB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63612C-691C-4C39-89B8-4CF344F58A9C}" type="slidenum">
              <a:rPr lang="en-GB"/>
              <a:pPr/>
              <a:t>19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latin typeface="Times" pitchFamily="18" charset="0"/>
              </a:rPr>
              <a:t>A reflection with a given set of Miller indices satisfies the Bragg condition (and so a diffracted beam occurs) when the equivalent reciprocal lattice point touches the </a:t>
            </a:r>
            <a:r>
              <a:rPr lang="en-GB" sz="1200" dirty="0" err="1" smtClean="0">
                <a:latin typeface="Times" pitchFamily="18" charset="0"/>
              </a:rPr>
              <a:t>Ewald</a:t>
            </a:r>
            <a:r>
              <a:rPr lang="en-GB" sz="1200" dirty="0" smtClean="0">
                <a:latin typeface="Times" pitchFamily="18" charset="0"/>
              </a:rPr>
              <a:t> sphere</a:t>
            </a:r>
            <a:endParaRPr lang="en-GB" sz="1600" dirty="0" smtClean="0">
              <a:latin typeface="Times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8DE1A1-6194-424B-B2F5-0E940BE353F6}" type="slidenum">
              <a:rPr lang="en-GB" smtClean="0"/>
              <a:pPr>
                <a:defRPr/>
              </a:pPr>
              <a:t>27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8DE1A1-6194-424B-B2F5-0E940BE353F6}" type="slidenum">
              <a:rPr lang="en-GB" smtClean="0"/>
              <a:pPr>
                <a:defRPr/>
              </a:pPr>
              <a:t>28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63612C-691C-4C39-89B8-4CF344F58A9C}" type="slidenum">
              <a:rPr lang="en-GB"/>
              <a:pPr/>
              <a:t>54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84575"/>
            <a:ext cx="8763000" cy="327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084F6-E8B0-4991-8562-4A742234EBE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17991-219B-4AF0-8F6F-5EF9124B9A0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F31EE-C255-482D-A7CA-1FC2BAFE86A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2E579A-CA10-4851-8130-9E57AE8B748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6B9D43-7F3F-46C1-8DDD-8A6D134A02B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69F531-256C-44DC-99B9-37A20AF4420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A5A5D-B71A-4F49-8788-B06902B33F3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CEA801-8FD1-46D5-8917-E361E3C18BD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1982A0-BC9F-4A06-8AB2-29DF01E8336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074FB-3755-4C41-8C05-8E51D0B3C0F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96094A-8DD9-46EE-980F-57116BC28F4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B213B-FA4A-44DD-93DF-555DA0FB281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E9339-8472-4B67-B4E1-0634B8780F6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E3E9F-24EF-49AC-810D-9007A64B588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EFDB9A-9E2F-49F5-B375-446CB10A450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10/12/14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" pitchFamily="80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" pitchFamily="80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" pitchFamily="80" charset="0"/>
              </a:defRPr>
            </a:lvl1pPr>
          </a:lstStyle>
          <a:p>
            <a:pPr>
              <a:defRPr/>
            </a:pPr>
            <a:fld id="{6E98D7AD-03FD-444D-9F96-A5C2281584F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accent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accent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10/12/14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10/12/14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tiff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3.xml"/><Relationship Id="rId5" Type="http://schemas.openxmlformats.org/officeDocument/2006/relationships/image" Target="../media/image22.png"/><Relationship Id="rId1" Type="http://schemas.microsoft.com/office/2007/relationships/media" Target="../media/media1.mpeg"/><Relationship Id="rId2" Type="http://schemas.openxmlformats.org/officeDocument/2006/relationships/video" Target="../media/media1.m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23.png"/><Relationship Id="rId1" Type="http://schemas.microsoft.com/office/2007/relationships/media" Target="../media/media2.mpeg"/><Relationship Id="rId2" Type="http://schemas.openxmlformats.org/officeDocument/2006/relationships/video" Target="../media/media2.m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5.png"/><Relationship Id="rId1" Type="http://schemas.microsoft.com/office/2007/relationships/media" Target="file://localhost/Users/fadnywg/Seminars/2007/BM14-Workshop-Jan07/diffraction_images-2.mov" TargetMode="External"/><Relationship Id="rId2" Type="http://schemas.openxmlformats.org/officeDocument/2006/relationships/video" Target="file://localhost/Users/fadnywg/Seminars/2007/BM14-Workshop-Jan07/diffraction_images-2.mov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5.png"/><Relationship Id="rId12" Type="http://schemas.openxmlformats.org/officeDocument/2006/relationships/image" Target="../media/image46.png"/><Relationship Id="rId13" Type="http://schemas.openxmlformats.org/officeDocument/2006/relationships/image" Target="../media/image47.png"/><Relationship Id="rId14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41.png"/><Relationship Id="rId8" Type="http://schemas.openxmlformats.org/officeDocument/2006/relationships/image" Target="../media/image42.png"/><Relationship Id="rId9" Type="http://schemas.openxmlformats.org/officeDocument/2006/relationships/image" Target="../media/image43.png"/><Relationship Id="rId10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55.png"/><Relationship Id="rId7" Type="http://schemas.openxmlformats.org/officeDocument/2006/relationships/image" Target="../media/image56.png"/><Relationship Id="rId8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4" Type="http://schemas.openxmlformats.org/officeDocument/2006/relationships/image" Target="../media/image67.png"/><Relationship Id="rId5" Type="http://schemas.openxmlformats.org/officeDocument/2006/relationships/image" Target="../media/image68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5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9.png"/><Relationship Id="rId3" Type="http://schemas.openxmlformats.org/officeDocument/2006/relationships/image" Target="../media/image7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gi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gi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3.gif"/><Relationship Id="rId3" Type="http://schemas.openxmlformats.org/officeDocument/2006/relationships/image" Target="../media/image74.gi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5.gif"/><Relationship Id="rId3" Type="http://schemas.openxmlformats.org/officeDocument/2006/relationships/image" Target="../media/image76.gif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7.xml"/><Relationship Id="rId5" Type="http://schemas.openxmlformats.org/officeDocument/2006/relationships/image" Target="../media/image78.png"/><Relationship Id="rId1" Type="http://schemas.microsoft.com/office/2007/relationships/media" Target="../media/media3.mpeg"/><Relationship Id="rId2" Type="http://schemas.openxmlformats.org/officeDocument/2006/relationships/video" Target="../media/media3.m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9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0.jpeg"/><Relationship Id="rId3" Type="http://schemas.openxmlformats.org/officeDocument/2006/relationships/image" Target="../media/image58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1.png"/><Relationship Id="rId3" Type="http://schemas.openxmlformats.org/officeDocument/2006/relationships/image" Target="../media/image82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85800" y="1484784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+mj-lt"/>
                <a:ea typeface="+mj-ea"/>
                <a:cs typeface="+mj-cs"/>
              </a:rPr>
              <a:t>Crystallographic</a:t>
            </a:r>
            <a:r>
              <a:rPr kumimoji="0" lang="en-GB" sz="3200" b="1" i="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uLnTx/>
                <a:uFillTx/>
                <a:latin typeface="+mj-lt"/>
                <a:ea typeface="+mj-ea"/>
                <a:cs typeface="+mj-cs"/>
              </a:rPr>
              <a:t> data collection for MX</a:t>
            </a:r>
            <a:endParaRPr kumimoji="0" lang="en-GB" sz="3200" b="1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078197" y="3127512"/>
            <a:ext cx="4488873" cy="1129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GB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Gwyndaf Evans</a:t>
            </a:r>
            <a:endParaRPr kumimoji="0" lang="en-GB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GB" kern="0" dirty="0" err="1" smtClean="0">
                <a:solidFill>
                  <a:schemeClr val="accent2"/>
                </a:solidFill>
                <a:latin typeface="+mn-lt"/>
              </a:rPr>
              <a:t>gwyndaf.evans</a:t>
            </a:r>
            <a:r>
              <a:rPr kumimoji="0" lang="en-GB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@</a:t>
            </a:r>
            <a:r>
              <a:rPr kumimoji="0" lang="en-GB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diamond.ac.uk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9609" y="4769182"/>
            <a:ext cx="4858812" cy="1960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GB" sz="210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Thanks to those who provided</a:t>
            </a:r>
            <a:r>
              <a:rPr kumimoji="0" lang="en-GB" sz="210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slides..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GB" sz="2100" kern="0" dirty="0" smtClean="0">
                <a:solidFill>
                  <a:schemeClr val="accent2"/>
                </a:solidFill>
                <a:latin typeface="+mn-lt"/>
              </a:rPr>
              <a:t>Elspeth Garman,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GB" sz="2100" kern="0" dirty="0" smtClean="0">
                <a:solidFill>
                  <a:schemeClr val="accent2"/>
                </a:solidFill>
                <a:latin typeface="+mn-lt"/>
              </a:rPr>
              <a:t>James Holton,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GB" sz="210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Phil Evans,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GB" sz="2100" kern="0" dirty="0" smtClean="0">
                <a:solidFill>
                  <a:schemeClr val="accent2"/>
                </a:solidFill>
                <a:latin typeface="+mn-lt"/>
              </a:rPr>
              <a:t>Andrew </a:t>
            </a:r>
            <a:r>
              <a:rPr lang="en-GB" sz="2100" kern="0" dirty="0" smtClean="0">
                <a:solidFill>
                  <a:schemeClr val="accent2"/>
                </a:solidFill>
                <a:latin typeface="+mn-lt"/>
              </a:rPr>
              <a:t>Leslie,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GB" sz="210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Robin Owen</a:t>
            </a:r>
            <a:endParaRPr kumimoji="0" lang="en-GB" sz="2100" u="none" strike="noStrike" kern="0" cap="none" spc="0" normalizeH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8849" name="Picture 1" descr="C:\Documents and Settings\xfk23773\My Documents\My Pictures\Misc Diamond Useful\DLS_logo_transpare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50675" y="4069893"/>
            <a:ext cx="2265527" cy="665027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po2_xt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26181" y="185191"/>
            <a:ext cx="3023510" cy="2418209"/>
          </a:xfrm>
          <a:prstGeom prst="rect">
            <a:avLst/>
          </a:prstGeom>
          <a:noFill/>
          <a:ln w="1587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5" name="Picture 4" descr="thau-wedge104_1_0002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242204" y="2833005"/>
            <a:ext cx="4076681" cy="3973310"/>
          </a:xfrm>
          <a:prstGeom prst="rect">
            <a:avLst/>
          </a:prstGeom>
        </p:spPr>
      </p:pic>
      <p:pic>
        <p:nvPicPr>
          <p:cNvPr id="1026" name="Picture 2" descr="C:\Documents and Settings\xfk23773\My Documents\My Words\Diamond\2011\2011 Trays\fig8.tif"/>
          <p:cNvPicPr>
            <a:picLocks noChangeAspect="1" noChangeArrowheads="1"/>
          </p:cNvPicPr>
          <p:nvPr/>
        </p:nvPicPr>
        <p:blipFill>
          <a:blip r:embed="rId4" cstate="print"/>
          <a:srcRect l="2671" t="2309" r="2462" b="2573"/>
          <a:stretch>
            <a:fillRect/>
          </a:stretch>
        </p:blipFill>
        <p:spPr bwMode="auto">
          <a:xfrm>
            <a:off x="5652659" y="3699173"/>
            <a:ext cx="3449781" cy="285403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  <p:pic>
        <p:nvPicPr>
          <p:cNvPr id="3" name="Picture 2" descr="C:\Documents and Settings\xfk23773\My Documents\My Pictures\Misc Diamond Useful\10EC2265_Diamond_aerial_view2.png"/>
          <p:cNvPicPr>
            <a:picLocks noChangeAspect="1" noChangeArrowheads="1"/>
          </p:cNvPicPr>
          <p:nvPr/>
        </p:nvPicPr>
        <p:blipFill>
          <a:blip r:embed="rId5" cstate="print"/>
          <a:srcRect t="23064" b="28419"/>
          <a:stretch>
            <a:fillRect/>
          </a:stretch>
        </p:blipFill>
        <p:spPr bwMode="auto">
          <a:xfrm>
            <a:off x="277092" y="187884"/>
            <a:ext cx="4059382" cy="2964651"/>
          </a:xfrm>
          <a:prstGeom prst="rect">
            <a:avLst/>
          </a:prstGeom>
          <a:noFill/>
        </p:spPr>
      </p:pic>
      <p:sp>
        <p:nvSpPr>
          <p:cNvPr id="7" name="Right Arrow 6"/>
          <p:cNvSpPr/>
          <p:nvPr/>
        </p:nvSpPr>
        <p:spPr bwMode="auto">
          <a:xfrm rot="1960629">
            <a:off x="4647695" y="3411454"/>
            <a:ext cx="1232113" cy="501816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238832" y="69918"/>
            <a:ext cx="7704165" cy="1143000"/>
          </a:xfrm>
        </p:spPr>
        <p:txBody>
          <a:bodyPr/>
          <a:lstStyle/>
          <a:p>
            <a:r>
              <a:rPr lang="en-GB" sz="3200" dirty="0" smtClean="0"/>
              <a:t>Data Collection</a:t>
            </a:r>
            <a:endParaRPr lang="en-GB" sz="3200" dirty="0"/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268423"/>
            <a:ext cx="5250873" cy="851322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GB" sz="2200" dirty="0" smtClean="0"/>
              <a:t>Optimising output from what crystallisation has provided</a:t>
            </a:r>
          </a:p>
        </p:txBody>
      </p:sp>
      <p:pic>
        <p:nvPicPr>
          <p:cNvPr id="7" name="dropview_im" descr="http://www.oppf.rc-harwell.ac.uk/images/441305006333/441305006333-F01-1-R0DRP1-EF-z230-20120715-035008.jpg"/>
          <p:cNvPicPr/>
          <p:nvPr/>
        </p:nvPicPr>
        <p:blipFill>
          <a:blip r:embed="rId2" cstate="print"/>
          <a:srcRect l="16464" t="14961" r="29261" b="9073"/>
          <a:stretch>
            <a:fillRect/>
          </a:stretch>
        </p:blipFill>
        <p:spPr bwMode="auto">
          <a:xfrm>
            <a:off x="4558145" y="360218"/>
            <a:ext cx="2258937" cy="236912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235528" y="2321368"/>
            <a:ext cx="4391892" cy="2860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is the last experimental step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Time taken now to collect the </a:t>
            </a:r>
            <a:r>
              <a:rPr lang="en-GB" kern="0" dirty="0" smtClean="0">
                <a:solidFill>
                  <a:schemeClr val="accent2"/>
                </a:solidFill>
                <a:latin typeface="+mn-lt"/>
              </a:rPr>
              <a:t>best possible data </a:t>
            </a: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 prevent pain and possible failure later on.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kern="0" dirty="0" smtClean="0">
              <a:solidFill>
                <a:schemeClr val="accent2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the original data are poor</a:t>
            </a:r>
            <a:r>
              <a:rPr kumimoji="0" lang="en-GB" sz="2200" b="0" i="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then not much can be done about it later.</a:t>
            </a: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dropview_im" descr="http://www.oppf.rc-harwell.ac.uk/images/441305006470/441305006470-D12-1-R0DRP1-EF-z230-20120715-052208.jpg"/>
          <p:cNvPicPr/>
          <p:nvPr/>
        </p:nvPicPr>
        <p:blipFill>
          <a:blip r:embed="rId3" cstate="print"/>
          <a:srcRect l="29240" t="31241" r="22752" b="6421"/>
          <a:stretch>
            <a:fillRect/>
          </a:stretch>
        </p:blipFill>
        <p:spPr bwMode="auto">
          <a:xfrm>
            <a:off x="6442363" y="1922411"/>
            <a:ext cx="2438399" cy="2372497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9" name="dropview_im" descr="http://www.oppf.rc-harwell.ac.uk/images/441305006333/441305006333-D12-1-R0DRP1-EF-z230-20120715-035008.jpg"/>
          <p:cNvPicPr/>
          <p:nvPr/>
        </p:nvPicPr>
        <p:blipFill>
          <a:blip r:embed="rId4" cstate="print"/>
          <a:srcRect l="28109" t="30420" r="20190"/>
          <a:stretch>
            <a:fillRect/>
          </a:stretch>
        </p:blipFill>
        <p:spPr bwMode="auto">
          <a:xfrm>
            <a:off x="4749672" y="3934691"/>
            <a:ext cx="2431717" cy="2452254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asic-sample-environment.png"/>
          <p:cNvPicPr>
            <a:picLocks noChangeAspect="1"/>
          </p:cNvPicPr>
          <p:nvPr/>
        </p:nvPicPr>
        <p:blipFill>
          <a:blip r:embed="rId2" cstate="print"/>
          <a:srcRect l="25833" r="11667" b="5200"/>
          <a:stretch>
            <a:fillRect/>
          </a:stretch>
        </p:blipFill>
        <p:spPr>
          <a:xfrm>
            <a:off x="423560" y="152400"/>
            <a:ext cx="7916037" cy="647700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287381" y="2762792"/>
            <a:ext cx="1494398" cy="8490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013164" y="2902129"/>
            <a:ext cx="3688082" cy="20955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15501" y="2403565"/>
            <a:ext cx="925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 smtClean="0">
                <a:latin typeface="Arial" pitchFamily="34" charset="0"/>
                <a:cs typeface="Arial" pitchFamily="34" charset="0"/>
              </a:rPr>
              <a:t>X-rays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3505198" y="2923901"/>
            <a:ext cx="3339739" cy="170035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/>
          <p:cNvSpPr/>
          <p:nvPr/>
        </p:nvSpPr>
        <p:spPr>
          <a:xfrm rot="1489313">
            <a:off x="4415384" y="2909285"/>
            <a:ext cx="190490" cy="590461"/>
          </a:xfrm>
          <a:prstGeom prst="arc">
            <a:avLst>
              <a:gd name="adj1" fmla="val 16908234"/>
              <a:gd name="adj2" fmla="val 4323751"/>
            </a:avLst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4689566" y="3056709"/>
            <a:ext cx="4748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200" dirty="0" smtClean="0"/>
              <a:t>2</a:t>
            </a:r>
            <a:r>
              <a:rPr lang="en-GB" sz="2200" dirty="0" smtClean="0">
                <a:latin typeface="Symbol" pitchFamily="18" charset="2"/>
              </a:rPr>
              <a:t>q</a:t>
            </a:r>
            <a:endParaRPr lang="en-GB" sz="2200" dirty="0"/>
          </a:p>
        </p:txBody>
      </p:sp>
      <p:sp>
        <p:nvSpPr>
          <p:cNvPr id="19" name="Arc 18"/>
          <p:cNvSpPr/>
          <p:nvPr/>
        </p:nvSpPr>
        <p:spPr>
          <a:xfrm>
            <a:off x="2821577" y="2186178"/>
            <a:ext cx="1319348" cy="1214846"/>
          </a:xfrm>
          <a:prstGeom prst="arc">
            <a:avLst>
              <a:gd name="adj1" fmla="val 13481308"/>
              <a:gd name="adj2" fmla="val 6790512"/>
            </a:avLst>
          </a:prstGeom>
          <a:ln w="28575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2947852" y="1341120"/>
            <a:ext cx="17417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err="1" smtClean="0">
                <a:latin typeface="Arial" pitchFamily="34" charset="0"/>
                <a:cs typeface="Arial" pitchFamily="34" charset="0"/>
              </a:rPr>
              <a:t>goniometer</a:t>
            </a:r>
            <a:r>
              <a:rPr lang="en-GB" sz="2000" dirty="0" smtClean="0">
                <a:latin typeface="Arial" pitchFamily="34" charset="0"/>
                <a:cs typeface="Arial" pitchFamily="34" charset="0"/>
              </a:rPr>
              <a:t> rotation, </a:t>
            </a:r>
            <a:r>
              <a:rPr lang="en-GB" sz="2000" dirty="0" smtClean="0">
                <a:latin typeface="Symbol" pitchFamily="18" charset="2"/>
              </a:rPr>
              <a:t>j</a:t>
            </a:r>
            <a:endParaRPr lang="en-GB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4964284" y="720435"/>
            <a:ext cx="17417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Arial" pitchFamily="34" charset="0"/>
                <a:cs typeface="Arial" pitchFamily="34" charset="0"/>
              </a:rPr>
              <a:t>Detector:</a:t>
            </a:r>
          </a:p>
          <a:p>
            <a:pPr algn="ctr"/>
            <a:r>
              <a:rPr lang="en-GB" sz="2000" dirty="0" smtClean="0">
                <a:latin typeface="Arial" pitchFamily="34" charset="0"/>
                <a:cs typeface="Arial" pitchFamily="34" charset="0"/>
              </a:rPr>
              <a:t>PAD</a:t>
            </a:r>
          </a:p>
          <a:p>
            <a:pPr algn="ctr"/>
            <a:r>
              <a:rPr lang="en-GB" sz="2000" dirty="0" smtClean="0">
                <a:latin typeface="Arial" pitchFamily="34" charset="0"/>
                <a:cs typeface="Arial" pitchFamily="34" charset="0"/>
              </a:rPr>
              <a:t>or CCD</a:t>
            </a:r>
            <a:endParaRPr lang="en-GB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2204248" y="3914503"/>
            <a:ext cx="17276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Arial" pitchFamily="34" charset="0"/>
                <a:cs typeface="Arial" pitchFamily="34" charset="0"/>
              </a:rPr>
              <a:t>On-axis viewing system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6488" y="735875"/>
            <a:ext cx="17276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Arial" pitchFamily="34" charset="0"/>
                <a:cs typeface="Arial" pitchFamily="34" charset="0"/>
              </a:rPr>
              <a:t>sample cooling</a:t>
            </a:r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238832" y="69918"/>
            <a:ext cx="7704165" cy="1143000"/>
          </a:xfrm>
        </p:spPr>
        <p:txBody>
          <a:bodyPr/>
          <a:lstStyle/>
          <a:p>
            <a:r>
              <a:rPr lang="en-GB" sz="3200" dirty="0" smtClean="0"/>
              <a:t>The experiment</a:t>
            </a:r>
            <a:endParaRPr lang="en-GB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ight Arrow 40"/>
          <p:cNvSpPr/>
          <p:nvPr/>
        </p:nvSpPr>
        <p:spPr bwMode="auto">
          <a:xfrm rot="5400000">
            <a:off x="-845125" y="3837712"/>
            <a:ext cx="5375564" cy="471055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Rounded Rectangle 28"/>
          <p:cNvSpPr/>
          <p:nvPr/>
        </p:nvSpPr>
        <p:spPr bwMode="auto">
          <a:xfrm>
            <a:off x="568040" y="2092042"/>
            <a:ext cx="2549235" cy="66501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Rounded Rectangle 30"/>
          <p:cNvSpPr/>
          <p:nvPr/>
        </p:nvSpPr>
        <p:spPr bwMode="auto">
          <a:xfrm>
            <a:off x="152402" y="2923315"/>
            <a:ext cx="3380510" cy="66501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Rounded Rectangle 32"/>
          <p:cNvSpPr/>
          <p:nvPr/>
        </p:nvSpPr>
        <p:spPr bwMode="auto">
          <a:xfrm>
            <a:off x="249385" y="3782299"/>
            <a:ext cx="3186545" cy="51261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Rounded Rectangle 34"/>
          <p:cNvSpPr/>
          <p:nvPr/>
        </p:nvSpPr>
        <p:spPr bwMode="auto">
          <a:xfrm>
            <a:off x="547258" y="4544299"/>
            <a:ext cx="2590799" cy="66501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ounded Rectangle 36"/>
          <p:cNvSpPr/>
          <p:nvPr/>
        </p:nvSpPr>
        <p:spPr bwMode="auto">
          <a:xfrm>
            <a:off x="401785" y="5320154"/>
            <a:ext cx="2881744" cy="429489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Rounded Rectangle 38"/>
          <p:cNvSpPr/>
          <p:nvPr/>
        </p:nvSpPr>
        <p:spPr bwMode="auto">
          <a:xfrm>
            <a:off x="651167" y="5957459"/>
            <a:ext cx="2382980" cy="401779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238832" y="69918"/>
            <a:ext cx="6832527" cy="719791"/>
          </a:xfrm>
        </p:spPr>
        <p:txBody>
          <a:bodyPr/>
          <a:lstStyle/>
          <a:p>
            <a:r>
              <a:rPr lang="en-GB" sz="3200" dirty="0" smtClean="0"/>
              <a:t>Steps in setting up a data collection</a:t>
            </a:r>
            <a:endParaRPr lang="en-GB" sz="3200" dirty="0"/>
          </a:p>
        </p:txBody>
      </p:sp>
      <p:sp>
        <p:nvSpPr>
          <p:cNvPr id="27" name="Rounded Rectangle 26"/>
          <p:cNvSpPr/>
          <p:nvPr/>
        </p:nvSpPr>
        <p:spPr bwMode="auto">
          <a:xfrm>
            <a:off x="249385" y="942110"/>
            <a:ext cx="3186545" cy="66501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304803" y="2141264"/>
            <a:ext cx="3075709" cy="712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Mount and centre crystal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69275" y="2972537"/>
            <a:ext cx="3546765" cy="712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big is my</a:t>
            </a:r>
            <a:r>
              <a:rPr kumimoji="0" lang="en-GB" sz="2200" b="0" i="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crystal and how big is the beam?</a:t>
            </a: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 bwMode="auto">
          <a:xfrm>
            <a:off x="304803" y="3873086"/>
            <a:ext cx="3075709" cy="477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Test crystal diffraction</a:t>
            </a:r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 bwMode="auto">
          <a:xfrm>
            <a:off x="408712" y="4593521"/>
            <a:ext cx="2867891" cy="712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Determine data collection strategy</a:t>
            </a: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 bwMode="auto">
          <a:xfrm>
            <a:off x="304803" y="5369376"/>
            <a:ext cx="3075709" cy="421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Setup data collection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685802" y="6006681"/>
            <a:ext cx="2313710" cy="4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Collect the data</a:t>
            </a: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304803" y="991332"/>
            <a:ext cx="3075709" cy="712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 objective of this data collection?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animClr clrSpc="rgb" dir="cw">
                                      <p:cBhvr>
                                        <p:cTn id="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FF"/>
                                      </p:to>
                                    </p:animClr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38832" y="69918"/>
            <a:ext cx="7990767" cy="719791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You need to know…</a:t>
            </a: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43440" y="784328"/>
            <a:ext cx="8713696" cy="1851295"/>
          </a:xfrm>
          <a:prstGeom prst="rect">
            <a:avLst/>
          </a:prstGeom>
        </p:spPr>
        <p:txBody>
          <a:bodyPr/>
          <a:lstStyle/>
          <a:p>
            <a:pPr marL="457200" marR="0" lvl="0" indent="-4572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</a:t>
            </a:r>
            <a:r>
              <a:rPr kumimoji="0" lang="en-GB" sz="2200" b="0" i="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you want</a:t>
            </a:r>
          </a:p>
          <a:p>
            <a:pPr marL="457200" marR="0" lvl="0" indent="-4572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kern="0" dirty="0" smtClean="0">
                <a:solidFill>
                  <a:schemeClr val="accent2"/>
                </a:solidFill>
                <a:latin typeface="+mn-lt"/>
              </a:rPr>
              <a:t>W</a:t>
            </a:r>
            <a:r>
              <a:rPr kumimoji="0" lang="en-GB" sz="2200" b="0" i="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hat you </a:t>
            </a:r>
            <a:r>
              <a:rPr kumimoji="0" lang="en-GB" sz="2200" b="0" i="1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need</a:t>
            </a:r>
            <a:r>
              <a:rPr kumimoji="0" lang="en-GB" sz="2200" b="0" i="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(probably different to (1))</a:t>
            </a:r>
            <a:endParaRPr kumimoji="0" lang="en-GB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1671" y="1486647"/>
          <a:ext cx="7888941" cy="3475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5317"/>
                <a:gridCol w="3053977"/>
                <a:gridCol w="2629647"/>
              </a:tblGrid>
              <a:tr h="495624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2"/>
                          </a:solidFill>
                        </a:rPr>
                        <a:t>Aim</a:t>
                      </a:r>
                      <a:endParaRPr lang="en-GB" b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2"/>
                          </a:solidFill>
                        </a:rPr>
                        <a:t>High priorities</a:t>
                      </a:r>
                      <a:endParaRPr lang="en-GB" b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>
                          <a:solidFill>
                            <a:schemeClr val="accent2"/>
                          </a:solidFill>
                        </a:rPr>
                        <a:t>Lower priority</a:t>
                      </a:r>
                      <a:endParaRPr lang="en-GB" b="1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9961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accent2"/>
                          </a:solidFill>
                        </a:rPr>
                        <a:t>Native data collection</a:t>
                      </a: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accent2"/>
                          </a:solidFill>
                        </a:rPr>
                        <a:t>Collection</a:t>
                      </a:r>
                      <a:r>
                        <a:rPr lang="en-GB" b="0" baseline="0" dirty="0" smtClean="0">
                          <a:solidFill>
                            <a:schemeClr val="accent2"/>
                          </a:solidFill>
                        </a:rPr>
                        <a:t> of h</a:t>
                      </a:r>
                      <a:r>
                        <a:rPr lang="en-GB" b="0" dirty="0" smtClean="0">
                          <a:solidFill>
                            <a:schemeClr val="accent2"/>
                          </a:solidFill>
                        </a:rPr>
                        <a:t>igh</a:t>
                      </a:r>
                      <a:r>
                        <a:rPr lang="en-GB" b="0" baseline="0" dirty="0" smtClean="0">
                          <a:solidFill>
                            <a:schemeClr val="accent2"/>
                          </a:solidFill>
                        </a:rPr>
                        <a:t> r</a:t>
                      </a:r>
                      <a:r>
                        <a:rPr lang="en-GB" b="0" dirty="0" smtClean="0">
                          <a:solidFill>
                            <a:schemeClr val="accent2"/>
                          </a:solidFill>
                        </a:rPr>
                        <a:t>esolution data</a:t>
                      </a:r>
                      <a:r>
                        <a:rPr lang="en-GB" b="0" baseline="0" dirty="0" smtClean="0">
                          <a:solidFill>
                            <a:schemeClr val="accent2"/>
                          </a:solidFill>
                        </a:rPr>
                        <a:t> Completeness of low resolution data</a:t>
                      </a: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5624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accent2"/>
                          </a:solidFill>
                        </a:rPr>
                        <a:t>MAD,</a:t>
                      </a:r>
                      <a:r>
                        <a:rPr lang="en-GB" b="0" baseline="0" dirty="0" smtClean="0">
                          <a:solidFill>
                            <a:schemeClr val="accent2"/>
                          </a:solidFill>
                        </a:rPr>
                        <a:t> SAD</a:t>
                      </a: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accent2"/>
                          </a:solidFill>
                        </a:rPr>
                        <a:t>Accuracy</a:t>
                      </a:r>
                      <a:r>
                        <a:rPr lang="en-GB" b="0" baseline="0" dirty="0" smtClean="0">
                          <a:solidFill>
                            <a:schemeClr val="accent2"/>
                          </a:solidFill>
                        </a:rPr>
                        <a:t> and completeness of low res data</a:t>
                      </a:r>
                    </a:p>
                    <a:p>
                      <a:r>
                        <a:rPr lang="en-GB" b="0" baseline="0" dirty="0" smtClean="0">
                          <a:solidFill>
                            <a:schemeClr val="accent2"/>
                          </a:solidFill>
                        </a:rPr>
                        <a:t>Choice of wavelength</a:t>
                      </a:r>
                      <a:endParaRPr lang="en-GB" b="0" dirty="0" smtClean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accent2"/>
                          </a:solidFill>
                        </a:rPr>
                        <a:t>High resolution data</a:t>
                      </a: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5624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accent2"/>
                          </a:solidFill>
                        </a:rPr>
                        <a:t>Sulphur SAD</a:t>
                      </a: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accent2"/>
                          </a:solidFill>
                        </a:rPr>
                        <a:t>High redundancy</a:t>
                      </a: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5624"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accent2"/>
                          </a:solidFill>
                        </a:rPr>
                        <a:t>Molecular replacement</a:t>
                      </a: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 smtClean="0">
                          <a:solidFill>
                            <a:schemeClr val="accent2"/>
                          </a:solidFill>
                        </a:rPr>
                        <a:t>Completeness at low resolution</a:t>
                      </a: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43440" y="5591694"/>
            <a:ext cx="8713696" cy="925648"/>
          </a:xfrm>
          <a:prstGeom prst="rect">
            <a:avLst/>
          </a:prstGeom>
        </p:spPr>
        <p:txBody>
          <a:bodyPr/>
          <a:lstStyle/>
          <a:p>
            <a:pPr marL="457200" marR="0" lvl="0" indent="-4572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GB" kern="0" dirty="0" smtClean="0">
                <a:solidFill>
                  <a:schemeClr val="accent2"/>
                </a:solidFill>
                <a:latin typeface="+mn-lt"/>
              </a:rPr>
              <a:t>3.   Prior knowledge - </a:t>
            </a:r>
            <a:r>
              <a:rPr lang="en-GB" kern="0" dirty="0" err="1" smtClean="0">
                <a:solidFill>
                  <a:schemeClr val="accent2"/>
                </a:solidFill>
                <a:latin typeface="+mn-lt"/>
              </a:rPr>
              <a:t>wh</a:t>
            </a:r>
            <a:r>
              <a:rPr kumimoji="0" lang="en-GB" sz="2200" b="0" i="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 you already have/know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kern="0" baseline="0" dirty="0" smtClean="0">
                <a:solidFill>
                  <a:schemeClr val="accent2"/>
                </a:solidFill>
                <a:latin typeface="+mn-lt"/>
              </a:rPr>
              <a:t>e.g. until cell, symmetry</a:t>
            </a:r>
            <a:r>
              <a:rPr lang="en-GB" kern="0" dirty="0" smtClean="0">
                <a:solidFill>
                  <a:schemeClr val="accent2"/>
                </a:solidFill>
                <a:latin typeface="+mn-lt"/>
              </a:rPr>
              <a:t>, result of previous data collection trips</a:t>
            </a:r>
            <a:endParaRPr kumimoji="0" lang="en-GB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38832" y="69918"/>
            <a:ext cx="7990767" cy="719791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Mount and centre crystal</a:t>
            </a: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87928" y="783513"/>
            <a:ext cx="7952508" cy="243074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smtClean="0">
                <a:solidFill>
                  <a:schemeClr val="accent2"/>
                </a:solidFill>
                <a:latin typeface="+mn-lt"/>
              </a:rPr>
              <a:t>Mounting now automated at most beamlines.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err="1" smtClean="0">
                <a:solidFill>
                  <a:schemeClr val="accent2"/>
                </a:solidFill>
                <a:latin typeface="+mn-lt"/>
              </a:rPr>
              <a:t>Centering</a:t>
            </a:r>
            <a:r>
              <a:rPr lang="en-GB" kern="0" dirty="0" smtClean="0">
                <a:solidFill>
                  <a:schemeClr val="accent2"/>
                </a:solidFill>
                <a:latin typeface="+mn-lt"/>
              </a:rPr>
              <a:t> can be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42807" y="5927941"/>
            <a:ext cx="3146299" cy="984651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Make the most of tools </a:t>
            </a: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developed to make these cases easier</a:t>
            </a: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0178" name="Picture 2" descr="file://///data.diamond.ac.uk/i24/data/2012/nt5810-9/jpegs/robin/FcgIgG/D10/x1/wedge1_1_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090" y="1891862"/>
            <a:ext cx="3097047" cy="232278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  <p:pic>
        <p:nvPicPr>
          <p:cNvPr id="50180" name="Picture 4" descr="file://///data.diamond.ac.uk/i24/data/2012/nt6397-102/jpegs/SELASELC_SaltE4_2/SELASELC_SaltE4_2_1_1.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3870" y="3053256"/>
            <a:ext cx="3430082" cy="257256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136634" y="1969326"/>
            <a:ext cx="1003120" cy="5846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1" i="1" kern="0" dirty="0" smtClean="0">
                <a:solidFill>
                  <a:schemeClr val="bg1"/>
                </a:solidFill>
                <a:latin typeface="+mn-lt"/>
              </a:rPr>
              <a:t>Easy</a:t>
            </a:r>
            <a:endParaRPr kumimoji="0" lang="en-GB" sz="2200" b="1" i="1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11" descr="cpv_on_mesh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28440" y="4038783"/>
            <a:ext cx="3405353" cy="2488142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2669929" y="3082805"/>
            <a:ext cx="2238394" cy="60632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1" i="1" kern="0" dirty="0" smtClean="0">
                <a:solidFill>
                  <a:schemeClr val="bg1"/>
                </a:solidFill>
                <a:latin typeface="+mn-lt"/>
              </a:rPr>
              <a:t>Challenging</a:t>
            </a:r>
            <a:endParaRPr kumimoji="0" lang="en-GB" sz="2200" b="1" i="1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464140" y="4079740"/>
            <a:ext cx="3065930" cy="1090111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1" i="1" kern="0" dirty="0" smtClean="0">
                <a:solidFill>
                  <a:schemeClr val="bg1"/>
                </a:solidFill>
                <a:latin typeface="+mn-lt"/>
              </a:rPr>
              <a:t>Very </a:t>
            </a:r>
            <a:r>
              <a:rPr lang="en-GB" b="1" i="1" kern="0" dirty="0" err="1" smtClean="0">
                <a:solidFill>
                  <a:schemeClr val="bg1"/>
                </a:solidFill>
                <a:latin typeface="+mn-lt"/>
              </a:rPr>
              <a:t>very</a:t>
            </a:r>
            <a:r>
              <a:rPr lang="en-GB" b="1" i="1" kern="0" dirty="0" smtClean="0">
                <a:solidFill>
                  <a:schemeClr val="bg1"/>
                </a:solidFill>
                <a:latin typeface="+mn-lt"/>
              </a:rPr>
              <a:t> difficult</a:t>
            </a:r>
            <a:endParaRPr kumimoji="0" lang="en-GB" sz="2200" b="1" i="1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Left Brace 5"/>
          <p:cNvSpPr/>
          <p:nvPr/>
        </p:nvSpPr>
        <p:spPr bwMode="auto">
          <a:xfrm rot="17835002">
            <a:off x="3291082" y="4886818"/>
            <a:ext cx="372547" cy="2477005"/>
          </a:xfrm>
          <a:prstGeom prst="leftBrace">
            <a:avLst>
              <a:gd name="adj1" fmla="val 114013"/>
              <a:gd name="adj2" fmla="val 50000"/>
            </a:avLst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3" name="Picture 12" descr="DSCF0683a.jpg"/>
          <p:cNvPicPr>
            <a:picLocks noChangeAspect="1"/>
          </p:cNvPicPr>
          <p:nvPr/>
        </p:nvPicPr>
        <p:blipFill>
          <a:blip r:embed="rId5" cstate="print"/>
          <a:srcRect l="8222" t="10222" r="6741" b="23111"/>
          <a:stretch>
            <a:fillRect/>
          </a:stretch>
        </p:blipFill>
        <p:spPr>
          <a:xfrm>
            <a:off x="6096000" y="228600"/>
            <a:ext cx="2157781" cy="2255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38832" y="69918"/>
            <a:ext cx="7990767" cy="719791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Centering</a:t>
            </a:r>
            <a:r>
              <a:rPr lang="en-GB" sz="3200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 in difficult cases</a:t>
            </a: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80782" y="876467"/>
            <a:ext cx="7061714" cy="843152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Making this easier: grid scanning</a:t>
            </a: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2000" kern="0" dirty="0" smtClean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1026" name="Picture 2" descr="C:\Documents and Settings\xfk23773\My Documents\My Words\Diamond\2010\2010 grid scan\figure2b.tif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238" y="1460314"/>
            <a:ext cx="4719377" cy="2991623"/>
          </a:xfrm>
          <a:prstGeom prst="rect">
            <a:avLst/>
          </a:prstGeom>
          <a:noFill/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05886" y="4590931"/>
            <a:ext cx="7346043" cy="2082824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Try</a:t>
            </a:r>
            <a:r>
              <a:rPr kumimoji="0" lang="en-GB" sz="2000" b="0" i="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crudely centre first and collect a </a:t>
            </a:r>
            <a:r>
              <a:rPr kumimoji="0" lang="en-GB" sz="2000" b="0" i="0" u="none" strike="noStrike" kern="0" cap="none" spc="0" normalizeH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testshot</a:t>
            </a:r>
            <a:r>
              <a:rPr kumimoji="0" lang="en-GB" sz="2000" b="0" i="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Is it worth spending a lot of time on this sample?</a:t>
            </a: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2000" kern="0" baseline="0" dirty="0" smtClean="0">
              <a:solidFill>
                <a:schemeClr val="accent2"/>
              </a:solidFill>
              <a:latin typeface="+mn-lt"/>
            </a:endParaRP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baseline="0" dirty="0" smtClean="0">
                <a:solidFill>
                  <a:schemeClr val="accent2"/>
                </a:solidFill>
                <a:latin typeface="+mn-lt"/>
              </a:rPr>
              <a:t>If</a:t>
            </a: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 yes		Spend more time</a:t>
            </a: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</a:t>
            </a:r>
            <a:r>
              <a:rPr kumimoji="0" lang="en-GB" sz="2000" b="0" i="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no 		Move on</a:t>
            </a: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baseline="0" dirty="0" smtClean="0">
                <a:solidFill>
                  <a:schemeClr val="accent2"/>
                </a:solidFill>
                <a:latin typeface="+mn-lt"/>
              </a:rPr>
              <a:t>If</a:t>
            </a: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 maybe	Take advantage of the robot: dismount and 		see what your other samples are like</a:t>
            </a: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223547" y="1793140"/>
            <a:ext cx="3674794" cy="2205653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800" kern="0" dirty="0" smtClean="0">
                <a:solidFill>
                  <a:schemeClr val="accent2"/>
                </a:solidFill>
                <a:latin typeface="+mn-lt"/>
              </a:rPr>
              <a:t>Allows large areas to be quickly </a:t>
            </a:r>
            <a:r>
              <a:rPr lang="en-GB" sz="1800" kern="0" dirty="0" err="1" smtClean="0">
                <a:solidFill>
                  <a:schemeClr val="accent2"/>
                </a:solidFill>
                <a:latin typeface="+mn-lt"/>
              </a:rPr>
              <a:t>rastered</a:t>
            </a:r>
            <a:r>
              <a:rPr lang="en-GB" sz="1800" kern="0" dirty="0" smtClean="0">
                <a:solidFill>
                  <a:schemeClr val="accent2"/>
                </a:solidFill>
                <a:latin typeface="+mn-lt"/>
              </a:rPr>
              <a:t> over and small or hard to see crystals found. </a:t>
            </a: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800" kern="0" dirty="0" smtClean="0">
                <a:solidFill>
                  <a:schemeClr val="accent2"/>
                </a:solidFill>
                <a:latin typeface="+mn-lt"/>
              </a:rPr>
              <a:t>Also eliminates optical effects: crystal may not be where it seems..</a:t>
            </a: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800" kern="0" dirty="0" smtClean="0">
              <a:solidFill>
                <a:schemeClr val="accent2"/>
              </a:solidFill>
              <a:latin typeface="+mn-lt"/>
            </a:endParaRP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800" kern="0" dirty="0" smtClean="0">
                <a:solidFill>
                  <a:schemeClr val="accent2"/>
                </a:solidFill>
                <a:latin typeface="+mn-lt"/>
              </a:rPr>
              <a:t>Now available at most beamlines</a:t>
            </a: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800" kern="0" dirty="0" smtClean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1593969" y="5459104"/>
            <a:ext cx="630621" cy="219075"/>
          </a:xfrm>
          <a:prstGeom prst="rightArrow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1593969" y="5775280"/>
            <a:ext cx="630621" cy="219075"/>
          </a:xfrm>
          <a:prstGeom prst="rightArrow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1593969" y="6118752"/>
            <a:ext cx="630621" cy="219075"/>
          </a:xfrm>
          <a:prstGeom prst="rightArrow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ight Arrow 40"/>
          <p:cNvSpPr/>
          <p:nvPr/>
        </p:nvSpPr>
        <p:spPr bwMode="auto">
          <a:xfrm rot="5400000">
            <a:off x="-845125" y="3837712"/>
            <a:ext cx="5375564" cy="471055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Rounded Rectangle 28"/>
          <p:cNvSpPr/>
          <p:nvPr/>
        </p:nvSpPr>
        <p:spPr bwMode="auto">
          <a:xfrm>
            <a:off x="568040" y="2092042"/>
            <a:ext cx="2549235" cy="66501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Rounded Rectangle 30"/>
          <p:cNvSpPr/>
          <p:nvPr/>
        </p:nvSpPr>
        <p:spPr bwMode="auto">
          <a:xfrm>
            <a:off x="152402" y="2923315"/>
            <a:ext cx="3380510" cy="665017"/>
          </a:xfrm>
          <a:prstGeom prst="roundRect">
            <a:avLst/>
          </a:prstGeom>
          <a:solidFill>
            <a:srgbClr val="00FFFF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Rounded Rectangle 32"/>
          <p:cNvSpPr/>
          <p:nvPr/>
        </p:nvSpPr>
        <p:spPr bwMode="auto">
          <a:xfrm>
            <a:off x="249385" y="3782299"/>
            <a:ext cx="3186545" cy="51261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Rounded Rectangle 34"/>
          <p:cNvSpPr/>
          <p:nvPr/>
        </p:nvSpPr>
        <p:spPr bwMode="auto">
          <a:xfrm>
            <a:off x="547258" y="4544299"/>
            <a:ext cx="2590799" cy="66501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ounded Rectangle 36"/>
          <p:cNvSpPr/>
          <p:nvPr/>
        </p:nvSpPr>
        <p:spPr bwMode="auto">
          <a:xfrm>
            <a:off x="401785" y="5320154"/>
            <a:ext cx="2881744" cy="429489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Rounded Rectangle 38"/>
          <p:cNvSpPr/>
          <p:nvPr/>
        </p:nvSpPr>
        <p:spPr bwMode="auto">
          <a:xfrm>
            <a:off x="651167" y="5957459"/>
            <a:ext cx="2382980" cy="401779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>
            <a:off x="249385" y="942110"/>
            <a:ext cx="3186545" cy="66501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304803" y="2141264"/>
            <a:ext cx="3075709" cy="712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Mount and centre crystal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69275" y="2972537"/>
            <a:ext cx="3546765" cy="712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big is my</a:t>
            </a:r>
            <a:r>
              <a:rPr kumimoji="0" lang="en-GB" sz="2200" b="0" i="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crystal and how big is the beam?</a:t>
            </a: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 bwMode="auto">
          <a:xfrm>
            <a:off x="304803" y="3873086"/>
            <a:ext cx="3075709" cy="477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Test crystal diffraction</a:t>
            </a:r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 bwMode="auto">
          <a:xfrm>
            <a:off x="408712" y="4593521"/>
            <a:ext cx="2867891" cy="712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Determine data collection strategy</a:t>
            </a: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 bwMode="auto">
          <a:xfrm>
            <a:off x="304803" y="5369376"/>
            <a:ext cx="3075709" cy="421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Setup data collection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685802" y="6006681"/>
            <a:ext cx="2313710" cy="4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Collect the data</a:t>
            </a: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304803" y="991332"/>
            <a:ext cx="3075709" cy="712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 objective of this data collection?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40" name="Rectangle 36"/>
          <p:cNvSpPr>
            <a:spLocks noChangeArrowheads="1"/>
          </p:cNvSpPr>
          <p:nvPr/>
        </p:nvSpPr>
        <p:spPr bwMode="auto">
          <a:xfrm>
            <a:off x="395288" y="4437063"/>
            <a:ext cx="3960812" cy="22320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/>
            <a:r>
              <a:rPr lang="en-GB">
                <a:latin typeface="Arial" charset="0"/>
              </a:rPr>
              <a:t>X-ray background reduction </a:t>
            </a:r>
          </a:p>
        </p:txBody>
      </p:sp>
      <p:sp>
        <p:nvSpPr>
          <p:cNvPr id="123936" name="Oval 32"/>
          <p:cNvSpPr>
            <a:spLocks noChangeArrowheads="1"/>
          </p:cNvSpPr>
          <p:nvPr/>
        </p:nvSpPr>
        <p:spPr bwMode="auto">
          <a:xfrm>
            <a:off x="1042988" y="5300663"/>
            <a:ext cx="649287" cy="100806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23910" name="AutoShape 6"/>
          <p:cNvSpPr>
            <a:spLocks noChangeArrowheads="1"/>
          </p:cNvSpPr>
          <p:nvPr/>
        </p:nvSpPr>
        <p:spPr bwMode="auto">
          <a:xfrm rot="16200000">
            <a:off x="1907381" y="1340645"/>
            <a:ext cx="1584325" cy="4176712"/>
          </a:xfrm>
          <a:custGeom>
            <a:avLst/>
            <a:gdLst>
              <a:gd name="G0" fmla="+- 2835 0 0"/>
              <a:gd name="G1" fmla="+- 21600 0 2835"/>
              <a:gd name="G2" fmla="*/ 2835 1 2"/>
              <a:gd name="G3" fmla="+- 21600 0 G2"/>
              <a:gd name="G4" fmla="+/ 2835 21600 2"/>
              <a:gd name="G5" fmla="+/ G1 0 2"/>
              <a:gd name="G6" fmla="*/ 21600 21600 2835"/>
              <a:gd name="G7" fmla="*/ G6 1 2"/>
              <a:gd name="G8" fmla="+- 21600 0 G7"/>
              <a:gd name="G9" fmla="*/ 21600 1 2"/>
              <a:gd name="G10" fmla="+- 2835 0 G9"/>
              <a:gd name="G11" fmla="?: G10 G8 0"/>
              <a:gd name="G12" fmla="?: G10 G7 21600"/>
              <a:gd name="T0" fmla="*/ 20182 w 21600"/>
              <a:gd name="T1" fmla="*/ 10800 h 21600"/>
              <a:gd name="T2" fmla="*/ 10800 w 21600"/>
              <a:gd name="T3" fmla="*/ 21600 h 21600"/>
              <a:gd name="T4" fmla="*/ 1418 w 21600"/>
              <a:gd name="T5" fmla="*/ 10800 h 21600"/>
              <a:gd name="T6" fmla="*/ 10800 w 21600"/>
              <a:gd name="T7" fmla="*/ 0 h 21600"/>
              <a:gd name="T8" fmla="*/ 3218 w 21600"/>
              <a:gd name="T9" fmla="*/ 3218 h 21600"/>
              <a:gd name="T10" fmla="*/ 18382 w 21600"/>
              <a:gd name="T11" fmla="*/ 183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835" y="21600"/>
                </a:lnTo>
                <a:lnTo>
                  <a:pt x="18765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800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r>
              <a:rPr lang="en-GB">
                <a:latin typeface="Arial" charset="0"/>
              </a:rPr>
              <a:t>X-rays</a:t>
            </a:r>
          </a:p>
        </p:txBody>
      </p:sp>
      <p:sp>
        <p:nvSpPr>
          <p:cNvPr id="123913" name="AutoShape 9"/>
          <p:cNvSpPr>
            <a:spLocks noChangeArrowheads="1"/>
          </p:cNvSpPr>
          <p:nvPr/>
        </p:nvSpPr>
        <p:spPr bwMode="auto">
          <a:xfrm rot="5400000">
            <a:off x="5696199" y="2961482"/>
            <a:ext cx="5616575" cy="935037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23914" name="Oval 10"/>
          <p:cNvSpPr>
            <a:spLocks noChangeArrowheads="1"/>
          </p:cNvSpPr>
          <p:nvPr/>
        </p:nvSpPr>
        <p:spPr bwMode="auto">
          <a:xfrm>
            <a:off x="5867400" y="2924175"/>
            <a:ext cx="649288" cy="1008063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23915" name="Freeform 11"/>
          <p:cNvSpPr>
            <a:spLocks/>
          </p:cNvSpPr>
          <p:nvPr/>
        </p:nvSpPr>
        <p:spPr bwMode="auto">
          <a:xfrm rot="5854103">
            <a:off x="5736432" y="3199606"/>
            <a:ext cx="863600" cy="458787"/>
          </a:xfrm>
          <a:custGeom>
            <a:avLst/>
            <a:gdLst/>
            <a:ahLst/>
            <a:cxnLst>
              <a:cxn ang="0">
                <a:pos x="161" y="0"/>
              </a:cxn>
              <a:cxn ang="0">
                <a:pos x="127" y="29"/>
              </a:cxn>
              <a:cxn ang="0">
                <a:pos x="0" y="198"/>
              </a:cxn>
              <a:cxn ang="0">
                <a:pos x="408" y="289"/>
              </a:cxn>
              <a:cxn ang="0">
                <a:pos x="544" y="62"/>
              </a:cxn>
              <a:cxn ang="0">
                <a:pos x="161" y="0"/>
              </a:cxn>
            </a:cxnLst>
            <a:rect l="0" t="0" r="r" b="b"/>
            <a:pathLst>
              <a:path w="544" h="289">
                <a:moveTo>
                  <a:pt x="161" y="0"/>
                </a:moveTo>
                <a:cubicBezTo>
                  <a:pt x="150" y="10"/>
                  <a:pt x="138" y="19"/>
                  <a:pt x="127" y="29"/>
                </a:cubicBezTo>
                <a:lnTo>
                  <a:pt x="0" y="198"/>
                </a:lnTo>
                <a:lnTo>
                  <a:pt x="408" y="289"/>
                </a:lnTo>
                <a:lnTo>
                  <a:pt x="544" y="62"/>
                </a:lnTo>
                <a:lnTo>
                  <a:pt x="161" y="0"/>
                </a:lnTo>
                <a:close/>
              </a:path>
            </a:pathLst>
          </a:cu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23917" name="Freeform 13"/>
          <p:cNvSpPr>
            <a:spLocks/>
          </p:cNvSpPr>
          <p:nvPr/>
        </p:nvSpPr>
        <p:spPr bwMode="auto">
          <a:xfrm>
            <a:off x="7451725" y="2924175"/>
            <a:ext cx="71438" cy="10096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0"/>
              </a:cxn>
              <a:cxn ang="0">
                <a:pos x="45" y="636"/>
              </a:cxn>
              <a:cxn ang="0">
                <a:pos x="0" y="636"/>
              </a:cxn>
            </a:cxnLst>
            <a:rect l="0" t="0" r="r" b="b"/>
            <a:pathLst>
              <a:path w="45" h="636">
                <a:moveTo>
                  <a:pt x="0" y="0"/>
                </a:moveTo>
                <a:lnTo>
                  <a:pt x="45" y="0"/>
                </a:lnTo>
                <a:lnTo>
                  <a:pt x="45" y="636"/>
                </a:lnTo>
                <a:lnTo>
                  <a:pt x="0" y="636"/>
                </a:ln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23918" name="Freeform 14"/>
          <p:cNvSpPr>
            <a:spLocks/>
          </p:cNvSpPr>
          <p:nvPr/>
        </p:nvSpPr>
        <p:spPr bwMode="auto">
          <a:xfrm rot="5854103">
            <a:off x="6011863" y="3355975"/>
            <a:ext cx="287337" cy="144463"/>
          </a:xfrm>
          <a:custGeom>
            <a:avLst/>
            <a:gdLst/>
            <a:ahLst/>
            <a:cxnLst>
              <a:cxn ang="0">
                <a:pos x="161" y="0"/>
              </a:cxn>
              <a:cxn ang="0">
                <a:pos x="127" y="29"/>
              </a:cxn>
              <a:cxn ang="0">
                <a:pos x="0" y="198"/>
              </a:cxn>
              <a:cxn ang="0">
                <a:pos x="408" y="289"/>
              </a:cxn>
              <a:cxn ang="0">
                <a:pos x="544" y="62"/>
              </a:cxn>
              <a:cxn ang="0">
                <a:pos x="161" y="0"/>
              </a:cxn>
            </a:cxnLst>
            <a:rect l="0" t="0" r="r" b="b"/>
            <a:pathLst>
              <a:path w="544" h="289">
                <a:moveTo>
                  <a:pt x="161" y="0"/>
                </a:moveTo>
                <a:cubicBezTo>
                  <a:pt x="150" y="10"/>
                  <a:pt x="138" y="19"/>
                  <a:pt x="127" y="29"/>
                </a:cubicBezTo>
                <a:lnTo>
                  <a:pt x="0" y="198"/>
                </a:lnTo>
                <a:lnTo>
                  <a:pt x="408" y="289"/>
                </a:lnTo>
                <a:lnTo>
                  <a:pt x="544" y="62"/>
                </a:lnTo>
                <a:lnTo>
                  <a:pt x="161" y="0"/>
                </a:lnTo>
                <a:close/>
              </a:path>
            </a:pathLst>
          </a:cu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4787900" y="1700213"/>
            <a:ext cx="2735263" cy="3455987"/>
            <a:chOff x="1701" y="1888"/>
            <a:chExt cx="1723" cy="2177"/>
          </a:xfrm>
        </p:grpSpPr>
        <p:sp>
          <p:nvSpPr>
            <p:cNvPr id="123919" name="AutoShape 15"/>
            <p:cNvSpPr>
              <a:spLocks noChangeArrowheads="1"/>
            </p:cNvSpPr>
            <p:nvPr/>
          </p:nvSpPr>
          <p:spPr bwMode="auto">
            <a:xfrm rot="16200000">
              <a:off x="2381" y="2115"/>
              <a:ext cx="363" cy="1723"/>
            </a:xfrm>
            <a:custGeom>
              <a:avLst/>
              <a:gdLst>
                <a:gd name="G0" fmla="+- 5712 0 0"/>
                <a:gd name="G1" fmla="+- 21600 0 5712"/>
                <a:gd name="G2" fmla="*/ 5712 1 2"/>
                <a:gd name="G3" fmla="+- 21600 0 G2"/>
                <a:gd name="G4" fmla="+/ 5712 21600 2"/>
                <a:gd name="G5" fmla="+/ G1 0 2"/>
                <a:gd name="G6" fmla="*/ 21600 21600 5712"/>
                <a:gd name="G7" fmla="*/ G6 1 2"/>
                <a:gd name="G8" fmla="+- 21600 0 G7"/>
                <a:gd name="G9" fmla="*/ 21600 1 2"/>
                <a:gd name="G10" fmla="+- 5712 0 G9"/>
                <a:gd name="G11" fmla="?: G10 G8 0"/>
                <a:gd name="G12" fmla="?: G10 G7 21600"/>
                <a:gd name="T0" fmla="*/ 18744 w 21600"/>
                <a:gd name="T1" fmla="*/ 10800 h 21600"/>
                <a:gd name="T2" fmla="*/ 10800 w 21600"/>
                <a:gd name="T3" fmla="*/ 21600 h 21600"/>
                <a:gd name="T4" fmla="*/ 2856 w 21600"/>
                <a:gd name="T5" fmla="*/ 10800 h 21600"/>
                <a:gd name="T6" fmla="*/ 10800 w 21600"/>
                <a:gd name="T7" fmla="*/ 0 h 21600"/>
                <a:gd name="T8" fmla="*/ 4656 w 21600"/>
                <a:gd name="T9" fmla="*/ 4656 h 21600"/>
                <a:gd name="T10" fmla="*/ 16944 w 21600"/>
                <a:gd name="T11" fmla="*/ 1694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712" y="21600"/>
                  </a:lnTo>
                  <a:lnTo>
                    <a:pt x="1588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8000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3920" name="Freeform 16"/>
            <p:cNvSpPr>
              <a:spLocks/>
            </p:cNvSpPr>
            <p:nvPr/>
          </p:nvSpPr>
          <p:spPr bwMode="auto">
            <a:xfrm>
              <a:off x="1701" y="1888"/>
              <a:ext cx="136" cy="907"/>
            </a:xfrm>
            <a:custGeom>
              <a:avLst/>
              <a:gdLst/>
              <a:ahLst/>
              <a:cxnLst>
                <a:cxn ang="0">
                  <a:pos x="0" y="907"/>
                </a:cxn>
                <a:cxn ang="0">
                  <a:pos x="0" y="0"/>
                </a:cxn>
                <a:cxn ang="0">
                  <a:pos x="136" y="0"/>
                </a:cxn>
                <a:cxn ang="0">
                  <a:pos x="136" y="816"/>
                </a:cxn>
                <a:cxn ang="0">
                  <a:pos x="0" y="907"/>
                </a:cxn>
              </a:cxnLst>
              <a:rect l="0" t="0" r="r" b="b"/>
              <a:pathLst>
                <a:path w="136" h="907">
                  <a:moveTo>
                    <a:pt x="0" y="907"/>
                  </a:moveTo>
                  <a:lnTo>
                    <a:pt x="0" y="0"/>
                  </a:lnTo>
                  <a:lnTo>
                    <a:pt x="136" y="0"/>
                  </a:lnTo>
                  <a:lnTo>
                    <a:pt x="136" y="816"/>
                  </a:lnTo>
                  <a:lnTo>
                    <a:pt x="0" y="90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23921" name="Freeform 17"/>
            <p:cNvSpPr>
              <a:spLocks/>
            </p:cNvSpPr>
            <p:nvPr/>
          </p:nvSpPr>
          <p:spPr bwMode="auto">
            <a:xfrm>
              <a:off x="1701" y="3158"/>
              <a:ext cx="136" cy="90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07"/>
                </a:cxn>
                <a:cxn ang="0">
                  <a:pos x="136" y="907"/>
                </a:cxn>
                <a:cxn ang="0">
                  <a:pos x="136" y="91"/>
                </a:cxn>
                <a:cxn ang="0">
                  <a:pos x="0" y="0"/>
                </a:cxn>
              </a:cxnLst>
              <a:rect l="0" t="0" r="r" b="b"/>
              <a:pathLst>
                <a:path w="136" h="907">
                  <a:moveTo>
                    <a:pt x="0" y="0"/>
                  </a:moveTo>
                  <a:lnTo>
                    <a:pt x="0" y="907"/>
                  </a:lnTo>
                  <a:lnTo>
                    <a:pt x="136" y="907"/>
                  </a:lnTo>
                  <a:lnTo>
                    <a:pt x="136" y="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3929" name="Rectangle 25"/>
          <p:cNvSpPr>
            <a:spLocks noChangeArrowheads="1"/>
          </p:cNvSpPr>
          <p:nvPr/>
        </p:nvSpPr>
        <p:spPr bwMode="auto">
          <a:xfrm>
            <a:off x="6011863" y="3933825"/>
            <a:ext cx="360362" cy="21590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23934" name="Freeform 30"/>
          <p:cNvSpPr>
            <a:spLocks/>
          </p:cNvSpPr>
          <p:nvPr/>
        </p:nvSpPr>
        <p:spPr bwMode="auto">
          <a:xfrm rot="5854103">
            <a:off x="912019" y="5574506"/>
            <a:ext cx="863600" cy="458788"/>
          </a:xfrm>
          <a:custGeom>
            <a:avLst/>
            <a:gdLst/>
            <a:ahLst/>
            <a:cxnLst>
              <a:cxn ang="0">
                <a:pos x="161" y="0"/>
              </a:cxn>
              <a:cxn ang="0">
                <a:pos x="127" y="29"/>
              </a:cxn>
              <a:cxn ang="0">
                <a:pos x="0" y="198"/>
              </a:cxn>
              <a:cxn ang="0">
                <a:pos x="408" y="289"/>
              </a:cxn>
              <a:cxn ang="0">
                <a:pos x="544" y="62"/>
              </a:cxn>
              <a:cxn ang="0">
                <a:pos x="161" y="0"/>
              </a:cxn>
            </a:cxnLst>
            <a:rect l="0" t="0" r="r" b="b"/>
            <a:pathLst>
              <a:path w="544" h="289">
                <a:moveTo>
                  <a:pt x="161" y="0"/>
                </a:moveTo>
                <a:cubicBezTo>
                  <a:pt x="150" y="10"/>
                  <a:pt x="138" y="19"/>
                  <a:pt x="127" y="29"/>
                </a:cubicBezTo>
                <a:lnTo>
                  <a:pt x="0" y="198"/>
                </a:lnTo>
                <a:lnTo>
                  <a:pt x="408" y="289"/>
                </a:lnTo>
                <a:lnTo>
                  <a:pt x="544" y="62"/>
                </a:lnTo>
                <a:lnTo>
                  <a:pt x="161" y="0"/>
                </a:lnTo>
                <a:close/>
              </a:path>
            </a:pathLst>
          </a:cu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23935" name="Freeform 31"/>
          <p:cNvSpPr>
            <a:spLocks/>
          </p:cNvSpPr>
          <p:nvPr/>
        </p:nvSpPr>
        <p:spPr bwMode="auto">
          <a:xfrm rot="5854103">
            <a:off x="1187450" y="5732463"/>
            <a:ext cx="287338" cy="144462"/>
          </a:xfrm>
          <a:custGeom>
            <a:avLst/>
            <a:gdLst/>
            <a:ahLst/>
            <a:cxnLst>
              <a:cxn ang="0">
                <a:pos x="161" y="0"/>
              </a:cxn>
              <a:cxn ang="0">
                <a:pos x="127" y="29"/>
              </a:cxn>
              <a:cxn ang="0">
                <a:pos x="0" y="198"/>
              </a:cxn>
              <a:cxn ang="0">
                <a:pos x="408" y="289"/>
              </a:cxn>
              <a:cxn ang="0">
                <a:pos x="544" y="62"/>
              </a:cxn>
              <a:cxn ang="0">
                <a:pos x="161" y="0"/>
              </a:cxn>
            </a:cxnLst>
            <a:rect l="0" t="0" r="r" b="b"/>
            <a:pathLst>
              <a:path w="544" h="289">
                <a:moveTo>
                  <a:pt x="161" y="0"/>
                </a:moveTo>
                <a:cubicBezTo>
                  <a:pt x="150" y="10"/>
                  <a:pt x="138" y="19"/>
                  <a:pt x="127" y="29"/>
                </a:cubicBezTo>
                <a:lnTo>
                  <a:pt x="0" y="198"/>
                </a:lnTo>
                <a:lnTo>
                  <a:pt x="408" y="289"/>
                </a:lnTo>
                <a:lnTo>
                  <a:pt x="544" y="62"/>
                </a:lnTo>
                <a:lnTo>
                  <a:pt x="161" y="0"/>
                </a:lnTo>
                <a:close/>
              </a:path>
            </a:pathLst>
          </a:cu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23937" name="Rectangle 33"/>
          <p:cNvSpPr>
            <a:spLocks noChangeArrowheads="1"/>
          </p:cNvSpPr>
          <p:nvPr/>
        </p:nvSpPr>
        <p:spPr bwMode="auto">
          <a:xfrm>
            <a:off x="1219200" y="5603875"/>
            <a:ext cx="263525" cy="368300"/>
          </a:xfrm>
          <a:prstGeom prst="rect">
            <a:avLst/>
          </a:prstGeom>
          <a:solidFill>
            <a:srgbClr val="00800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23938" name="Rectangle 34"/>
          <p:cNvSpPr>
            <a:spLocks noChangeArrowheads="1"/>
          </p:cNvSpPr>
          <p:nvPr/>
        </p:nvSpPr>
        <p:spPr bwMode="auto">
          <a:xfrm>
            <a:off x="1042988" y="5300663"/>
            <a:ext cx="647700" cy="1008062"/>
          </a:xfrm>
          <a:prstGeom prst="rect">
            <a:avLst/>
          </a:prstGeom>
          <a:solidFill>
            <a:srgbClr val="00800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4787900" y="1412875"/>
            <a:ext cx="2735263" cy="4032250"/>
            <a:chOff x="431" y="1661"/>
            <a:chExt cx="1723" cy="2540"/>
          </a:xfrm>
        </p:grpSpPr>
        <p:sp>
          <p:nvSpPr>
            <p:cNvPr id="123916" name="AutoShape 12"/>
            <p:cNvSpPr>
              <a:spLocks noChangeArrowheads="1"/>
            </p:cNvSpPr>
            <p:nvPr/>
          </p:nvSpPr>
          <p:spPr bwMode="auto">
            <a:xfrm rot="16200000">
              <a:off x="930" y="2069"/>
              <a:ext cx="726" cy="1723"/>
            </a:xfrm>
            <a:custGeom>
              <a:avLst/>
              <a:gdLst>
                <a:gd name="G0" fmla="+- 2618 0 0"/>
                <a:gd name="G1" fmla="+- 21600 0 2618"/>
                <a:gd name="G2" fmla="*/ 2618 1 2"/>
                <a:gd name="G3" fmla="+- 21600 0 G2"/>
                <a:gd name="G4" fmla="+/ 2618 21600 2"/>
                <a:gd name="G5" fmla="+/ G1 0 2"/>
                <a:gd name="G6" fmla="*/ 21600 21600 2618"/>
                <a:gd name="G7" fmla="*/ G6 1 2"/>
                <a:gd name="G8" fmla="+- 21600 0 G7"/>
                <a:gd name="G9" fmla="*/ 21600 1 2"/>
                <a:gd name="G10" fmla="+- 2618 0 G9"/>
                <a:gd name="G11" fmla="?: G10 G8 0"/>
                <a:gd name="G12" fmla="?: G10 G7 21600"/>
                <a:gd name="T0" fmla="*/ 20291 w 21600"/>
                <a:gd name="T1" fmla="*/ 10800 h 21600"/>
                <a:gd name="T2" fmla="*/ 10800 w 21600"/>
                <a:gd name="T3" fmla="*/ 21600 h 21600"/>
                <a:gd name="T4" fmla="*/ 1309 w 21600"/>
                <a:gd name="T5" fmla="*/ 10800 h 21600"/>
                <a:gd name="T6" fmla="*/ 10800 w 21600"/>
                <a:gd name="T7" fmla="*/ 0 h 21600"/>
                <a:gd name="T8" fmla="*/ 3109 w 21600"/>
                <a:gd name="T9" fmla="*/ 3109 h 21600"/>
                <a:gd name="T10" fmla="*/ 18491 w 21600"/>
                <a:gd name="T11" fmla="*/ 1849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618" y="21600"/>
                  </a:lnTo>
                  <a:lnTo>
                    <a:pt x="18982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8000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3911" name="Freeform 7"/>
            <p:cNvSpPr>
              <a:spLocks/>
            </p:cNvSpPr>
            <p:nvPr/>
          </p:nvSpPr>
          <p:spPr bwMode="auto">
            <a:xfrm>
              <a:off x="431" y="1661"/>
              <a:ext cx="136" cy="907"/>
            </a:xfrm>
            <a:custGeom>
              <a:avLst/>
              <a:gdLst/>
              <a:ahLst/>
              <a:cxnLst>
                <a:cxn ang="0">
                  <a:pos x="0" y="907"/>
                </a:cxn>
                <a:cxn ang="0">
                  <a:pos x="0" y="0"/>
                </a:cxn>
                <a:cxn ang="0">
                  <a:pos x="136" y="0"/>
                </a:cxn>
                <a:cxn ang="0">
                  <a:pos x="136" y="816"/>
                </a:cxn>
                <a:cxn ang="0">
                  <a:pos x="0" y="907"/>
                </a:cxn>
              </a:cxnLst>
              <a:rect l="0" t="0" r="r" b="b"/>
              <a:pathLst>
                <a:path w="136" h="907">
                  <a:moveTo>
                    <a:pt x="0" y="907"/>
                  </a:moveTo>
                  <a:lnTo>
                    <a:pt x="0" y="0"/>
                  </a:lnTo>
                  <a:lnTo>
                    <a:pt x="136" y="0"/>
                  </a:lnTo>
                  <a:lnTo>
                    <a:pt x="136" y="816"/>
                  </a:lnTo>
                  <a:lnTo>
                    <a:pt x="0" y="907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23912" name="Freeform 8"/>
            <p:cNvSpPr>
              <a:spLocks/>
            </p:cNvSpPr>
            <p:nvPr/>
          </p:nvSpPr>
          <p:spPr bwMode="auto">
            <a:xfrm>
              <a:off x="431" y="3294"/>
              <a:ext cx="136" cy="90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07"/>
                </a:cxn>
                <a:cxn ang="0">
                  <a:pos x="136" y="907"/>
                </a:cxn>
                <a:cxn ang="0">
                  <a:pos x="136" y="91"/>
                </a:cxn>
                <a:cxn ang="0">
                  <a:pos x="0" y="0"/>
                </a:cxn>
              </a:cxnLst>
              <a:rect l="0" t="0" r="r" b="b"/>
              <a:pathLst>
                <a:path w="136" h="907">
                  <a:moveTo>
                    <a:pt x="0" y="0"/>
                  </a:moveTo>
                  <a:lnTo>
                    <a:pt x="0" y="907"/>
                  </a:lnTo>
                  <a:lnTo>
                    <a:pt x="136" y="907"/>
                  </a:lnTo>
                  <a:lnTo>
                    <a:pt x="136" y="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3942" name="Text Box 38"/>
          <p:cNvSpPr txBox="1">
            <a:spLocks noChangeArrowheads="1"/>
          </p:cNvSpPr>
          <p:nvPr/>
        </p:nvSpPr>
        <p:spPr bwMode="auto">
          <a:xfrm>
            <a:off x="2032000" y="5011738"/>
            <a:ext cx="2179638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1400" dirty="0">
                <a:latin typeface="Arial" charset="0"/>
              </a:rPr>
              <a:t>In this example reducing beamsize by ~ </a:t>
            </a:r>
            <a:r>
              <a:rPr lang="en-GB" sz="1400" dirty="0">
                <a:latin typeface="Arial" charset="0"/>
                <a:cs typeface="Arial" charset="0"/>
              </a:rPr>
              <a:t>×</a:t>
            </a:r>
            <a:r>
              <a:rPr lang="en-GB" sz="1400" dirty="0">
                <a:latin typeface="Arial" charset="0"/>
              </a:rPr>
              <a:t>3 in both directions will reduce background by ×9 </a:t>
            </a:r>
          </a:p>
        </p:txBody>
      </p:sp>
      <p:sp>
        <p:nvSpPr>
          <p:cNvPr id="26" name="Rectangle 5"/>
          <p:cNvSpPr txBox="1">
            <a:spLocks noChangeArrowheads="1"/>
          </p:cNvSpPr>
          <p:nvPr/>
        </p:nvSpPr>
        <p:spPr bwMode="auto">
          <a:xfrm>
            <a:off x="221664" y="66813"/>
            <a:ext cx="4904517" cy="667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Beam and sample size</a:t>
            </a: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>
          <a:xfrm>
            <a:off x="0" y="711796"/>
            <a:ext cx="5657965" cy="1142269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smtClean="0">
                <a:solidFill>
                  <a:schemeClr val="accent2"/>
                </a:solidFill>
                <a:latin typeface="+mn-lt"/>
              </a:rPr>
              <a:t>Both the crystal and the solvent surrounding the crystal interact with X-rays resulting in diffuse scatter on the detector</a:t>
            </a: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239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1239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3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3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3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1239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3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23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15" grpId="0" animBg="1"/>
      <p:bldP spid="123918" grpId="0" animBg="1"/>
      <p:bldP spid="123934" grpId="0" animBg="1"/>
      <p:bldP spid="123935" grpId="0" animBg="1"/>
      <p:bldP spid="123937" grpId="0" animBg="1"/>
      <p:bldP spid="12393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5" descr="Figure3a.tif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132" t="7132" r="12633" b="23926"/>
          <a:stretch>
            <a:fillRect/>
          </a:stretch>
        </p:blipFill>
        <p:spPr>
          <a:xfrm>
            <a:off x="942636" y="725713"/>
            <a:ext cx="7920880" cy="5104517"/>
          </a:xfrm>
        </p:spPr>
      </p:pic>
      <p:sp>
        <p:nvSpPr>
          <p:cNvPr id="4" name="Rectangle 3"/>
          <p:cNvSpPr/>
          <p:nvPr/>
        </p:nvSpPr>
        <p:spPr>
          <a:xfrm>
            <a:off x="0" y="5842337"/>
            <a:ext cx="86710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err="1" smtClean="0">
                <a:solidFill>
                  <a:schemeClr val="accent2"/>
                </a:solidFill>
              </a:rPr>
              <a:t>AcMNPV</a:t>
            </a:r>
            <a:r>
              <a:rPr lang="en-GB" sz="2000" dirty="0" smtClean="0">
                <a:solidFill>
                  <a:schemeClr val="accent2"/>
                </a:solidFill>
              </a:rPr>
              <a:t> </a:t>
            </a:r>
            <a:r>
              <a:rPr lang="en-GB" sz="2000" dirty="0" err="1" smtClean="0">
                <a:solidFill>
                  <a:schemeClr val="accent2"/>
                </a:solidFill>
              </a:rPr>
              <a:t>polyhedra</a:t>
            </a:r>
            <a:r>
              <a:rPr lang="en-GB" sz="2000" dirty="0" smtClean="0">
                <a:solidFill>
                  <a:schemeClr val="accent2"/>
                </a:solidFill>
              </a:rPr>
              <a:t> crystals approx 5×5×5 µm</a:t>
            </a:r>
            <a:r>
              <a:rPr lang="en-GB" sz="2000" baseline="30000" dirty="0" smtClean="0">
                <a:solidFill>
                  <a:schemeClr val="accent2"/>
                </a:solidFill>
              </a:rPr>
              <a:t>3</a:t>
            </a:r>
            <a:r>
              <a:rPr lang="en-GB" sz="2000" dirty="0" smtClean="0">
                <a:solidFill>
                  <a:schemeClr val="accent2"/>
                </a:solidFill>
              </a:rPr>
              <a:t> in size were mounted on a micromesh grid</a:t>
            </a:r>
          </a:p>
          <a:p>
            <a:r>
              <a:rPr lang="en-GB" sz="2000" dirty="0" smtClean="0">
                <a:solidFill>
                  <a:schemeClr val="accent2"/>
                </a:solidFill>
              </a:rPr>
              <a:t>Data were collected with two </a:t>
            </a:r>
            <a:r>
              <a:rPr lang="en-GB" sz="2000" dirty="0" err="1" smtClean="0">
                <a:solidFill>
                  <a:schemeClr val="accent2"/>
                </a:solidFill>
              </a:rPr>
              <a:t>beamsizes</a:t>
            </a:r>
            <a:r>
              <a:rPr lang="en-GB" sz="2000" dirty="0" smtClean="0">
                <a:solidFill>
                  <a:schemeClr val="accent2"/>
                </a:solidFill>
              </a:rPr>
              <a:t>: 8×8 µm</a:t>
            </a:r>
            <a:r>
              <a:rPr lang="en-GB" sz="2000" baseline="30000" dirty="0" smtClean="0">
                <a:solidFill>
                  <a:schemeClr val="accent2"/>
                </a:solidFill>
              </a:rPr>
              <a:t>2 </a:t>
            </a:r>
            <a:r>
              <a:rPr lang="en-GB" sz="2000" dirty="0" smtClean="0">
                <a:solidFill>
                  <a:schemeClr val="accent2"/>
                </a:solidFill>
              </a:rPr>
              <a:t>and 4.5×5 µm</a:t>
            </a:r>
            <a:r>
              <a:rPr lang="en-GB" sz="2000" baseline="30000" dirty="0" smtClean="0">
                <a:solidFill>
                  <a:schemeClr val="accent2"/>
                </a:solidFill>
              </a:rPr>
              <a:t>2</a:t>
            </a:r>
            <a:endParaRPr lang="en-GB" sz="2000" dirty="0">
              <a:solidFill>
                <a:schemeClr val="accent2"/>
              </a:solidFill>
            </a:endParaRPr>
          </a:p>
        </p:txBody>
      </p:sp>
      <p:sp>
        <p:nvSpPr>
          <p:cNvPr id="7" name="Title 5"/>
          <p:cNvSpPr>
            <a:spLocks noGrp="1"/>
          </p:cNvSpPr>
          <p:nvPr>
            <p:ph type="title"/>
          </p:nvPr>
        </p:nvSpPr>
        <p:spPr>
          <a:xfrm>
            <a:off x="218830" y="66621"/>
            <a:ext cx="7049072" cy="658589"/>
          </a:xfrm>
        </p:spPr>
        <p:txBody>
          <a:bodyPr/>
          <a:lstStyle/>
          <a:p>
            <a:r>
              <a:rPr lang="en-GB" sz="3200" dirty="0" smtClean="0"/>
              <a:t>Matching your beam to your sample</a:t>
            </a:r>
            <a:endParaRPr lang="en-GB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Figure3b.tif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915" t="16641" r="14416" b="17991"/>
          <a:stretch>
            <a:fillRect/>
          </a:stretch>
        </p:blipFill>
        <p:spPr>
          <a:xfrm>
            <a:off x="-68240" y="753762"/>
            <a:ext cx="9172482" cy="5865402"/>
          </a:xfrm>
        </p:spPr>
      </p:pic>
      <p:sp>
        <p:nvSpPr>
          <p:cNvPr id="9" name="Rectangle 8"/>
          <p:cNvSpPr/>
          <p:nvPr/>
        </p:nvSpPr>
        <p:spPr>
          <a:xfrm>
            <a:off x="2988862" y="5828787"/>
            <a:ext cx="54181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solidFill>
                  <a:schemeClr val="accent2"/>
                </a:solidFill>
              </a:rPr>
              <a:t>Average background reduced by 3</a:t>
            </a:r>
          </a:p>
          <a:p>
            <a:r>
              <a:rPr lang="en-GB" b="1" dirty="0" smtClean="0">
                <a:solidFill>
                  <a:schemeClr val="accent2"/>
                </a:solidFill>
              </a:rPr>
              <a:t>I/</a:t>
            </a:r>
            <a:r>
              <a:rPr lang="en-GB" b="1" dirty="0" smtClean="0">
                <a:solidFill>
                  <a:schemeClr val="accent2"/>
                </a:solidFill>
                <a:sym typeface="Symbol" pitchFamily="18" charset="2"/>
              </a:rPr>
              <a:t> (I) = 1.5 at 2.5Å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64963" y="3197047"/>
            <a:ext cx="28445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solidFill>
                  <a:schemeClr val="accent2"/>
                </a:solidFill>
              </a:rPr>
              <a:t>I/</a:t>
            </a:r>
            <a:r>
              <a:rPr lang="en-GB" b="1" dirty="0" smtClean="0">
                <a:solidFill>
                  <a:schemeClr val="accent2"/>
                </a:solidFill>
                <a:sym typeface="Symbol" pitchFamily="18" charset="2"/>
              </a:rPr>
              <a:t> (I) = 1.5 at 2.9Å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11" name="Title 5"/>
          <p:cNvSpPr>
            <a:spLocks noGrp="1"/>
          </p:cNvSpPr>
          <p:nvPr>
            <p:ph type="title"/>
          </p:nvPr>
        </p:nvSpPr>
        <p:spPr>
          <a:xfrm>
            <a:off x="218830" y="66621"/>
            <a:ext cx="7049072" cy="658589"/>
          </a:xfrm>
        </p:spPr>
        <p:txBody>
          <a:bodyPr/>
          <a:lstStyle/>
          <a:p>
            <a:r>
              <a:rPr lang="en-GB" sz="3200" dirty="0" smtClean="0"/>
              <a:t>Matching your beam to your sample</a:t>
            </a:r>
            <a:endParaRPr lang="en-GB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83497" y="92098"/>
            <a:ext cx="8555535" cy="1689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GB" sz="3000" dirty="0" smtClean="0">
                <a:solidFill>
                  <a:schemeClr val="accent2"/>
                </a:solidFill>
              </a:rPr>
              <a:t>Other practicalities: does all of my crystal diffract</a:t>
            </a:r>
          </a:p>
          <a:p>
            <a:pPr marL="571500" indent="-571500" eaLnBrk="1" hangingPunct="1">
              <a:buAutoNum type="romanLcParenR"/>
            </a:pPr>
            <a:r>
              <a:rPr lang="en-GB" sz="2600" dirty="0" smtClean="0">
                <a:solidFill>
                  <a:schemeClr val="accent2"/>
                </a:solidFill>
              </a:rPr>
              <a:t>well</a:t>
            </a:r>
          </a:p>
          <a:p>
            <a:pPr marL="571500" indent="-571500" eaLnBrk="1" hangingPunct="1">
              <a:buAutoNum type="romanLcParenR"/>
            </a:pPr>
            <a:r>
              <a:rPr lang="en-GB" sz="2600" dirty="0" smtClean="0">
                <a:solidFill>
                  <a:schemeClr val="accent2"/>
                </a:solidFill>
              </a:rPr>
              <a:t>badly?</a:t>
            </a:r>
            <a:endParaRPr lang="en-GB" sz="2600" dirty="0">
              <a:solidFill>
                <a:schemeClr val="accent2"/>
              </a:solidFill>
            </a:endParaRPr>
          </a:p>
        </p:txBody>
      </p:sp>
      <p:pic>
        <p:nvPicPr>
          <p:cNvPr id="4098" name="Picture 2" descr="C:\Documents and Settings\xfk23773\My Documents\data_diamond\OPPF\nt6397-112\xtal2_1_280.3_results.png"/>
          <p:cNvPicPr>
            <a:picLocks noChangeAspect="1" noChangeArrowheads="1"/>
          </p:cNvPicPr>
          <p:nvPr/>
        </p:nvPicPr>
        <p:blipFill>
          <a:blip r:embed="rId3" cstate="print"/>
          <a:srcRect t="2944" r="2806" b="6831"/>
          <a:stretch>
            <a:fillRect/>
          </a:stretch>
        </p:blipFill>
        <p:spPr bwMode="auto">
          <a:xfrm>
            <a:off x="321168" y="1656097"/>
            <a:ext cx="5693018" cy="3930556"/>
          </a:xfrm>
          <a:prstGeom prst="rect">
            <a:avLst/>
          </a:prstGeom>
          <a:noFill/>
          <a:ln w="19050">
            <a:solidFill>
              <a:schemeClr val="bg2"/>
            </a:solidFill>
          </a:ln>
        </p:spPr>
      </p:pic>
      <p:pic>
        <p:nvPicPr>
          <p:cNvPr id="5" name="Picture 3" descr="C:\Documents and Settings\xfk23773\My Documents\data_diamond\OPPF\nt6397-112\robin-E4-gridscan-start.png"/>
          <p:cNvPicPr>
            <a:picLocks noChangeAspect="1" noChangeArrowheads="1"/>
          </p:cNvPicPr>
          <p:nvPr/>
        </p:nvPicPr>
        <p:blipFill>
          <a:blip r:embed="rId4" cstate="print"/>
          <a:srcRect l="935" t="16713" r="34498" b="28085"/>
          <a:stretch>
            <a:fillRect/>
          </a:stretch>
        </p:blipFill>
        <p:spPr bwMode="auto">
          <a:xfrm>
            <a:off x="312540" y="1649274"/>
            <a:ext cx="5710274" cy="3944203"/>
          </a:xfrm>
          <a:prstGeom prst="rect">
            <a:avLst/>
          </a:prstGeom>
          <a:noFill/>
          <a:ln w="19050">
            <a:solidFill>
              <a:schemeClr val="bg2"/>
            </a:solidFill>
          </a:ln>
        </p:spPr>
      </p:pic>
      <p:pic>
        <p:nvPicPr>
          <p:cNvPr id="6" name="Picture 2" descr="C:\Documents and Settings\xfk23773\My Documents\data_diamond\OPPF\nt6397-112\robin-E4-gridscan-end.png"/>
          <p:cNvPicPr>
            <a:picLocks noChangeAspect="1" noChangeArrowheads="1"/>
          </p:cNvPicPr>
          <p:nvPr/>
        </p:nvPicPr>
        <p:blipFill>
          <a:blip r:embed="rId5" cstate="print"/>
          <a:srcRect l="932" t="16727" r="34509" b="28081"/>
          <a:stretch>
            <a:fillRect/>
          </a:stretch>
        </p:blipFill>
        <p:spPr bwMode="auto">
          <a:xfrm>
            <a:off x="324871" y="1657835"/>
            <a:ext cx="5685613" cy="3927080"/>
          </a:xfrm>
          <a:prstGeom prst="rect">
            <a:avLst/>
          </a:prstGeom>
          <a:noFill/>
          <a:ln w="19050">
            <a:solidFill>
              <a:schemeClr val="bg2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6164318" y="1702676"/>
            <a:ext cx="275825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solidFill>
                  <a:schemeClr val="accent2"/>
                </a:solidFill>
              </a:rPr>
              <a:t>For this grid</a:t>
            </a:r>
          </a:p>
          <a:p>
            <a:r>
              <a:rPr lang="en-GB" sz="1600" dirty="0" smtClean="0">
                <a:solidFill>
                  <a:schemeClr val="accent2"/>
                </a:solidFill>
              </a:rPr>
              <a:t>0.2 s exposures</a:t>
            </a:r>
          </a:p>
          <a:p>
            <a:r>
              <a:rPr lang="en-GB" sz="1600" dirty="0" smtClean="0">
                <a:solidFill>
                  <a:schemeClr val="accent2"/>
                </a:solidFill>
              </a:rPr>
              <a:t>25% transmission</a:t>
            </a:r>
          </a:p>
          <a:p>
            <a:endParaRPr lang="en-GB" sz="1600" dirty="0" smtClean="0">
              <a:solidFill>
                <a:schemeClr val="accent2"/>
              </a:solidFill>
            </a:endParaRPr>
          </a:p>
          <a:p>
            <a:r>
              <a:rPr lang="en-GB" sz="1600" dirty="0" smtClean="0">
                <a:solidFill>
                  <a:schemeClr val="accent2"/>
                </a:solidFill>
              </a:rPr>
              <a:t>Total time for grid 150s</a:t>
            </a:r>
          </a:p>
        </p:txBody>
      </p:sp>
      <p:grpSp>
        <p:nvGrpSpPr>
          <p:cNvPr id="2" name="Group 14"/>
          <p:cNvGrpSpPr/>
          <p:nvPr/>
        </p:nvGrpSpPr>
        <p:grpSpPr>
          <a:xfrm>
            <a:off x="4981119" y="5315519"/>
            <a:ext cx="720000" cy="144000"/>
            <a:chOff x="1170015" y="4930163"/>
            <a:chExt cx="720000" cy="144000"/>
          </a:xfrm>
        </p:grpSpPr>
        <p:cxnSp>
          <p:nvCxnSpPr>
            <p:cNvPr id="12" name="Straight Connector 11"/>
            <p:cNvCxnSpPr/>
            <p:nvPr/>
          </p:nvCxnSpPr>
          <p:spPr bwMode="auto">
            <a:xfrm>
              <a:off x="1170015" y="5002163"/>
              <a:ext cx="7200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1170015" y="4930163"/>
              <a:ext cx="0" cy="1440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1890015" y="4930163"/>
              <a:ext cx="0" cy="1440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6" name="Rectangle 15"/>
          <p:cNvSpPr/>
          <p:nvPr/>
        </p:nvSpPr>
        <p:spPr>
          <a:xfrm>
            <a:off x="4959155" y="5042298"/>
            <a:ext cx="7963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 smtClean="0"/>
              <a:t>50 µm</a:t>
            </a:r>
          </a:p>
        </p:txBody>
      </p:sp>
      <p:sp>
        <p:nvSpPr>
          <p:cNvPr id="17" name="Oval 16"/>
          <p:cNvSpPr/>
          <p:nvPr/>
        </p:nvSpPr>
        <p:spPr bwMode="auto">
          <a:xfrm>
            <a:off x="1043670" y="4604657"/>
            <a:ext cx="144000" cy="14400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64248" y="4775147"/>
            <a:ext cx="13432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dirty="0" smtClean="0"/>
              <a:t>Beam</a:t>
            </a:r>
          </a:p>
          <a:p>
            <a:pPr algn="ctr"/>
            <a:r>
              <a:rPr lang="en-GB" sz="1600" b="1" dirty="0" smtClean="0"/>
              <a:t>10 ×10 µm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10056" y="5644919"/>
            <a:ext cx="74938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solidFill>
                  <a:schemeClr val="accent2"/>
                </a:solidFill>
              </a:rPr>
              <a:t>Grid scans can also be use to look at sub-areas of crystals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xfk23773\My Documents\data_diamond\OPPF\nt6397-112\robin-E4-gridscan-start-with-contour.png"/>
          <p:cNvPicPr>
            <a:picLocks noChangeAspect="1" noChangeArrowheads="1"/>
          </p:cNvPicPr>
          <p:nvPr/>
        </p:nvPicPr>
        <p:blipFill>
          <a:blip r:embed="rId2" cstate="print"/>
          <a:srcRect l="741" t="16612" r="35288" b="28187"/>
          <a:stretch>
            <a:fillRect/>
          </a:stretch>
        </p:blipFill>
        <p:spPr bwMode="auto">
          <a:xfrm>
            <a:off x="336716" y="1656099"/>
            <a:ext cx="5677469" cy="3957850"/>
          </a:xfrm>
          <a:prstGeom prst="rect">
            <a:avLst/>
          </a:prstGeom>
          <a:noFill/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83497" y="92098"/>
            <a:ext cx="9060503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GB" sz="3000" dirty="0" smtClean="0">
                <a:solidFill>
                  <a:schemeClr val="accent2"/>
                </a:solidFill>
              </a:rPr>
              <a:t>Even the same crystal can show a lot of variation..</a:t>
            </a:r>
            <a:endParaRPr lang="en-GB" sz="3000" dirty="0">
              <a:solidFill>
                <a:schemeClr val="accent2"/>
              </a:solidFill>
            </a:endParaRPr>
          </a:p>
        </p:txBody>
      </p:sp>
      <p:grpSp>
        <p:nvGrpSpPr>
          <p:cNvPr id="2" name="Group 27"/>
          <p:cNvGrpSpPr/>
          <p:nvPr/>
        </p:nvGrpSpPr>
        <p:grpSpPr>
          <a:xfrm>
            <a:off x="2422541" y="2502110"/>
            <a:ext cx="3013206" cy="2220923"/>
            <a:chOff x="2659031" y="2060662"/>
            <a:chExt cx="3013206" cy="2220923"/>
          </a:xfrm>
        </p:grpSpPr>
        <p:sp>
          <p:nvSpPr>
            <p:cNvPr id="7" name="Rectangle 6"/>
            <p:cNvSpPr/>
            <p:nvPr/>
          </p:nvSpPr>
          <p:spPr>
            <a:xfrm>
              <a:off x="3302492" y="3883354"/>
              <a:ext cx="126000" cy="144000"/>
            </a:xfrm>
            <a:prstGeom prst="rect">
              <a:avLst/>
            </a:prstGeom>
            <a:noFill/>
            <a:ln w="3492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659031" y="4004586"/>
              <a:ext cx="741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dirty="0" smtClean="0">
                  <a:solidFill>
                    <a:srgbClr val="FFFF00"/>
                  </a:solidFill>
                </a:rPr>
                <a:t>Wedge 1</a:t>
              </a:r>
              <a:endParaRPr lang="en-GB" sz="1200" b="1" dirty="0">
                <a:solidFill>
                  <a:srgbClr val="FFFF0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759772" y="3883702"/>
              <a:ext cx="126000" cy="144000"/>
            </a:xfrm>
            <a:prstGeom prst="rect">
              <a:avLst/>
            </a:prstGeom>
            <a:noFill/>
            <a:ln w="3492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780628" y="3999460"/>
              <a:ext cx="741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dirty="0" smtClean="0">
                  <a:solidFill>
                    <a:srgbClr val="FFFF00"/>
                  </a:solidFill>
                </a:rPr>
                <a:t>Wedge 2</a:t>
              </a:r>
              <a:endParaRPr lang="en-GB" sz="1200" b="1" dirty="0">
                <a:solidFill>
                  <a:srgbClr val="FFFF0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913528" y="2249271"/>
              <a:ext cx="126000" cy="144000"/>
            </a:xfrm>
            <a:prstGeom prst="rect">
              <a:avLst/>
            </a:prstGeom>
            <a:noFill/>
            <a:ln w="3492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076713" y="2060662"/>
              <a:ext cx="741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dirty="0" smtClean="0">
                  <a:solidFill>
                    <a:srgbClr val="FFFF00"/>
                  </a:solidFill>
                </a:rPr>
                <a:t>Wedge 3</a:t>
              </a:r>
              <a:endParaRPr lang="en-GB" sz="1200" b="1" dirty="0">
                <a:solidFill>
                  <a:srgbClr val="FFFF00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55611" y="3159048"/>
              <a:ext cx="126000" cy="144000"/>
            </a:xfrm>
            <a:prstGeom prst="rect">
              <a:avLst/>
            </a:prstGeom>
            <a:noFill/>
            <a:ln w="3492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FF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930494" y="3033067"/>
              <a:ext cx="7417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dirty="0" smtClean="0">
                  <a:solidFill>
                    <a:srgbClr val="FFFF00"/>
                  </a:solidFill>
                </a:rPr>
                <a:t>Wedge 4</a:t>
              </a:r>
              <a:endParaRPr lang="en-GB" sz="12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3" name="Group 32"/>
          <p:cNvGrpSpPr/>
          <p:nvPr/>
        </p:nvGrpSpPr>
        <p:grpSpPr>
          <a:xfrm>
            <a:off x="782425" y="1707861"/>
            <a:ext cx="5982685" cy="3780316"/>
            <a:chOff x="1018915" y="1266413"/>
            <a:chExt cx="5982685" cy="3780316"/>
          </a:xfrm>
        </p:grpSpPr>
        <p:cxnSp>
          <p:nvCxnSpPr>
            <p:cNvPr id="15" name="Straight Arrow Connector 14"/>
            <p:cNvCxnSpPr/>
            <p:nvPr/>
          </p:nvCxnSpPr>
          <p:spPr bwMode="auto">
            <a:xfrm>
              <a:off x="2030228" y="3948874"/>
              <a:ext cx="1177200" cy="259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018915" y="3629723"/>
              <a:ext cx="10919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dirty="0" smtClean="0"/>
                <a:t>2.98 Å</a:t>
              </a:r>
              <a:endParaRPr lang="en-GB" sz="2400" b="1" dirty="0"/>
            </a:p>
          </p:txBody>
        </p:sp>
        <p:cxnSp>
          <p:nvCxnSpPr>
            <p:cNvPr id="17" name="Straight Arrow Connector 16"/>
            <p:cNvCxnSpPr/>
            <p:nvPr/>
          </p:nvCxnSpPr>
          <p:spPr bwMode="auto">
            <a:xfrm flipV="1">
              <a:off x="3534032" y="4080681"/>
              <a:ext cx="178159" cy="639601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3503295" y="4585064"/>
              <a:ext cx="12284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/>
                <a:t>3.44 Å</a:t>
              </a:r>
              <a:endParaRPr lang="en-GB" sz="2400" b="1" dirty="0"/>
            </a:p>
          </p:txBody>
        </p:sp>
        <p:cxnSp>
          <p:nvCxnSpPr>
            <p:cNvPr id="19" name="Straight Arrow Connector 18"/>
            <p:cNvCxnSpPr/>
            <p:nvPr/>
          </p:nvCxnSpPr>
          <p:spPr bwMode="auto">
            <a:xfrm flipH="1">
              <a:off x="3978876" y="1547004"/>
              <a:ext cx="52535" cy="640142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997333" y="1266413"/>
              <a:ext cx="13046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/>
                <a:t>3.04 Å</a:t>
              </a:r>
              <a:endParaRPr lang="en-GB" sz="2400" b="1" dirty="0"/>
            </a:p>
          </p:txBody>
        </p:sp>
        <p:cxnSp>
          <p:nvCxnSpPr>
            <p:cNvPr id="21" name="Straight Arrow Connector 20"/>
            <p:cNvCxnSpPr/>
            <p:nvPr/>
          </p:nvCxnSpPr>
          <p:spPr bwMode="auto">
            <a:xfrm flipH="1" flipV="1">
              <a:off x="4876246" y="3246322"/>
              <a:ext cx="1166208" cy="324781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5909634" y="3578609"/>
              <a:ext cx="10919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dirty="0" smtClean="0"/>
                <a:t>2.64 Å</a:t>
              </a:r>
              <a:endParaRPr lang="en-GB" sz="2400" b="1" dirty="0"/>
            </a:p>
          </p:txBody>
        </p:sp>
      </p:grpSp>
      <p:grpSp>
        <p:nvGrpSpPr>
          <p:cNvPr id="28" name="Group 30"/>
          <p:cNvGrpSpPr/>
          <p:nvPr/>
        </p:nvGrpSpPr>
        <p:grpSpPr>
          <a:xfrm>
            <a:off x="4981119" y="5315519"/>
            <a:ext cx="720000" cy="144000"/>
            <a:chOff x="1170015" y="4930163"/>
            <a:chExt cx="720000" cy="144000"/>
          </a:xfrm>
        </p:grpSpPr>
        <p:cxnSp>
          <p:nvCxnSpPr>
            <p:cNvPr id="32" name="Straight Connector 31"/>
            <p:cNvCxnSpPr/>
            <p:nvPr/>
          </p:nvCxnSpPr>
          <p:spPr bwMode="auto">
            <a:xfrm>
              <a:off x="1170015" y="5002163"/>
              <a:ext cx="720000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1170015" y="4930163"/>
              <a:ext cx="0" cy="1440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>
              <a:off x="1890015" y="4930163"/>
              <a:ext cx="0" cy="1440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Rectangle 36"/>
          <p:cNvSpPr/>
          <p:nvPr/>
        </p:nvSpPr>
        <p:spPr>
          <a:xfrm>
            <a:off x="4959155" y="5042298"/>
            <a:ext cx="7963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 smtClean="0"/>
              <a:t>50 µm</a:t>
            </a:r>
          </a:p>
        </p:txBody>
      </p:sp>
      <p:sp>
        <p:nvSpPr>
          <p:cNvPr id="38" name="Oval 37"/>
          <p:cNvSpPr/>
          <p:nvPr/>
        </p:nvSpPr>
        <p:spPr bwMode="auto">
          <a:xfrm>
            <a:off x="1043670" y="4604657"/>
            <a:ext cx="144000" cy="144000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64248" y="4775147"/>
            <a:ext cx="13432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dirty="0" smtClean="0"/>
              <a:t>Beam</a:t>
            </a:r>
          </a:p>
          <a:p>
            <a:pPr algn="ctr"/>
            <a:r>
              <a:rPr lang="en-GB" sz="1600" b="1" dirty="0" smtClean="0"/>
              <a:t>10 ×10 µm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-13424" y="69918"/>
            <a:ext cx="7704165" cy="1143000"/>
          </a:xfrm>
        </p:spPr>
        <p:txBody>
          <a:bodyPr/>
          <a:lstStyle/>
          <a:p>
            <a:r>
              <a:rPr lang="en-GB" sz="3200" dirty="0" smtClean="0"/>
              <a:t>Resolution and detector distance</a:t>
            </a:r>
            <a:endParaRPr lang="en-GB" sz="32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2207432" y="766482"/>
            <a:ext cx="6936568" cy="5809129"/>
            <a:chOff x="423560" y="0"/>
            <a:chExt cx="7916037" cy="6629400"/>
          </a:xfrm>
        </p:grpSpPr>
        <p:pic>
          <p:nvPicPr>
            <p:cNvPr id="26" name="Picture 25" descr="basic-sample-environment.png"/>
            <p:cNvPicPr>
              <a:picLocks noChangeAspect="1"/>
            </p:cNvPicPr>
            <p:nvPr/>
          </p:nvPicPr>
          <p:blipFill>
            <a:blip r:embed="rId2" cstate="print"/>
            <a:srcRect l="25833" t="-2231" r="11667" b="5200"/>
            <a:stretch>
              <a:fillRect/>
            </a:stretch>
          </p:blipFill>
          <p:spPr>
            <a:xfrm>
              <a:off x="423560" y="0"/>
              <a:ext cx="7916037" cy="6629400"/>
            </a:xfrm>
            <a:prstGeom prst="rect">
              <a:avLst/>
            </a:prstGeom>
          </p:spPr>
        </p:pic>
        <p:sp>
          <p:nvSpPr>
            <p:cNvPr id="28" name="Arc 27"/>
            <p:cNvSpPr/>
            <p:nvPr/>
          </p:nvSpPr>
          <p:spPr>
            <a:xfrm rot="1489313">
              <a:off x="4572272" y="2943812"/>
              <a:ext cx="92705" cy="287356"/>
            </a:xfrm>
            <a:prstGeom prst="arc">
              <a:avLst>
                <a:gd name="adj1" fmla="val 16908234"/>
                <a:gd name="adj2" fmla="val 4323751"/>
              </a:avLst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Oval 28"/>
            <p:cNvSpPr/>
            <p:nvPr/>
          </p:nvSpPr>
          <p:spPr>
            <a:xfrm rot="353611">
              <a:off x="6286507" y="605313"/>
              <a:ext cx="1138830" cy="4452022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 w="127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3013164" y="2902129"/>
              <a:ext cx="3688082" cy="20955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3505198" y="2923901"/>
              <a:ext cx="3746940" cy="938651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716110" y="3105808"/>
              <a:ext cx="504497" cy="709448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6325273" y="3026393"/>
            <a:ext cx="3145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200" dirty="0" smtClean="0"/>
              <a:t>S</a:t>
            </a:r>
            <a:endParaRPr lang="en-GB" sz="22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871535" y="3454691"/>
            <a:ext cx="3032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200" dirty="0" smtClean="0"/>
              <a:t>L</a:t>
            </a:r>
            <a:endParaRPr lang="en-GB" sz="22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16179" y="3546367"/>
            <a:ext cx="83067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200" dirty="0" smtClean="0"/>
              <a:t>2</a:t>
            </a:r>
            <a:r>
              <a:rPr lang="en-GB" sz="2200" dirty="0" smtClean="0">
                <a:latin typeface="Symbol" pitchFamily="18" charset="2"/>
              </a:rPr>
              <a:t>q</a:t>
            </a:r>
            <a:r>
              <a:rPr lang="en-GB" sz="2200" baseline="-25000" dirty="0" smtClean="0">
                <a:latin typeface="Arial" pitchFamily="34" charset="0"/>
                <a:cs typeface="Arial" pitchFamily="34" charset="0"/>
              </a:rPr>
              <a:t>max</a:t>
            </a:r>
            <a:endParaRPr lang="en-GB" sz="22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>
          <a:xfrm>
            <a:off x="0" y="783513"/>
            <a:ext cx="4562446" cy="5538459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smtClean="0">
                <a:solidFill>
                  <a:schemeClr val="accent2"/>
                </a:solidFill>
                <a:latin typeface="+mn-lt"/>
              </a:rPr>
              <a:t>From Bragg’s law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err="1" smtClean="0">
                <a:solidFill>
                  <a:schemeClr val="accent2"/>
                </a:solidFill>
                <a:latin typeface="+mn-lt"/>
              </a:rPr>
              <a:t>n</a:t>
            </a:r>
            <a:r>
              <a:rPr lang="en-GB" kern="0" dirty="0" err="1" smtClean="0">
                <a:solidFill>
                  <a:schemeClr val="accent2"/>
                </a:solidFill>
                <a:latin typeface="Symbol" pitchFamily="18" charset="2"/>
              </a:rPr>
              <a:t>l</a:t>
            </a: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2dsin</a:t>
            </a: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ymbol" pitchFamily="18" charset="2"/>
              </a:rPr>
              <a:t>q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kern="0" dirty="0" err="1" smtClean="0">
                <a:solidFill>
                  <a:schemeClr val="accent2"/>
                </a:solidFill>
              </a:rPr>
              <a:t>d</a:t>
            </a:r>
            <a:r>
              <a:rPr lang="en-GB" kern="0" baseline="-25000" dirty="0" err="1" smtClean="0">
                <a:solidFill>
                  <a:schemeClr val="accent2"/>
                </a:solidFill>
              </a:rPr>
              <a:t>max</a:t>
            </a:r>
            <a:r>
              <a:rPr lang="en-GB" kern="0" dirty="0" smtClean="0">
                <a:solidFill>
                  <a:schemeClr val="accent2"/>
                </a:solidFill>
              </a:rPr>
              <a:t> =    </a:t>
            </a:r>
            <a:r>
              <a:rPr lang="en-GB" b="1" kern="0" dirty="0" smtClean="0">
                <a:solidFill>
                  <a:schemeClr val="accent2"/>
                </a:solidFill>
                <a:latin typeface="Symbol" pitchFamily="18" charset="2"/>
              </a:rPr>
              <a:t>l</a:t>
            </a:r>
            <a:endParaRPr lang="en-GB" kern="0" dirty="0" smtClean="0">
              <a:solidFill>
                <a:schemeClr val="accent2"/>
              </a:solidFill>
              <a:latin typeface="Symbol" pitchFamily="18" charset="2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kern="0" dirty="0" smtClean="0">
                <a:solidFill>
                  <a:schemeClr val="accent2"/>
                </a:solidFill>
              </a:rPr>
              <a:t>           2sin</a:t>
            </a:r>
            <a:r>
              <a:rPr lang="en-GB" kern="0" dirty="0" smtClean="0">
                <a:solidFill>
                  <a:schemeClr val="accent2"/>
                </a:solidFill>
                <a:latin typeface="Symbol" pitchFamily="18" charset="2"/>
              </a:rPr>
              <a:t>q</a:t>
            </a:r>
            <a:endParaRPr lang="en-GB" kern="0" dirty="0" smtClean="0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en-GB" kern="0" dirty="0" smtClean="0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kern="0" dirty="0" smtClean="0">
                <a:solidFill>
                  <a:schemeClr val="accent2"/>
                </a:solidFill>
              </a:rPr>
              <a:t>From the geometry of the experiment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kern="0" dirty="0" smtClean="0">
                <a:solidFill>
                  <a:schemeClr val="accent2"/>
                </a:solidFill>
              </a:rPr>
              <a:t>tan 2</a:t>
            </a:r>
            <a:r>
              <a:rPr lang="en-GB" kern="0" dirty="0" smtClean="0">
                <a:solidFill>
                  <a:schemeClr val="accent2"/>
                </a:solidFill>
                <a:latin typeface="Symbol" pitchFamily="18" charset="2"/>
              </a:rPr>
              <a:t>q</a:t>
            </a:r>
            <a:r>
              <a:rPr lang="en-GB" kern="0" baseline="-25000" dirty="0" smtClean="0">
                <a:solidFill>
                  <a:schemeClr val="accent2"/>
                </a:solidFill>
              </a:rPr>
              <a:t>max</a:t>
            </a:r>
            <a:r>
              <a:rPr lang="en-GB" kern="0" dirty="0" smtClean="0">
                <a:solidFill>
                  <a:schemeClr val="accent2"/>
                </a:solidFill>
              </a:rPr>
              <a:t>=  </a:t>
            </a:r>
            <a:r>
              <a:rPr lang="en-GB" u="sng" kern="0" dirty="0" smtClean="0">
                <a:solidFill>
                  <a:schemeClr val="accent2"/>
                </a:solidFill>
              </a:rPr>
              <a:t>L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kern="0" dirty="0" smtClean="0">
                <a:solidFill>
                  <a:schemeClr val="accent2"/>
                </a:solidFill>
              </a:rPr>
              <a:t>                  S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en-GB" kern="0" dirty="0" smtClean="0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i="1" kern="0" dirty="0" smtClean="0">
                <a:solidFill>
                  <a:schemeClr val="accent2"/>
                </a:solidFill>
              </a:rPr>
              <a:t>For example</a:t>
            </a:r>
            <a:r>
              <a:rPr lang="en-GB" kern="0" dirty="0" smtClean="0">
                <a:solidFill>
                  <a:schemeClr val="accent2"/>
                </a:solidFill>
              </a:rPr>
              <a:t> 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kern="0" dirty="0" smtClean="0">
                <a:solidFill>
                  <a:schemeClr val="accent2"/>
                </a:solidFill>
              </a:rPr>
              <a:t>S = 300mm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kern="0" dirty="0" smtClean="0">
                <a:solidFill>
                  <a:schemeClr val="accent2"/>
                </a:solidFill>
              </a:rPr>
              <a:t>L = 215 mm (P6M detector)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kern="0" dirty="0" smtClean="0">
                <a:solidFill>
                  <a:schemeClr val="accent2"/>
                </a:solidFill>
                <a:latin typeface="Symbol" pitchFamily="18" charset="2"/>
              </a:rPr>
              <a:t>l</a:t>
            </a:r>
            <a:r>
              <a:rPr lang="en-GB" kern="0" dirty="0" smtClean="0">
                <a:solidFill>
                  <a:schemeClr val="accent2"/>
                </a:solidFill>
              </a:rPr>
              <a:t> = 1.0 Å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kern="0" dirty="0" smtClean="0">
                <a:solidFill>
                  <a:schemeClr val="accent2"/>
                </a:solidFill>
              </a:rPr>
              <a:t>		</a:t>
            </a:r>
            <a:r>
              <a:rPr lang="en-GB" kern="0" dirty="0" err="1" smtClean="0">
                <a:solidFill>
                  <a:schemeClr val="accent2"/>
                </a:solidFill>
              </a:rPr>
              <a:t>d</a:t>
            </a:r>
            <a:r>
              <a:rPr lang="en-GB" kern="0" baseline="-25000" dirty="0" err="1" smtClean="0">
                <a:solidFill>
                  <a:schemeClr val="accent2"/>
                </a:solidFill>
              </a:rPr>
              <a:t>max</a:t>
            </a:r>
            <a:r>
              <a:rPr lang="en-GB" kern="0" dirty="0" smtClean="0">
                <a:solidFill>
                  <a:schemeClr val="accent2"/>
                </a:solidFill>
              </a:rPr>
              <a:t> = 1.6Å</a:t>
            </a:r>
          </a:p>
        </p:txBody>
      </p:sp>
      <p:cxnSp>
        <p:nvCxnSpPr>
          <p:cNvPr id="38" name="Straight Connector 37"/>
          <p:cNvCxnSpPr/>
          <p:nvPr/>
        </p:nvCxnSpPr>
        <p:spPr bwMode="auto">
          <a:xfrm>
            <a:off x="1008993" y="1749972"/>
            <a:ext cx="432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Right Arrow 39"/>
          <p:cNvSpPr/>
          <p:nvPr/>
        </p:nvSpPr>
        <p:spPr bwMode="auto">
          <a:xfrm>
            <a:off x="1182416" y="5450746"/>
            <a:ext cx="630621" cy="287892"/>
          </a:xfrm>
          <a:prstGeom prst="rightArrow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Rectangle 3"/>
          <p:cNvSpPr txBox="1">
            <a:spLocks noChangeArrowheads="1"/>
          </p:cNvSpPr>
          <p:nvPr/>
        </p:nvSpPr>
        <p:spPr>
          <a:xfrm>
            <a:off x="2837794" y="6022428"/>
            <a:ext cx="4808482" cy="83557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smtClean="0">
                <a:solidFill>
                  <a:schemeClr val="accent2"/>
                </a:solidFill>
                <a:latin typeface="+mn-lt"/>
              </a:rPr>
              <a:t>Moving the detector closer lets us collect higher resolution data but a closer detector isn’t always better…</a:t>
            </a:r>
            <a:endParaRPr lang="en-GB" kern="0" dirty="0" smtClean="0">
              <a:solidFill>
                <a:schemeClr val="accent2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ymbol" pitchFamily="18" charset="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-13424" y="69918"/>
            <a:ext cx="7704165" cy="1143000"/>
          </a:xfrm>
        </p:spPr>
        <p:txBody>
          <a:bodyPr/>
          <a:lstStyle/>
          <a:p>
            <a:r>
              <a:rPr lang="en-GB" sz="3200" dirty="0" smtClean="0"/>
              <a:t>Detector distance and signal to noise</a:t>
            </a:r>
            <a:endParaRPr lang="en-GB" sz="3200" dirty="0"/>
          </a:p>
        </p:txBody>
      </p:sp>
      <p:pic>
        <p:nvPicPr>
          <p:cNvPr id="26" name="Picture 25" descr="basic-sample-environment.png"/>
          <p:cNvPicPr>
            <a:picLocks noChangeAspect="1"/>
          </p:cNvPicPr>
          <p:nvPr/>
        </p:nvPicPr>
        <p:blipFill>
          <a:blip r:embed="rId2" cstate="print"/>
          <a:srcRect l="51968" t="-2231" r="11667" b="5200"/>
          <a:stretch>
            <a:fillRect/>
          </a:stretch>
        </p:blipFill>
        <p:spPr>
          <a:xfrm>
            <a:off x="5108028" y="766482"/>
            <a:ext cx="4035972" cy="5809129"/>
          </a:xfrm>
          <a:prstGeom prst="rect">
            <a:avLst/>
          </a:prstGeom>
        </p:spPr>
      </p:pic>
      <p:sp>
        <p:nvSpPr>
          <p:cNvPr id="28" name="Arc 27"/>
          <p:cNvSpPr/>
          <p:nvPr/>
        </p:nvSpPr>
        <p:spPr>
          <a:xfrm rot="1489313">
            <a:off x="5842815" y="3346049"/>
            <a:ext cx="81234" cy="251801"/>
          </a:xfrm>
          <a:prstGeom prst="arc">
            <a:avLst>
              <a:gd name="adj1" fmla="val 16908234"/>
              <a:gd name="adj2" fmla="val 4323751"/>
            </a:avLst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 rot="353611">
            <a:off x="7344943" y="1296898"/>
            <a:ext cx="997920" cy="3901163"/>
          </a:xfrm>
          <a:prstGeom prst="ellipse">
            <a:avLst/>
          </a:prstGeom>
          <a:solidFill>
            <a:schemeClr val="bg1">
              <a:alpha val="20000"/>
            </a:schemeClr>
          </a:solidFill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Straight Connector 29"/>
          <p:cNvCxnSpPr/>
          <p:nvPr/>
        </p:nvCxnSpPr>
        <p:spPr>
          <a:xfrm>
            <a:off x="4871545" y="3331963"/>
            <a:ext cx="2836820" cy="16118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907772" y="3328602"/>
            <a:ext cx="3283323" cy="82251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721391" y="3488001"/>
            <a:ext cx="442074" cy="621666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325273" y="3026393"/>
            <a:ext cx="3145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200" dirty="0" smtClean="0"/>
              <a:t>S</a:t>
            </a:r>
            <a:endParaRPr lang="en-GB" sz="22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871535" y="3454691"/>
            <a:ext cx="3032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200" dirty="0" smtClean="0"/>
              <a:t>L</a:t>
            </a:r>
            <a:endParaRPr lang="en-GB" sz="22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566054" y="3519071"/>
            <a:ext cx="83067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200" dirty="0" smtClean="0"/>
              <a:t>2</a:t>
            </a:r>
            <a:r>
              <a:rPr lang="en-GB" sz="2200" dirty="0" smtClean="0">
                <a:latin typeface="Symbol" pitchFamily="18" charset="2"/>
              </a:rPr>
              <a:t>q</a:t>
            </a:r>
            <a:r>
              <a:rPr lang="en-GB" sz="2200" baseline="-25000" dirty="0" smtClean="0">
                <a:latin typeface="Arial" pitchFamily="34" charset="0"/>
                <a:cs typeface="Arial" pitchFamily="34" charset="0"/>
              </a:rPr>
              <a:t>max</a:t>
            </a:r>
            <a:endParaRPr lang="en-GB" sz="22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>
          <a:xfrm>
            <a:off x="0" y="783513"/>
            <a:ext cx="6337738" cy="49866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smtClean="0">
                <a:solidFill>
                  <a:schemeClr val="accent2"/>
                </a:solidFill>
                <a:latin typeface="+mn-lt"/>
              </a:rPr>
              <a:t>Diffuse scatter (background) falls off as 1/S</a:t>
            </a:r>
            <a:r>
              <a:rPr lang="en-GB" kern="0" baseline="30000" dirty="0" smtClean="0">
                <a:solidFill>
                  <a:schemeClr val="accent2"/>
                </a:solidFill>
                <a:latin typeface="+mn-lt"/>
              </a:rPr>
              <a:t>2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</a:rPr>
              <a:t>(surface of</a:t>
            </a:r>
            <a:r>
              <a:rPr kumimoji="0" lang="en-GB" sz="2200" b="0" i="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</a:rPr>
              <a:t> a sphere)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kern="0" baseline="0" dirty="0" smtClean="0">
              <a:solidFill>
                <a:schemeClr val="accent2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</a:rPr>
              <a:t>Bragg intensity falls off as the beam divergence.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0" cap="none" spc="0" normalizeH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smtClean="0">
                <a:solidFill>
                  <a:schemeClr val="accent2"/>
                </a:solidFill>
                <a:latin typeface="+mn-lt"/>
              </a:rPr>
              <a:t>The beam divergence is small so background falls off faster than peak intensity 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0" cap="none" spc="0" normalizeH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kern="0" dirty="0" smtClean="0">
              <a:solidFill>
                <a:schemeClr val="accent2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0" cap="none" spc="0" normalizeH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kern="0" dirty="0" smtClean="0">
              <a:solidFill>
                <a:schemeClr val="accent2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0" cap="none" spc="0" normalizeH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smtClean="0">
                <a:solidFill>
                  <a:schemeClr val="accent2"/>
                </a:solidFill>
                <a:latin typeface="+mn-lt"/>
              </a:rPr>
              <a:t>	increase crystal to detector distance for 	improved signal-to-noise</a:t>
            </a:r>
            <a:endParaRPr kumimoji="0" lang="en-GB" sz="2200" b="0" i="0" u="none" strike="noStrike" kern="0" cap="none" spc="0" normalizeH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8" name="Right Arrow 17"/>
          <p:cNvSpPr/>
          <p:nvPr/>
        </p:nvSpPr>
        <p:spPr bwMode="auto">
          <a:xfrm>
            <a:off x="283782" y="4898969"/>
            <a:ext cx="630621" cy="287892"/>
          </a:xfrm>
          <a:prstGeom prst="rightArrow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164203" y="1315617"/>
            <a:ext cx="297979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accent2"/>
                </a:solidFill>
              </a:rPr>
              <a:t>~ 4 Å</a:t>
            </a:r>
          </a:p>
          <a:p>
            <a:r>
              <a:rPr lang="en-GB" sz="2000" dirty="0" smtClean="0">
                <a:solidFill>
                  <a:schemeClr val="accent2"/>
                </a:solidFill>
              </a:rPr>
              <a:t>Polypeptide chain. </a:t>
            </a:r>
            <a:r>
              <a:rPr lang="en-GB" sz="2000" dirty="0" smtClean="0">
                <a:solidFill>
                  <a:schemeClr val="accent2"/>
                </a:solidFill>
                <a:latin typeface="Symbol" pitchFamily="18" charset="2"/>
              </a:rPr>
              <a:t>b</a:t>
            </a:r>
            <a:r>
              <a:rPr lang="en-GB" sz="2000" dirty="0" smtClean="0">
                <a:solidFill>
                  <a:schemeClr val="accent2"/>
                </a:solidFill>
              </a:rPr>
              <a:t>–sheets traceable</a:t>
            </a:r>
          </a:p>
          <a:p>
            <a:endParaRPr lang="en-GB" sz="2000" dirty="0" smtClean="0">
              <a:solidFill>
                <a:schemeClr val="accent2"/>
              </a:solidFill>
            </a:endParaRPr>
          </a:p>
          <a:p>
            <a:r>
              <a:rPr lang="en-GB" sz="2000" dirty="0" smtClean="0">
                <a:solidFill>
                  <a:schemeClr val="accent2"/>
                </a:solidFill>
              </a:rPr>
              <a:t>~ 3 Å</a:t>
            </a:r>
          </a:p>
          <a:p>
            <a:r>
              <a:rPr lang="en-GB" sz="2000" dirty="0" smtClean="0">
                <a:solidFill>
                  <a:schemeClr val="accent2"/>
                </a:solidFill>
              </a:rPr>
              <a:t>Can see where side chains are</a:t>
            </a:r>
          </a:p>
          <a:p>
            <a:endParaRPr lang="en-GB" sz="2000" dirty="0" smtClean="0">
              <a:solidFill>
                <a:schemeClr val="accent2"/>
              </a:solidFill>
            </a:endParaRPr>
          </a:p>
          <a:p>
            <a:r>
              <a:rPr lang="en-GB" sz="2000" dirty="0" smtClean="0">
                <a:solidFill>
                  <a:schemeClr val="accent2"/>
                </a:solidFill>
              </a:rPr>
              <a:t>~ 2.5 Å</a:t>
            </a:r>
          </a:p>
          <a:p>
            <a:r>
              <a:rPr lang="en-GB" sz="2000" dirty="0" smtClean="0">
                <a:solidFill>
                  <a:schemeClr val="accent2"/>
                </a:solidFill>
              </a:rPr>
              <a:t>Main chain has carbonyl bulges, clear choice of side chain </a:t>
            </a:r>
            <a:r>
              <a:rPr lang="en-GB" sz="2000" dirty="0" err="1" smtClean="0">
                <a:solidFill>
                  <a:schemeClr val="accent2"/>
                </a:solidFill>
              </a:rPr>
              <a:t>rotamers</a:t>
            </a:r>
            <a:endParaRPr lang="en-GB" sz="2000" dirty="0" smtClean="0">
              <a:solidFill>
                <a:schemeClr val="accent2"/>
              </a:solidFill>
            </a:endParaRPr>
          </a:p>
          <a:p>
            <a:endParaRPr lang="en-GB" sz="2000" dirty="0" smtClean="0">
              <a:solidFill>
                <a:schemeClr val="accent2"/>
              </a:solidFill>
            </a:endParaRPr>
          </a:p>
          <a:p>
            <a:r>
              <a:rPr lang="en-GB" sz="2000" dirty="0" smtClean="0">
                <a:solidFill>
                  <a:schemeClr val="accent2"/>
                </a:solidFill>
              </a:rPr>
              <a:t>~ 1.5  Å</a:t>
            </a:r>
          </a:p>
          <a:p>
            <a:r>
              <a:rPr lang="en-GB" sz="2000" dirty="0" smtClean="0">
                <a:solidFill>
                  <a:schemeClr val="accent2"/>
                </a:solidFill>
              </a:rPr>
              <a:t>Essentially atomic resolution</a:t>
            </a:r>
            <a:endParaRPr lang="en-GB" sz="2000" dirty="0">
              <a:solidFill>
                <a:schemeClr val="accent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427113"/>
            <a:ext cx="45937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2"/>
                </a:solidFill>
              </a:rPr>
              <a:t>Animation – James Holton ALS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7" name="Rectangle 11"/>
          <p:cNvSpPr txBox="1">
            <a:spLocks noChangeArrowheads="1"/>
          </p:cNvSpPr>
          <p:nvPr/>
        </p:nvSpPr>
        <p:spPr bwMode="auto">
          <a:xfrm>
            <a:off x="249375" y="66813"/>
            <a:ext cx="5888182" cy="806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What resolution</a:t>
            </a:r>
            <a:r>
              <a:rPr kumimoji="0" lang="en-GB" sz="3200" b="0" i="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do we need?</a:t>
            </a:r>
            <a:endParaRPr kumimoji="0" lang="en-GB" sz="32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" name="resolution.mpe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7618" y="1433799"/>
            <a:ext cx="5346732" cy="40100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/>
          <p:cNvSpPr txBox="1">
            <a:spLocks noChangeArrowheads="1"/>
          </p:cNvSpPr>
          <p:nvPr/>
        </p:nvSpPr>
        <p:spPr>
          <a:xfrm>
            <a:off x="1" y="686140"/>
            <a:ext cx="3058510" cy="423321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smtClean="0">
                <a:solidFill>
                  <a:schemeClr val="accent2"/>
                </a:solidFill>
                <a:latin typeface="+mn-lt"/>
              </a:rPr>
              <a:t>Have to compromise</a:t>
            </a: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Rectangle 5"/>
          <p:cNvSpPr txBox="1">
            <a:spLocks noChangeArrowheads="1"/>
          </p:cNvSpPr>
          <p:nvPr/>
        </p:nvSpPr>
        <p:spPr bwMode="auto">
          <a:xfrm>
            <a:off x="7914" y="66813"/>
            <a:ext cx="6778226" cy="667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Effect of </a:t>
            </a:r>
            <a:r>
              <a:rPr kumimoji="0" lang="en-GB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beamstop</a:t>
            </a: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distance</a:t>
            </a: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38" name="Straight Connector 37"/>
          <p:cNvCxnSpPr/>
          <p:nvPr/>
        </p:nvCxnSpPr>
        <p:spPr bwMode="auto">
          <a:xfrm flipH="1">
            <a:off x="7915701" y="1124567"/>
            <a:ext cx="0" cy="2770496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9" name="Rectangle 3"/>
          <p:cNvSpPr txBox="1">
            <a:spLocks noChangeArrowheads="1"/>
          </p:cNvSpPr>
          <p:nvPr/>
        </p:nvSpPr>
        <p:spPr>
          <a:xfrm>
            <a:off x="7274376" y="3967931"/>
            <a:ext cx="1248887" cy="335211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smtClean="0">
                <a:solidFill>
                  <a:schemeClr val="accent2"/>
                </a:solidFill>
                <a:latin typeface="+mn-lt"/>
              </a:rPr>
              <a:t>Detector</a:t>
            </a: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0" name="AutoShape 6"/>
          <p:cNvSpPr>
            <a:spLocks noChangeArrowheads="1"/>
          </p:cNvSpPr>
          <p:nvPr/>
        </p:nvSpPr>
        <p:spPr bwMode="auto">
          <a:xfrm rot="16200000">
            <a:off x="3141902" y="23945"/>
            <a:ext cx="252000" cy="4896000"/>
          </a:xfrm>
          <a:custGeom>
            <a:avLst/>
            <a:gdLst>
              <a:gd name="G0" fmla="+- 2835 0 0"/>
              <a:gd name="G1" fmla="+- 21600 0 2835"/>
              <a:gd name="G2" fmla="*/ 2835 1 2"/>
              <a:gd name="G3" fmla="+- 21600 0 G2"/>
              <a:gd name="G4" fmla="+/ 2835 21600 2"/>
              <a:gd name="G5" fmla="+/ G1 0 2"/>
              <a:gd name="G6" fmla="*/ 21600 21600 2835"/>
              <a:gd name="G7" fmla="*/ G6 1 2"/>
              <a:gd name="G8" fmla="+- 21600 0 G7"/>
              <a:gd name="G9" fmla="*/ 21600 1 2"/>
              <a:gd name="G10" fmla="+- 2835 0 G9"/>
              <a:gd name="G11" fmla="?: G10 G8 0"/>
              <a:gd name="G12" fmla="?: G10 G7 21600"/>
              <a:gd name="T0" fmla="*/ 20182 w 21600"/>
              <a:gd name="T1" fmla="*/ 10800 h 21600"/>
              <a:gd name="T2" fmla="*/ 10800 w 21600"/>
              <a:gd name="T3" fmla="*/ 21600 h 21600"/>
              <a:gd name="T4" fmla="*/ 1418 w 21600"/>
              <a:gd name="T5" fmla="*/ 10800 h 21600"/>
              <a:gd name="T6" fmla="*/ 10800 w 21600"/>
              <a:gd name="T7" fmla="*/ 0 h 21600"/>
              <a:gd name="T8" fmla="*/ 3218 w 21600"/>
              <a:gd name="T9" fmla="*/ 3218 h 21600"/>
              <a:gd name="T10" fmla="*/ 18382 w 21600"/>
              <a:gd name="T11" fmla="*/ 183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835" y="21600"/>
                </a:lnTo>
                <a:lnTo>
                  <a:pt x="18765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800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endParaRPr lang="en-GB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42" name="Cube 41"/>
          <p:cNvSpPr/>
          <p:nvPr/>
        </p:nvSpPr>
        <p:spPr bwMode="auto">
          <a:xfrm rot="2700000">
            <a:off x="3709289" y="2336909"/>
            <a:ext cx="288000" cy="288000"/>
          </a:xfrm>
          <a:prstGeom prst="cub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3274341" y="2722737"/>
            <a:ext cx="1248887" cy="335211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smtClean="0">
                <a:solidFill>
                  <a:schemeClr val="accent2"/>
                </a:solidFill>
                <a:latin typeface="+mn-lt"/>
              </a:rPr>
              <a:t>Crystal</a:t>
            </a: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4746108" y="2207954"/>
            <a:ext cx="1154243" cy="54591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Freeform 13"/>
          <p:cNvSpPr>
            <a:spLocks/>
          </p:cNvSpPr>
          <p:nvPr/>
        </p:nvSpPr>
        <p:spPr bwMode="auto">
          <a:xfrm>
            <a:off x="4687706" y="2300909"/>
            <a:ext cx="45719" cy="360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0"/>
              </a:cxn>
              <a:cxn ang="0">
                <a:pos x="45" y="636"/>
              </a:cxn>
              <a:cxn ang="0">
                <a:pos x="0" y="636"/>
              </a:cxn>
            </a:cxnLst>
            <a:rect l="0" t="0" r="r" b="b"/>
            <a:pathLst>
              <a:path w="45" h="636">
                <a:moveTo>
                  <a:pt x="0" y="0"/>
                </a:moveTo>
                <a:lnTo>
                  <a:pt x="45" y="0"/>
                </a:lnTo>
                <a:lnTo>
                  <a:pt x="45" y="636"/>
                </a:lnTo>
                <a:lnTo>
                  <a:pt x="0" y="636"/>
                </a:ln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cxnSp>
        <p:nvCxnSpPr>
          <p:cNvPr id="49" name="Straight Connector 48"/>
          <p:cNvCxnSpPr/>
          <p:nvPr/>
        </p:nvCxnSpPr>
        <p:spPr bwMode="auto">
          <a:xfrm flipV="1">
            <a:off x="3850409" y="2480909"/>
            <a:ext cx="40506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/>
          <p:cNvCxnSpPr/>
          <p:nvPr/>
        </p:nvCxnSpPr>
        <p:spPr bwMode="auto">
          <a:xfrm flipV="1">
            <a:off x="867140" y="2480909"/>
            <a:ext cx="385200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/>
          <p:nvPr/>
        </p:nvCxnSpPr>
        <p:spPr bwMode="auto">
          <a:xfrm flipV="1">
            <a:off x="3796858" y="1623448"/>
            <a:ext cx="4105288" cy="85582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/>
          <p:nvPr/>
        </p:nvCxnSpPr>
        <p:spPr bwMode="auto">
          <a:xfrm>
            <a:off x="3796858" y="2483806"/>
            <a:ext cx="4099110" cy="8448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Straight Arrow Connector 53"/>
          <p:cNvCxnSpPr/>
          <p:nvPr/>
        </p:nvCxnSpPr>
        <p:spPr bwMode="auto">
          <a:xfrm flipH="1">
            <a:off x="8168091" y="1655112"/>
            <a:ext cx="0" cy="169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</p:spPr>
      </p:cxnSp>
      <p:cxnSp>
        <p:nvCxnSpPr>
          <p:cNvPr id="55" name="Straight Connector 54"/>
          <p:cNvCxnSpPr/>
          <p:nvPr/>
        </p:nvCxnSpPr>
        <p:spPr bwMode="auto">
          <a:xfrm flipV="1">
            <a:off x="8060091" y="3357278"/>
            <a:ext cx="216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/>
          <p:cNvCxnSpPr/>
          <p:nvPr/>
        </p:nvCxnSpPr>
        <p:spPr bwMode="auto">
          <a:xfrm flipV="1">
            <a:off x="8060091" y="1660875"/>
            <a:ext cx="216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7" name="Rectangle 3"/>
          <p:cNvSpPr txBox="1">
            <a:spLocks noChangeArrowheads="1"/>
          </p:cNvSpPr>
          <p:nvPr/>
        </p:nvSpPr>
        <p:spPr>
          <a:xfrm>
            <a:off x="7973116" y="2172812"/>
            <a:ext cx="998355" cy="60948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smtClean="0">
                <a:solidFill>
                  <a:schemeClr val="accent2"/>
                </a:solidFill>
                <a:latin typeface="+mn-lt"/>
              </a:rPr>
              <a:t>No data</a:t>
            </a: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8" name="Rectangle 3"/>
          <p:cNvSpPr txBox="1">
            <a:spLocks noChangeArrowheads="1"/>
          </p:cNvSpPr>
          <p:nvPr/>
        </p:nvSpPr>
        <p:spPr>
          <a:xfrm>
            <a:off x="4719514" y="3064324"/>
            <a:ext cx="1444803" cy="39777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err="1" smtClean="0">
                <a:solidFill>
                  <a:schemeClr val="accent2"/>
                </a:solidFill>
                <a:latin typeface="+mn-lt"/>
              </a:rPr>
              <a:t>Beamstop</a:t>
            </a: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9" name="Rectangle 3"/>
          <p:cNvSpPr txBox="1">
            <a:spLocks noChangeArrowheads="1"/>
          </p:cNvSpPr>
          <p:nvPr/>
        </p:nvSpPr>
        <p:spPr>
          <a:xfrm>
            <a:off x="859941" y="2633404"/>
            <a:ext cx="1907258" cy="39777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smtClean="0">
                <a:solidFill>
                  <a:srgbClr val="008000"/>
                </a:solidFill>
                <a:latin typeface="+mn-lt"/>
              </a:rPr>
              <a:t>X-ray beam</a:t>
            </a: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0" name="Rectangle 3"/>
          <p:cNvSpPr txBox="1">
            <a:spLocks noChangeArrowheads="1"/>
          </p:cNvSpPr>
          <p:nvPr/>
        </p:nvSpPr>
        <p:spPr>
          <a:xfrm>
            <a:off x="17302" y="1155969"/>
            <a:ext cx="3058510" cy="113849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smtClean="0">
                <a:solidFill>
                  <a:schemeClr val="accent2"/>
                </a:solidFill>
                <a:latin typeface="+mn-lt"/>
              </a:rPr>
              <a:t>Close to the sample: 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smtClean="0">
                <a:solidFill>
                  <a:schemeClr val="accent2"/>
                </a:solidFill>
                <a:latin typeface="+mn-lt"/>
              </a:rPr>
              <a:t>     fewer data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smtClean="0">
                <a:solidFill>
                  <a:schemeClr val="accent2"/>
                </a:solidFill>
                <a:latin typeface="+mn-lt"/>
              </a:rPr>
              <a:t>     lower background</a:t>
            </a: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62" name="Straight Connector 61"/>
          <p:cNvCxnSpPr/>
          <p:nvPr/>
        </p:nvCxnSpPr>
        <p:spPr bwMode="auto">
          <a:xfrm flipH="1">
            <a:off x="7899934" y="4377767"/>
            <a:ext cx="0" cy="205200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4" name="AutoShape 6"/>
          <p:cNvSpPr>
            <a:spLocks noChangeArrowheads="1"/>
          </p:cNvSpPr>
          <p:nvPr/>
        </p:nvSpPr>
        <p:spPr bwMode="auto">
          <a:xfrm rot="16200000">
            <a:off x="3117742" y="2938685"/>
            <a:ext cx="252000" cy="4879214"/>
          </a:xfrm>
          <a:custGeom>
            <a:avLst/>
            <a:gdLst>
              <a:gd name="G0" fmla="+- 2835 0 0"/>
              <a:gd name="G1" fmla="+- 21600 0 2835"/>
              <a:gd name="G2" fmla="*/ 2835 1 2"/>
              <a:gd name="G3" fmla="+- 21600 0 G2"/>
              <a:gd name="G4" fmla="+/ 2835 21600 2"/>
              <a:gd name="G5" fmla="+/ G1 0 2"/>
              <a:gd name="G6" fmla="*/ 21600 21600 2835"/>
              <a:gd name="G7" fmla="*/ G6 1 2"/>
              <a:gd name="G8" fmla="+- 21600 0 G7"/>
              <a:gd name="G9" fmla="*/ 21600 1 2"/>
              <a:gd name="G10" fmla="+- 2835 0 G9"/>
              <a:gd name="G11" fmla="?: G10 G8 0"/>
              <a:gd name="G12" fmla="?: G10 G7 21600"/>
              <a:gd name="T0" fmla="*/ 20182 w 21600"/>
              <a:gd name="T1" fmla="*/ 10800 h 21600"/>
              <a:gd name="T2" fmla="*/ 10800 w 21600"/>
              <a:gd name="T3" fmla="*/ 21600 h 21600"/>
              <a:gd name="T4" fmla="*/ 1418 w 21600"/>
              <a:gd name="T5" fmla="*/ 10800 h 21600"/>
              <a:gd name="T6" fmla="*/ 10800 w 21600"/>
              <a:gd name="T7" fmla="*/ 0 h 21600"/>
              <a:gd name="T8" fmla="*/ 3218 w 21600"/>
              <a:gd name="T9" fmla="*/ 3218 h 21600"/>
              <a:gd name="T10" fmla="*/ 18382 w 21600"/>
              <a:gd name="T11" fmla="*/ 183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835" y="21600"/>
                </a:lnTo>
                <a:lnTo>
                  <a:pt x="18765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800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endParaRPr lang="en-GB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5" name="Cube 64"/>
          <p:cNvSpPr/>
          <p:nvPr/>
        </p:nvSpPr>
        <p:spPr bwMode="auto">
          <a:xfrm rot="2700000">
            <a:off x="3693522" y="5243257"/>
            <a:ext cx="288000" cy="288000"/>
          </a:xfrm>
          <a:prstGeom prst="cub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6" name="Rectangle 3"/>
          <p:cNvSpPr txBox="1">
            <a:spLocks noChangeArrowheads="1"/>
          </p:cNvSpPr>
          <p:nvPr/>
        </p:nvSpPr>
        <p:spPr>
          <a:xfrm>
            <a:off x="3258574" y="5629085"/>
            <a:ext cx="1248887" cy="335211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smtClean="0">
                <a:solidFill>
                  <a:schemeClr val="accent2"/>
                </a:solidFill>
                <a:latin typeface="+mn-lt"/>
              </a:rPr>
              <a:t>Crystal</a:t>
            </a: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8" name="Freeform 13"/>
          <p:cNvSpPr>
            <a:spLocks/>
          </p:cNvSpPr>
          <p:nvPr/>
        </p:nvSpPr>
        <p:spPr bwMode="auto">
          <a:xfrm>
            <a:off x="5618741" y="5207257"/>
            <a:ext cx="45719" cy="360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" y="0"/>
              </a:cxn>
              <a:cxn ang="0">
                <a:pos x="45" y="636"/>
              </a:cxn>
              <a:cxn ang="0">
                <a:pos x="0" y="636"/>
              </a:cxn>
            </a:cxnLst>
            <a:rect l="0" t="0" r="r" b="b"/>
            <a:pathLst>
              <a:path w="45" h="636">
                <a:moveTo>
                  <a:pt x="0" y="0"/>
                </a:moveTo>
                <a:lnTo>
                  <a:pt x="45" y="0"/>
                </a:lnTo>
                <a:lnTo>
                  <a:pt x="45" y="636"/>
                </a:lnTo>
                <a:lnTo>
                  <a:pt x="0" y="636"/>
                </a:ln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cxnSp>
        <p:nvCxnSpPr>
          <p:cNvPr id="69" name="Straight Connector 68"/>
          <p:cNvCxnSpPr/>
          <p:nvPr/>
        </p:nvCxnSpPr>
        <p:spPr bwMode="auto">
          <a:xfrm flipV="1">
            <a:off x="3839808" y="5387257"/>
            <a:ext cx="40506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/>
          <p:cNvCxnSpPr/>
          <p:nvPr/>
        </p:nvCxnSpPr>
        <p:spPr bwMode="auto">
          <a:xfrm flipV="1">
            <a:off x="851373" y="5387257"/>
            <a:ext cx="478800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/>
          <p:nvPr/>
        </p:nvCxnSpPr>
        <p:spPr bwMode="auto">
          <a:xfrm flipV="1">
            <a:off x="3781091" y="4946453"/>
            <a:ext cx="4123045" cy="43917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Connector 71"/>
          <p:cNvCxnSpPr/>
          <p:nvPr/>
        </p:nvCxnSpPr>
        <p:spPr bwMode="auto">
          <a:xfrm>
            <a:off x="3781091" y="5390154"/>
            <a:ext cx="4102380" cy="4242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Arrow Connector 72"/>
          <p:cNvCxnSpPr/>
          <p:nvPr/>
        </p:nvCxnSpPr>
        <p:spPr bwMode="auto">
          <a:xfrm flipH="1">
            <a:off x="8152324" y="4908313"/>
            <a:ext cx="0" cy="97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</p:spPr>
      </p:cxnSp>
      <p:cxnSp>
        <p:nvCxnSpPr>
          <p:cNvPr id="74" name="Straight Connector 73"/>
          <p:cNvCxnSpPr/>
          <p:nvPr/>
        </p:nvCxnSpPr>
        <p:spPr bwMode="auto">
          <a:xfrm flipV="1">
            <a:off x="8044324" y="5863360"/>
            <a:ext cx="216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Straight Connector 74"/>
          <p:cNvCxnSpPr/>
          <p:nvPr/>
        </p:nvCxnSpPr>
        <p:spPr bwMode="auto">
          <a:xfrm flipV="1">
            <a:off x="8044324" y="4914075"/>
            <a:ext cx="216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6" name="Rectangle 3"/>
          <p:cNvSpPr txBox="1">
            <a:spLocks noChangeArrowheads="1"/>
          </p:cNvSpPr>
          <p:nvPr/>
        </p:nvSpPr>
        <p:spPr>
          <a:xfrm>
            <a:off x="7957349" y="5079160"/>
            <a:ext cx="998355" cy="60948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smtClean="0">
                <a:solidFill>
                  <a:schemeClr val="accent2"/>
                </a:solidFill>
                <a:latin typeface="+mn-lt"/>
              </a:rPr>
              <a:t>No data</a:t>
            </a: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8" name="Rectangle 3"/>
          <p:cNvSpPr txBox="1">
            <a:spLocks noChangeArrowheads="1"/>
          </p:cNvSpPr>
          <p:nvPr/>
        </p:nvSpPr>
        <p:spPr>
          <a:xfrm>
            <a:off x="694049" y="5539752"/>
            <a:ext cx="1907258" cy="39777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smtClean="0">
                <a:solidFill>
                  <a:srgbClr val="008000"/>
                </a:solidFill>
                <a:latin typeface="+mn-lt"/>
              </a:rPr>
              <a:t>X-ray beam</a:t>
            </a: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9" name="Rectangle 3"/>
          <p:cNvSpPr txBox="1">
            <a:spLocks noChangeArrowheads="1"/>
          </p:cNvSpPr>
          <p:nvPr/>
        </p:nvSpPr>
        <p:spPr>
          <a:xfrm>
            <a:off x="1535" y="4062317"/>
            <a:ext cx="3058510" cy="101710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smtClean="0">
                <a:solidFill>
                  <a:schemeClr val="accent2"/>
                </a:solidFill>
                <a:latin typeface="+mn-lt"/>
              </a:rPr>
              <a:t>Far from the sample: 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smtClean="0">
                <a:solidFill>
                  <a:schemeClr val="accent2"/>
                </a:solidFill>
                <a:latin typeface="+mn-lt"/>
              </a:rPr>
              <a:t>     more data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 smtClean="0">
                <a:solidFill>
                  <a:schemeClr val="accent2"/>
                </a:solidFill>
                <a:latin typeface="+mn-lt"/>
              </a:rPr>
              <a:t>     higher background</a:t>
            </a: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84" name="Straight Connector 83"/>
          <p:cNvCxnSpPr>
            <a:stCxn id="48" idx="1"/>
            <a:endCxn id="58" idx="0"/>
          </p:cNvCxnSpPr>
          <p:nvPr/>
        </p:nvCxnSpPr>
        <p:spPr bwMode="auto">
          <a:xfrm>
            <a:off x="4746108" y="2480909"/>
            <a:ext cx="695808" cy="5834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 flipV="1">
            <a:off x="4182313" y="4832975"/>
            <a:ext cx="821068" cy="4617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60A266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7" name="Straight Arrow Connector 46"/>
          <p:cNvCxnSpPr/>
          <p:nvPr/>
        </p:nvCxnSpPr>
        <p:spPr bwMode="auto">
          <a:xfrm flipV="1">
            <a:off x="4642614" y="4832975"/>
            <a:ext cx="821068" cy="4617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60A266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1" name="Straight Arrow Connector 50"/>
          <p:cNvCxnSpPr/>
          <p:nvPr/>
        </p:nvCxnSpPr>
        <p:spPr bwMode="auto">
          <a:xfrm flipV="1">
            <a:off x="5141401" y="4832975"/>
            <a:ext cx="821068" cy="4617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60A266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2" name="Rectangle 3"/>
          <p:cNvSpPr txBox="1">
            <a:spLocks noChangeArrowheads="1"/>
          </p:cNvSpPr>
          <p:nvPr/>
        </p:nvSpPr>
        <p:spPr>
          <a:xfrm>
            <a:off x="3528026" y="4499181"/>
            <a:ext cx="2694129" cy="39777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600" kern="0" dirty="0" smtClean="0">
                <a:solidFill>
                  <a:srgbClr val="008000"/>
                </a:solidFill>
                <a:latin typeface="+mn-lt"/>
              </a:rPr>
              <a:t>Air scatter from X-ray beam</a:t>
            </a:r>
            <a:endParaRPr kumimoji="0" lang="en-GB" sz="1600" b="0" i="0" u="none" strike="noStrike" kern="0" cap="none" spc="0" normalizeH="0" baseline="0" noProof="0" dirty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+mn-lt"/>
            </a:endParaRPr>
          </a:p>
        </p:txBody>
      </p:sp>
      <p:cxnSp>
        <p:nvCxnSpPr>
          <p:cNvPr id="53" name="Straight Arrow Connector 52"/>
          <p:cNvCxnSpPr/>
          <p:nvPr/>
        </p:nvCxnSpPr>
        <p:spPr bwMode="auto">
          <a:xfrm flipV="1">
            <a:off x="3000478" y="4832975"/>
            <a:ext cx="821068" cy="4617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60A266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1" name="Straight Arrow Connector 60"/>
          <p:cNvCxnSpPr/>
          <p:nvPr/>
        </p:nvCxnSpPr>
        <p:spPr bwMode="auto">
          <a:xfrm flipV="1">
            <a:off x="3460779" y="4832975"/>
            <a:ext cx="821068" cy="4617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60A266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503719" y="1315617"/>
            <a:ext cx="364028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333399"/>
                </a:solidFill>
              </a:rPr>
              <a:t>Essentially </a:t>
            </a:r>
            <a:r>
              <a:rPr lang="en-US" sz="2000" dirty="0">
                <a:solidFill>
                  <a:srgbClr val="333399"/>
                </a:solidFill>
              </a:rPr>
              <a:t>no change in the map until a </a:t>
            </a:r>
            <a:r>
              <a:rPr lang="en-US" sz="2000" dirty="0" smtClean="0">
                <a:solidFill>
                  <a:srgbClr val="333399"/>
                </a:solidFill>
              </a:rPr>
              <a:t>low-</a:t>
            </a:r>
            <a:r>
              <a:rPr lang="en-US" sz="2000" dirty="0">
                <a:solidFill>
                  <a:srgbClr val="333399"/>
                </a:solidFill>
              </a:rPr>
              <a:t>res cutoff of </a:t>
            </a:r>
            <a:r>
              <a:rPr lang="en-US" sz="2000" dirty="0" smtClean="0">
                <a:solidFill>
                  <a:srgbClr val="333399"/>
                </a:solidFill>
              </a:rPr>
              <a:t>6Å, </a:t>
            </a:r>
            <a:r>
              <a:rPr lang="en-US" sz="2000" dirty="0">
                <a:solidFill>
                  <a:srgbClr val="333399"/>
                </a:solidFill>
              </a:rPr>
              <a:t>and then all hell breaks loose. </a:t>
            </a:r>
            <a:endParaRPr lang="en-US" sz="2000" dirty="0" smtClean="0">
              <a:solidFill>
                <a:srgbClr val="333399"/>
              </a:solidFill>
            </a:endParaRPr>
          </a:p>
          <a:p>
            <a:endParaRPr lang="en-US" sz="2000" dirty="0" smtClean="0">
              <a:solidFill>
                <a:srgbClr val="333399"/>
              </a:solidFill>
            </a:endParaRPr>
          </a:p>
          <a:p>
            <a:r>
              <a:rPr lang="en-US" sz="2000" dirty="0" smtClean="0">
                <a:solidFill>
                  <a:srgbClr val="333399"/>
                </a:solidFill>
              </a:rPr>
              <a:t>Note this does not imply a low resolution cut off of 6 </a:t>
            </a:r>
            <a:r>
              <a:rPr lang="en-US" sz="2000" dirty="0" err="1" smtClean="0">
                <a:solidFill>
                  <a:srgbClr val="333399"/>
                </a:solidFill>
              </a:rPr>
              <a:t>Å</a:t>
            </a:r>
            <a:r>
              <a:rPr lang="en-US" sz="2000" dirty="0" smtClean="0">
                <a:solidFill>
                  <a:srgbClr val="333399"/>
                </a:solidFill>
              </a:rPr>
              <a:t> is ok. </a:t>
            </a:r>
          </a:p>
          <a:p>
            <a:endParaRPr lang="en-US" sz="2000" dirty="0" smtClean="0">
              <a:solidFill>
                <a:srgbClr val="333399"/>
              </a:solidFill>
            </a:endParaRPr>
          </a:p>
          <a:p>
            <a:r>
              <a:rPr lang="en-US" sz="2000" dirty="0" smtClean="0">
                <a:solidFill>
                  <a:srgbClr val="333399"/>
                </a:solidFill>
              </a:rPr>
              <a:t>The </a:t>
            </a:r>
            <a:r>
              <a:rPr lang="en-US" sz="2000" dirty="0">
                <a:solidFill>
                  <a:srgbClr val="333399"/>
                </a:solidFill>
              </a:rPr>
              <a:t>importance of </a:t>
            </a:r>
            <a:r>
              <a:rPr lang="en-US" sz="2000" dirty="0" smtClean="0">
                <a:solidFill>
                  <a:srgbClr val="333399"/>
                </a:solidFill>
              </a:rPr>
              <a:t>low-</a:t>
            </a:r>
            <a:r>
              <a:rPr lang="en-US" sz="2000" dirty="0">
                <a:solidFill>
                  <a:srgbClr val="333399"/>
                </a:solidFill>
              </a:rPr>
              <a:t>res spots for solvent-flattening and phase extension </a:t>
            </a:r>
            <a:r>
              <a:rPr lang="en-US" sz="2000" dirty="0" smtClean="0">
                <a:solidFill>
                  <a:srgbClr val="333399"/>
                </a:solidFill>
              </a:rPr>
              <a:t>are </a:t>
            </a:r>
            <a:r>
              <a:rPr lang="en-US" sz="2000" dirty="0">
                <a:solidFill>
                  <a:srgbClr val="333399"/>
                </a:solidFill>
              </a:rPr>
              <a:t>well established, and low-angle data should still be collected for </a:t>
            </a:r>
            <a:r>
              <a:rPr lang="en-US" sz="2000" dirty="0" smtClean="0">
                <a:solidFill>
                  <a:srgbClr val="333399"/>
                </a:solidFill>
              </a:rPr>
              <a:t>these </a:t>
            </a:r>
            <a:r>
              <a:rPr lang="en-US" sz="2000" dirty="0">
                <a:solidFill>
                  <a:srgbClr val="333399"/>
                </a:solidFill>
              </a:rPr>
              <a:t>reasons. </a:t>
            </a:r>
            <a:endParaRPr lang="en-GB" sz="2000" dirty="0">
              <a:solidFill>
                <a:srgbClr val="3333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427113"/>
            <a:ext cx="45937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2"/>
                </a:solidFill>
              </a:rPr>
              <a:t>Animation – James Holton ALS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7" name="Rectangle 11"/>
          <p:cNvSpPr txBox="1">
            <a:spLocks noChangeArrowheads="1"/>
          </p:cNvSpPr>
          <p:nvPr/>
        </p:nvSpPr>
        <p:spPr bwMode="auto">
          <a:xfrm>
            <a:off x="249374" y="66813"/>
            <a:ext cx="8313363" cy="806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importance of low resolution</a:t>
            </a:r>
            <a:r>
              <a:rPr kumimoji="0" lang="en-GB" sz="3200" b="0" i="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data</a:t>
            </a:r>
            <a:endParaRPr kumimoji="0" lang="en-GB" sz="32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lo_cut.mpe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371" y="1260994"/>
            <a:ext cx="5309100" cy="398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186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ight Arrow 40"/>
          <p:cNvSpPr/>
          <p:nvPr/>
        </p:nvSpPr>
        <p:spPr bwMode="auto">
          <a:xfrm rot="5400000">
            <a:off x="-845125" y="3837712"/>
            <a:ext cx="5375564" cy="471055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Rounded Rectangle 28"/>
          <p:cNvSpPr/>
          <p:nvPr/>
        </p:nvSpPr>
        <p:spPr bwMode="auto">
          <a:xfrm>
            <a:off x="568040" y="2092042"/>
            <a:ext cx="2549235" cy="66501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Rounded Rectangle 30"/>
          <p:cNvSpPr/>
          <p:nvPr/>
        </p:nvSpPr>
        <p:spPr bwMode="auto">
          <a:xfrm>
            <a:off x="152402" y="2923315"/>
            <a:ext cx="3380510" cy="66501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Rounded Rectangle 32"/>
          <p:cNvSpPr/>
          <p:nvPr/>
        </p:nvSpPr>
        <p:spPr bwMode="auto">
          <a:xfrm>
            <a:off x="249385" y="3782299"/>
            <a:ext cx="3186545" cy="512617"/>
          </a:xfrm>
          <a:prstGeom prst="roundRect">
            <a:avLst/>
          </a:prstGeom>
          <a:solidFill>
            <a:srgbClr val="00FFFF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Rounded Rectangle 34"/>
          <p:cNvSpPr/>
          <p:nvPr/>
        </p:nvSpPr>
        <p:spPr bwMode="auto">
          <a:xfrm>
            <a:off x="547258" y="4544299"/>
            <a:ext cx="2590799" cy="66501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ounded Rectangle 36"/>
          <p:cNvSpPr/>
          <p:nvPr/>
        </p:nvSpPr>
        <p:spPr bwMode="auto">
          <a:xfrm>
            <a:off x="401785" y="5320154"/>
            <a:ext cx="2881744" cy="429489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Rounded Rectangle 38"/>
          <p:cNvSpPr/>
          <p:nvPr/>
        </p:nvSpPr>
        <p:spPr bwMode="auto">
          <a:xfrm>
            <a:off x="651167" y="5957459"/>
            <a:ext cx="2382980" cy="401779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>
            <a:off x="249385" y="942110"/>
            <a:ext cx="3186545" cy="66501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304803" y="2141264"/>
            <a:ext cx="3075709" cy="712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Mount and centre crystal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69275" y="2972537"/>
            <a:ext cx="3546765" cy="712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big is my</a:t>
            </a:r>
            <a:r>
              <a:rPr kumimoji="0" lang="en-GB" sz="2200" b="0" i="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crystal and how big is the beam?</a:t>
            </a: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 bwMode="auto">
          <a:xfrm>
            <a:off x="304803" y="3873086"/>
            <a:ext cx="3075709" cy="477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Test crystal diffraction</a:t>
            </a:r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 bwMode="auto">
          <a:xfrm>
            <a:off x="408712" y="4593521"/>
            <a:ext cx="2867891" cy="712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Determine data collection strategy</a:t>
            </a: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 bwMode="auto">
          <a:xfrm>
            <a:off x="304803" y="5369376"/>
            <a:ext cx="3075709" cy="421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Setup data collection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685802" y="6006681"/>
            <a:ext cx="2313710" cy="4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Collect the data</a:t>
            </a: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304803" y="991332"/>
            <a:ext cx="3075709" cy="712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 objective of this data collection?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1" name="Picture 1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32734" y="1"/>
            <a:ext cx="4411266" cy="4419079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87042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420195" cy="4393406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87043" name="Picture 3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420195"/>
            <a:ext cx="2437805" cy="2437805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pic>
        <p:nvPicPr>
          <p:cNvPr id="87044" name="Picture 4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6195" y="4422428"/>
            <a:ext cx="2437805" cy="2435572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  <p:sp>
        <p:nvSpPr>
          <p:cNvPr id="87045" name="Rectangle 5"/>
          <p:cNvSpPr>
            <a:spLocks/>
          </p:cNvSpPr>
          <p:nvPr/>
        </p:nvSpPr>
        <p:spPr bwMode="auto">
          <a:xfrm>
            <a:off x="2741414" y="4643437"/>
            <a:ext cx="1750219" cy="38397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ctr">
              <a:spcBef>
                <a:spcPts val="1441"/>
              </a:spcBef>
            </a:pPr>
            <a:r>
              <a:rPr lang="en-US" sz="2100" dirty="0">
                <a:solidFill>
                  <a:schemeClr val="accent2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Phi = 0°</a:t>
            </a:r>
          </a:p>
        </p:txBody>
      </p:sp>
      <p:sp>
        <p:nvSpPr>
          <p:cNvPr id="87046" name="Rectangle 6"/>
          <p:cNvSpPr>
            <a:spLocks/>
          </p:cNvSpPr>
          <p:nvPr/>
        </p:nvSpPr>
        <p:spPr bwMode="auto">
          <a:xfrm>
            <a:off x="5107781" y="4643437"/>
            <a:ext cx="1526977" cy="38397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ctr"/>
            <a:r>
              <a:rPr lang="en-US" sz="2100" dirty="0">
                <a:solidFill>
                  <a:schemeClr val="accent2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Phi = 90°</a:t>
            </a:r>
          </a:p>
        </p:txBody>
      </p:sp>
      <p:sp>
        <p:nvSpPr>
          <p:cNvPr id="87047" name="Rectangle 7"/>
          <p:cNvSpPr>
            <a:spLocks/>
          </p:cNvSpPr>
          <p:nvPr/>
        </p:nvSpPr>
        <p:spPr bwMode="auto">
          <a:xfrm>
            <a:off x="2589610" y="5447109"/>
            <a:ext cx="3964781" cy="696516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ctr">
              <a:spcBef>
                <a:spcPts val="1441"/>
              </a:spcBef>
            </a:pPr>
            <a:r>
              <a:rPr 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Gill Sans" charset="0"/>
                <a:ea typeface="Gill Sans" charset="0"/>
                <a:cs typeface="Gill Sans" charset="0"/>
                <a:sym typeface="Gill Sans" charset="0"/>
              </a:rPr>
              <a:t>Always check diffraction in two orthogonal images !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7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7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7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6" grpId="0"/>
      <p:bldP spid="8704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 bwMode="auto">
          <a:xfrm>
            <a:off x="8304" y="66813"/>
            <a:ext cx="8036071" cy="65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GB" sz="2700" kern="0" dirty="0" smtClean="0">
                <a:solidFill>
                  <a:schemeClr val="accent2"/>
                </a:solidFill>
              </a:rPr>
              <a:t>What does my diffraction pattern look like and why?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7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291841" y="679867"/>
            <a:ext cx="5655212" cy="3450647"/>
          </a:xfrm>
          <a:prstGeom prst="rect">
            <a:avLst/>
          </a:prstGeom>
        </p:spPr>
        <p:txBody>
          <a:bodyPr/>
          <a:lstStyle/>
          <a:p>
            <a:pPr lvl="0"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It helps to understand the concept of reciprocal space and the </a:t>
            </a:r>
            <a:r>
              <a:rPr lang="en-GB" sz="2000" kern="0" dirty="0" err="1" smtClean="0">
                <a:solidFill>
                  <a:schemeClr val="accent2"/>
                </a:solidFill>
                <a:latin typeface="+mn-lt"/>
              </a:rPr>
              <a:t>Ewald</a:t>
            </a: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 construction.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342900" lvl="0" indent="-342900" eaLnBrk="1" hangingPunct="1">
              <a:lnSpc>
                <a:spcPct val="90000"/>
              </a:lnSpc>
              <a:spcBef>
                <a:spcPct val="20000"/>
              </a:spcBef>
              <a:defRPr/>
            </a:pPr>
            <a:endParaRPr lang="en-GB" sz="2000" kern="0" dirty="0" smtClean="0">
              <a:solidFill>
                <a:schemeClr val="accent2"/>
              </a:solidFill>
              <a:latin typeface="+mj-lt"/>
            </a:endParaRPr>
          </a:p>
          <a:p>
            <a:pPr marL="342900" lvl="0" indent="-342900"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Rearrange </a:t>
            </a:r>
            <a:r>
              <a:rPr lang="en-GB" sz="2000" kern="0" dirty="0" smtClean="0">
                <a:solidFill>
                  <a:srgbClr val="333399"/>
                </a:solidFill>
                <a:latin typeface="+mj-lt"/>
              </a:rPr>
              <a:t>Bragg:</a:t>
            </a:r>
          </a:p>
          <a:p>
            <a:pPr marL="342900" lvl="0" indent="-342900"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lang="en-GB" sz="2000" kern="0" dirty="0" smtClean="0">
                <a:solidFill>
                  <a:srgbClr val="333399"/>
                </a:solidFill>
                <a:latin typeface="+mj-lt"/>
              </a:rPr>
              <a:t>		2 sin </a:t>
            </a:r>
            <a:r>
              <a:rPr lang="en-GB" sz="2000" kern="0" dirty="0" smtClean="0">
                <a:solidFill>
                  <a:srgbClr val="333399"/>
                </a:solidFill>
                <a:latin typeface="Symbol" pitchFamily="18" charset="2"/>
              </a:rPr>
              <a:t>q</a:t>
            </a:r>
            <a:r>
              <a:rPr lang="en-GB" sz="2000" kern="0" dirty="0" smtClean="0">
                <a:solidFill>
                  <a:srgbClr val="333399"/>
                </a:solidFill>
                <a:latin typeface="+mj-lt"/>
              </a:rPr>
              <a:t> </a:t>
            </a:r>
            <a:r>
              <a:rPr lang="en-GB" sz="2000" kern="0" dirty="0" smtClean="0">
                <a:solidFill>
                  <a:srgbClr val="333399"/>
                </a:solidFill>
                <a:latin typeface="+mj-lt"/>
                <a:sym typeface="Symbol" pitchFamily="18" charset="2"/>
              </a:rPr>
              <a:t>= </a:t>
            </a:r>
            <a:r>
              <a:rPr lang="en-GB" sz="2000" u="sng" kern="0" dirty="0" smtClean="0">
                <a:solidFill>
                  <a:srgbClr val="333399"/>
                </a:solidFill>
                <a:latin typeface="+mj-lt"/>
                <a:sym typeface="Symbol" pitchFamily="18" charset="2"/>
              </a:rPr>
              <a:t>n  </a:t>
            </a:r>
            <a:r>
              <a:rPr lang="en-GB" sz="2000" kern="0" dirty="0" smtClean="0">
                <a:solidFill>
                  <a:srgbClr val="333399"/>
                </a:solidFill>
                <a:latin typeface="+mj-lt"/>
                <a:sym typeface="Symbol" pitchFamily="18" charset="2"/>
              </a:rPr>
              <a:t>          </a:t>
            </a:r>
            <a:r>
              <a:rPr lang="en-GB" sz="2000" kern="0" dirty="0" smtClean="0">
                <a:solidFill>
                  <a:srgbClr val="333399"/>
                </a:solidFill>
                <a:latin typeface="Symbol" pitchFamily="18" charset="2"/>
              </a:rPr>
              <a:t>q</a:t>
            </a:r>
            <a:r>
              <a:rPr lang="en-GB" sz="2000" kern="0" dirty="0" smtClean="0">
                <a:solidFill>
                  <a:srgbClr val="333399"/>
                </a:solidFill>
                <a:latin typeface="+mj-lt"/>
                <a:sym typeface="Symbol" pitchFamily="18" charset="2"/>
              </a:rPr>
              <a:t>: deviation of           		   d 	        diffracted beam</a:t>
            </a:r>
          </a:p>
          <a:p>
            <a:pPr marL="342900" lvl="0" indent="-342900"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lang="en-GB" sz="2000" kern="0" dirty="0" smtClean="0">
                <a:solidFill>
                  <a:srgbClr val="333399"/>
                </a:solidFill>
                <a:latin typeface="+mj-lt"/>
                <a:sym typeface="Symbol" pitchFamily="18" charset="2"/>
              </a:rPr>
              <a:t>	</a:t>
            </a:r>
            <a:r>
              <a:rPr lang="en-GB" sz="2000" i="1" kern="0" dirty="0" smtClean="0">
                <a:solidFill>
                  <a:srgbClr val="333399"/>
                </a:solidFill>
                <a:latin typeface="+mj-lt"/>
                <a:sym typeface="Symbol" pitchFamily="18" charset="2"/>
              </a:rPr>
              <a:t>i.e.</a:t>
            </a:r>
            <a:r>
              <a:rPr lang="en-GB" sz="2000" kern="0" dirty="0" smtClean="0">
                <a:solidFill>
                  <a:srgbClr val="333399"/>
                </a:solidFill>
                <a:latin typeface="+mj-lt"/>
                <a:sym typeface="Symbol" pitchFamily="18" charset="2"/>
              </a:rPr>
              <a:t> 	           1/d	    </a:t>
            </a:r>
            <a:r>
              <a:rPr lang="en-GB" sz="2000" kern="0" dirty="0" err="1" smtClean="0">
                <a:solidFill>
                  <a:srgbClr val="333399"/>
                </a:solidFill>
                <a:latin typeface="+mj-lt"/>
                <a:sym typeface="Symbol" pitchFamily="18" charset="2"/>
              </a:rPr>
              <a:t>d</a:t>
            </a:r>
            <a:r>
              <a:rPr lang="en-GB" sz="2000" kern="0" dirty="0" smtClean="0">
                <a:solidFill>
                  <a:srgbClr val="333399"/>
                </a:solidFill>
                <a:latin typeface="+mj-lt"/>
                <a:sym typeface="Symbol" pitchFamily="18" charset="2"/>
              </a:rPr>
              <a:t>: distance between 			        diffraction planes</a:t>
            </a:r>
          </a:p>
          <a:p>
            <a:pPr marL="342900" lvl="0" indent="-342900" eaLnBrk="1" hangingPunct="1">
              <a:lnSpc>
                <a:spcPct val="90000"/>
              </a:lnSpc>
              <a:spcBef>
                <a:spcPct val="20000"/>
              </a:spcBef>
              <a:defRPr/>
            </a:pPr>
            <a:endParaRPr lang="en-GB" sz="2000" kern="0" dirty="0" smtClean="0">
              <a:solidFill>
                <a:srgbClr val="333399"/>
              </a:solidFill>
              <a:latin typeface="+mj-lt"/>
              <a:sym typeface="Symbol" pitchFamily="18" charset="2"/>
            </a:endParaRPr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226055" y="2849214"/>
            <a:ext cx="1473364" cy="0"/>
          </a:xfrm>
          <a:prstGeom prst="line">
            <a:avLst/>
          </a:prstGeom>
          <a:noFill/>
          <a:ln w="19050" cap="flat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 sz="2000">
              <a:latin typeface="+mj-lt"/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rot="10800000" flipH="1">
            <a:off x="1696117" y="1561247"/>
            <a:ext cx="1143659" cy="1282205"/>
          </a:xfrm>
          <a:prstGeom prst="line">
            <a:avLst/>
          </a:prstGeom>
          <a:noFill/>
          <a:ln w="19050" cap="flat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txBody>
          <a:bodyPr lIns="0" tIns="0" rIns="0" bIns="0"/>
          <a:lstStyle/>
          <a:p>
            <a:endParaRPr lang="en-GB" sz="2000">
              <a:latin typeface="+mj-lt"/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flipH="1">
            <a:off x="719070" y="2278973"/>
            <a:ext cx="2224354" cy="1045278"/>
          </a:xfrm>
          <a:prstGeom prst="line">
            <a:avLst/>
          </a:prstGeom>
          <a:noFill/>
          <a:ln w="19050" cap="flat">
            <a:solidFill>
              <a:schemeClr val="accent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 sz="2000">
              <a:latin typeface="+mj-lt"/>
            </a:endParaRP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>
          <a:xfrm rot="20150814">
            <a:off x="-5773" y="3210241"/>
            <a:ext cx="2123471" cy="32881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800" kern="0" dirty="0" smtClean="0">
                <a:solidFill>
                  <a:schemeClr val="accent2"/>
                </a:solidFill>
                <a:latin typeface="+mn-lt"/>
              </a:rPr>
              <a:t>reflecting plane</a:t>
            </a:r>
            <a:endParaRPr kumimoji="0" lang="en-GB" sz="1800" b="0" i="0" u="none" strike="noStrike" kern="0" cap="none" spc="0" normalizeH="0" baseline="-2500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119177" y="2514726"/>
            <a:ext cx="1340756" cy="0"/>
          </a:xfrm>
          <a:prstGeom prst="line">
            <a:avLst/>
          </a:prstGeom>
          <a:noFill/>
          <a:ln w="19050" cap="flat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 sz="2000">
              <a:latin typeface="+mj-lt"/>
            </a:endParaRPr>
          </a:p>
        </p:txBody>
      </p:sp>
      <p:sp>
        <p:nvSpPr>
          <p:cNvPr id="27" name="Line 10"/>
          <p:cNvSpPr>
            <a:spLocks noChangeShapeType="1"/>
          </p:cNvSpPr>
          <p:nvPr/>
        </p:nvSpPr>
        <p:spPr bwMode="auto">
          <a:xfrm rot="10800000" flipH="1">
            <a:off x="1456631" y="1226759"/>
            <a:ext cx="1143659" cy="1282205"/>
          </a:xfrm>
          <a:prstGeom prst="line">
            <a:avLst/>
          </a:prstGeom>
          <a:noFill/>
          <a:ln w="19050" cap="flat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txBody>
          <a:bodyPr lIns="0" tIns="0" rIns="0" bIns="0"/>
          <a:lstStyle/>
          <a:p>
            <a:endParaRPr lang="en-GB" sz="2000">
              <a:latin typeface="+mj-lt"/>
            </a:endParaRPr>
          </a:p>
        </p:txBody>
      </p:sp>
      <p:sp>
        <p:nvSpPr>
          <p:cNvPr id="28" name="Line 13"/>
          <p:cNvSpPr>
            <a:spLocks noChangeShapeType="1"/>
          </p:cNvSpPr>
          <p:nvPr/>
        </p:nvSpPr>
        <p:spPr bwMode="auto">
          <a:xfrm flipH="1">
            <a:off x="310015" y="1892796"/>
            <a:ext cx="2501801" cy="1175657"/>
          </a:xfrm>
          <a:prstGeom prst="line">
            <a:avLst/>
          </a:prstGeom>
          <a:noFill/>
          <a:ln w="19050" cap="flat">
            <a:solidFill>
              <a:schemeClr val="accent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GB" sz="2000">
              <a:latin typeface="+mj-lt"/>
            </a:endParaRPr>
          </a:p>
        </p:txBody>
      </p:sp>
      <p:sp>
        <p:nvSpPr>
          <p:cNvPr id="29" name="Line 10"/>
          <p:cNvSpPr>
            <a:spLocks noChangeShapeType="1"/>
          </p:cNvSpPr>
          <p:nvPr/>
        </p:nvSpPr>
        <p:spPr bwMode="auto">
          <a:xfrm rot="10800000">
            <a:off x="2667479" y="1966506"/>
            <a:ext cx="175114" cy="360551"/>
          </a:xfrm>
          <a:prstGeom prst="line">
            <a:avLst/>
          </a:prstGeom>
          <a:noFill/>
          <a:ln w="19050" cap="flat">
            <a:solidFill>
              <a:schemeClr val="accent1">
                <a:lumMod val="50000"/>
              </a:schemeClr>
            </a:solidFill>
            <a:prstDash val="solid"/>
            <a:round/>
            <a:headEnd type="arrow" w="med" len="med"/>
            <a:tailEnd type="arrow" w="med" len="med"/>
          </a:ln>
        </p:spPr>
        <p:txBody>
          <a:bodyPr lIns="0" tIns="0" rIns="0" bIns="0"/>
          <a:lstStyle/>
          <a:p>
            <a:endParaRPr lang="en-GB" sz="2000">
              <a:latin typeface="+mj-lt"/>
            </a:endParaRP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>
          <a:xfrm flipH="1">
            <a:off x="940059" y="2845114"/>
            <a:ext cx="304799" cy="304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800" kern="0" dirty="0" smtClean="0">
                <a:solidFill>
                  <a:schemeClr val="accent2"/>
                </a:solidFill>
                <a:latin typeface="Symbol" pitchFamily="18" charset="2"/>
              </a:rPr>
              <a:t>q</a:t>
            </a:r>
            <a:endParaRPr kumimoji="0" lang="en-GB" sz="1800" b="0" i="0" u="none" strike="noStrike" kern="0" cap="none" spc="0" normalizeH="0" baseline="-2500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ymbol" pitchFamily="18" charset="2"/>
            </a:endParaRPr>
          </a:p>
        </p:txBody>
      </p:sp>
      <p:sp>
        <p:nvSpPr>
          <p:cNvPr id="31" name="Arc 30"/>
          <p:cNvSpPr/>
          <p:nvPr/>
        </p:nvSpPr>
        <p:spPr bwMode="auto">
          <a:xfrm rot="12821974">
            <a:off x="1145442" y="2453601"/>
            <a:ext cx="992426" cy="833641"/>
          </a:xfrm>
          <a:prstGeom prst="arc">
            <a:avLst>
              <a:gd name="adj1" fmla="val 18078083"/>
              <a:gd name="adj2" fmla="val 19702850"/>
            </a:avLst>
          </a:prstGeom>
          <a:noFill/>
          <a:ln w="15875" cap="flat" cmpd="sng" algn="ctr">
            <a:solidFill>
              <a:schemeClr val="accent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>
          <a:xfrm rot="21448915">
            <a:off x="2802605" y="1916899"/>
            <a:ext cx="232692" cy="32881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800" kern="0" dirty="0" smtClean="0">
                <a:solidFill>
                  <a:schemeClr val="accent2"/>
                </a:solidFill>
                <a:latin typeface="+mn-lt"/>
              </a:rPr>
              <a:t>d</a:t>
            </a:r>
            <a:endParaRPr kumimoji="0" lang="en-GB" sz="1800" b="0" i="0" u="none" strike="noStrike" kern="0" cap="none" spc="0" normalizeH="0" baseline="-2500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>
          <a:xfrm>
            <a:off x="1277816" y="4278924"/>
            <a:ext cx="7162799" cy="2318824"/>
          </a:xfrm>
          <a:prstGeom prst="rect">
            <a:avLst/>
          </a:prstGeom>
        </p:spPr>
        <p:txBody>
          <a:bodyPr/>
          <a:lstStyle/>
          <a:p>
            <a:pPr marL="342900" lvl="0" indent="-342900"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j-lt"/>
                <a:sym typeface="Symbol" pitchFamily="18" charset="2"/>
              </a:rPr>
              <a:t>Large d – compressed pattern.</a:t>
            </a:r>
          </a:p>
          <a:p>
            <a:pPr marL="342900" lvl="0" indent="-342900"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j-lt"/>
                <a:sym typeface="Symbol" pitchFamily="18" charset="2"/>
              </a:rPr>
              <a:t>Small d – widely spaced pattern.</a:t>
            </a:r>
          </a:p>
          <a:p>
            <a:pPr marL="342900" lvl="0" indent="-342900" eaLnBrk="1" hangingPunct="1">
              <a:lnSpc>
                <a:spcPct val="90000"/>
              </a:lnSpc>
              <a:spcBef>
                <a:spcPct val="20000"/>
              </a:spcBef>
              <a:defRPr/>
            </a:pPr>
            <a:endParaRPr lang="en-GB" sz="2000" kern="0" dirty="0" smtClean="0">
              <a:solidFill>
                <a:schemeClr val="accent2"/>
              </a:solidFill>
              <a:latin typeface="+mj-lt"/>
              <a:sym typeface="Symbol" pitchFamily="18" charset="2"/>
            </a:endParaRPr>
          </a:p>
          <a:p>
            <a:pPr marL="342900" lvl="0" indent="-342900"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j-lt"/>
                <a:sym typeface="Symbol" pitchFamily="18" charset="2"/>
              </a:rPr>
              <a:t>Easier to interpret diffraction patterns if we replace INVERSE relationship with a DIRECT one</a:t>
            </a:r>
          </a:p>
          <a:p>
            <a:pPr marL="342900" lvl="0" indent="-342900" eaLnBrk="1" hangingPunct="1">
              <a:lnSpc>
                <a:spcPct val="90000"/>
              </a:lnSpc>
              <a:spcBef>
                <a:spcPct val="20000"/>
              </a:spcBef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j-lt"/>
                <a:sym typeface="Symbol" pitchFamily="18" charset="2"/>
              </a:rPr>
              <a:t> Construct a reciprocal lattice, based on 1/d, which varies directly as sin 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17"/>
          <p:cNvSpPr txBox="1">
            <a:spLocks noChangeArrowheads="1"/>
          </p:cNvSpPr>
          <p:nvPr/>
        </p:nvSpPr>
        <p:spPr bwMode="auto">
          <a:xfrm>
            <a:off x="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700" kern="0" dirty="0" smtClean="0">
                <a:solidFill>
                  <a:srgbClr val="333399"/>
                </a:solidFill>
                <a:latin typeface="Arial"/>
              </a:rPr>
              <a:t>The reciprocal lattice</a:t>
            </a:r>
            <a:endParaRPr lang="en-US" sz="2700" kern="0" dirty="0">
              <a:solidFill>
                <a:srgbClr val="333399"/>
              </a:solidFill>
              <a:latin typeface="Arial"/>
            </a:endParaRP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>
          <a:xfrm>
            <a:off x="0" y="642635"/>
            <a:ext cx="5992837" cy="1107620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sz="2000" kern="0" dirty="0" smtClean="0">
                <a:solidFill>
                  <a:schemeClr val="tx2"/>
                </a:solidFill>
                <a:sym typeface="Symbol" pitchFamily="18" charset="2"/>
              </a:rPr>
              <a:t>A lattice based on 1/</a:t>
            </a:r>
            <a:r>
              <a:rPr lang="en-GB" sz="2000" kern="0" dirty="0" smtClean="0">
                <a:solidFill>
                  <a:schemeClr val="tx2"/>
                </a:solidFill>
                <a:sym typeface="Symbol" pitchFamily="18" charset="2"/>
              </a:rPr>
              <a:t>d or d*</a:t>
            </a: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0" name="Content Placeholder 5" descr="Screen Shot 2014-12-10 at 14.50.3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" b="1474"/>
          <a:stretch>
            <a:fillRect/>
          </a:stretch>
        </p:blipFill>
        <p:spPr>
          <a:xfrm>
            <a:off x="474681" y="1818266"/>
            <a:ext cx="8229600" cy="452596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78894" y="1103180"/>
            <a:ext cx="329839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Real space</a:t>
            </a:r>
          </a:p>
          <a:p>
            <a:pPr algn="ctr"/>
            <a:r>
              <a:rPr lang="en-US" sz="1600" dirty="0" smtClean="0"/>
              <a:t>plane intersect axes at 1/h, 1/k, 1/l </a:t>
            </a:r>
            <a:endParaRPr lang="en-US" sz="1600" dirty="0"/>
          </a:p>
        </p:txBody>
      </p:sp>
      <p:sp>
        <p:nvSpPr>
          <p:cNvPr id="42" name="TextBox 41"/>
          <p:cNvSpPr txBox="1"/>
          <p:nvPr/>
        </p:nvSpPr>
        <p:spPr>
          <a:xfrm>
            <a:off x="4737428" y="1101637"/>
            <a:ext cx="431300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Reciprocal space</a:t>
            </a:r>
          </a:p>
          <a:p>
            <a:pPr algn="ctr"/>
            <a:r>
              <a:rPr lang="en-US" sz="1600" dirty="0" smtClean="0"/>
              <a:t>reciprocal lattice vectors are normal to planes</a:t>
            </a:r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166780" y="6452769"/>
            <a:ext cx="4272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from http</a:t>
            </a:r>
            <a:r>
              <a:rPr lang="en-US" sz="1200" dirty="0"/>
              <a:t>://</a:t>
            </a:r>
            <a:r>
              <a:rPr lang="en-US" sz="1200" dirty="0" err="1"/>
              <a:t>labs.mete.metu.edu.tr</a:t>
            </a:r>
            <a:r>
              <a:rPr lang="en-US" sz="1200" dirty="0"/>
              <a:t>/tem/</a:t>
            </a:r>
            <a:r>
              <a:rPr lang="en-US" sz="1200" dirty="0" err="1"/>
              <a:t>TEMtext</a:t>
            </a:r>
            <a:r>
              <a:rPr lang="en-US" sz="1200" dirty="0"/>
              <a:t>/</a:t>
            </a:r>
            <a:r>
              <a:rPr lang="en-US" sz="1200" dirty="0" err="1"/>
              <a:t>TEMtext.html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71714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2-10 at 15.07.3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275"/>
            <a:ext cx="5067300" cy="3022600"/>
          </a:xfrm>
          <a:prstGeom prst="rect">
            <a:avLst/>
          </a:prstGeom>
        </p:spPr>
      </p:pic>
      <p:pic>
        <p:nvPicPr>
          <p:cNvPr id="3" name="Picture 2" descr="Screen Shot 2014-12-10 at 15.07.4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42" y="4119209"/>
            <a:ext cx="7543800" cy="2057400"/>
          </a:xfrm>
          <a:prstGeom prst="rect">
            <a:avLst/>
          </a:prstGeom>
        </p:spPr>
      </p:pic>
      <p:sp>
        <p:nvSpPr>
          <p:cNvPr id="4" name="Rectangle 17"/>
          <p:cNvSpPr txBox="1">
            <a:spLocks noChangeArrowheads="1"/>
          </p:cNvSpPr>
          <p:nvPr/>
        </p:nvSpPr>
        <p:spPr bwMode="auto">
          <a:xfrm>
            <a:off x="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700" kern="0" dirty="0" smtClean="0">
                <a:solidFill>
                  <a:srgbClr val="333399"/>
                </a:solidFill>
                <a:latin typeface="Arial"/>
              </a:rPr>
              <a:t>The reciprocal lattice</a:t>
            </a:r>
            <a:endParaRPr lang="en-US" sz="2700" kern="0" dirty="0">
              <a:solidFill>
                <a:srgbClr val="333399"/>
              </a:solidFill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23774" y="1821532"/>
            <a:ext cx="41763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real lattice in </a:t>
            </a:r>
            <a:r>
              <a:rPr lang="en-US" sz="2800" dirty="0" smtClean="0">
                <a:solidFill>
                  <a:srgbClr val="0000FF"/>
                </a:solidFill>
              </a:rPr>
              <a:t>blue</a:t>
            </a:r>
          </a:p>
          <a:p>
            <a:r>
              <a:rPr lang="en-US" sz="2800" dirty="0" smtClean="0"/>
              <a:t>reciprocal lattice in </a:t>
            </a:r>
            <a:r>
              <a:rPr lang="en-US" sz="2800" dirty="0" smtClean="0">
                <a:solidFill>
                  <a:srgbClr val="008000"/>
                </a:solidFill>
              </a:rPr>
              <a:t>green</a:t>
            </a:r>
            <a:endParaRPr lang="en-US" sz="2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356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17"/>
          <p:cNvSpPr txBox="1">
            <a:spLocks noChangeArrowheads="1"/>
          </p:cNvSpPr>
          <p:nvPr/>
        </p:nvSpPr>
        <p:spPr bwMode="auto">
          <a:xfrm>
            <a:off x="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700" kern="0" dirty="0" err="1" smtClean="0">
                <a:solidFill>
                  <a:srgbClr val="333399"/>
                </a:solidFill>
                <a:latin typeface="Arial"/>
              </a:rPr>
              <a:t>Ewald’s</a:t>
            </a:r>
            <a:r>
              <a:rPr lang="en-US" sz="2700" kern="0" dirty="0" smtClean="0">
                <a:solidFill>
                  <a:srgbClr val="333399"/>
                </a:solidFill>
                <a:latin typeface="Arial"/>
              </a:rPr>
              <a:t> construction</a:t>
            </a:r>
            <a:endParaRPr lang="en-US" sz="2700" kern="0" dirty="0">
              <a:solidFill>
                <a:srgbClr val="333399"/>
              </a:solidFill>
              <a:latin typeface="Arial"/>
            </a:endParaRP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>
          <a:xfrm>
            <a:off x="0" y="566435"/>
            <a:ext cx="6619164" cy="110762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/>
              </a:rPr>
              <a:t>To relate planes in the</a:t>
            </a:r>
            <a:r>
              <a:rPr kumimoji="0" lang="en-GB" sz="2000" b="0" i="0" u="none" strike="noStrike" kern="0" cap="none" spc="0" normalizeH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/>
              </a:rPr>
              <a:t> crystal lattice to points in the diffraction pattern we use </a:t>
            </a:r>
            <a:r>
              <a:rPr kumimoji="0" lang="en-GB" sz="2000" b="0" i="0" u="none" strike="noStrike" kern="0" cap="none" spc="0" normalizeH="0" noProof="0" dirty="0" err="1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/>
              </a:rPr>
              <a:t>Ewald’s</a:t>
            </a:r>
            <a:r>
              <a:rPr kumimoji="0" lang="en-GB" sz="2000" b="0" i="0" u="none" strike="noStrike" kern="0" cap="none" spc="0" normalizeH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/>
              </a:rPr>
              <a:t> construction</a:t>
            </a: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2988309" y="1097272"/>
            <a:ext cx="5968002" cy="3909738"/>
            <a:chOff x="536418" y="1000006"/>
            <a:chExt cx="7512276" cy="4921414"/>
          </a:xfrm>
        </p:grpSpPr>
        <p:sp>
          <p:nvSpPr>
            <p:cNvPr id="6" name="Oval 5"/>
            <p:cNvSpPr/>
            <p:nvPr/>
          </p:nvSpPr>
          <p:spPr>
            <a:xfrm>
              <a:off x="6911156" y="357822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5643549" y="1496505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2375065" y="1330088"/>
              <a:ext cx="4591332" cy="459133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 flipH="1">
              <a:off x="1175671" y="3625754"/>
              <a:ext cx="611756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H="1">
              <a:off x="4670731" y="3535754"/>
              <a:ext cx="0" cy="180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>
              <a:off x="7006442" y="3621974"/>
              <a:ext cx="104225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94"/>
            <p:cNvSpPr txBox="1"/>
            <p:nvPr/>
          </p:nvSpPr>
          <p:spPr>
            <a:xfrm>
              <a:off x="536418" y="1292929"/>
              <a:ext cx="2150969" cy="9685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dirty="0" err="1" smtClean="0">
                  <a:solidFill>
                    <a:schemeClr val="tx2"/>
                  </a:solidFill>
                  <a:latin typeface="Calibri"/>
                </a:rPr>
                <a:t>Ewald</a:t>
              </a:r>
              <a:r>
                <a:rPr lang="en-GB" dirty="0" smtClean="0">
                  <a:solidFill>
                    <a:schemeClr val="tx2"/>
                  </a:solidFill>
                  <a:latin typeface="Calibri"/>
                </a:rPr>
                <a:t> sphere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dirty="0" smtClean="0">
                  <a:solidFill>
                    <a:schemeClr val="tx2"/>
                  </a:solidFill>
                  <a:latin typeface="Calibri"/>
                </a:rPr>
                <a:t>radius = 1/</a:t>
              </a:r>
              <a:r>
                <a:rPr lang="en-GB" dirty="0" smtClean="0">
                  <a:solidFill>
                    <a:schemeClr val="tx2"/>
                  </a:solidFill>
                  <a:latin typeface="Symbol" pitchFamily="18" charset="2"/>
                </a:rPr>
                <a:t>l</a:t>
              </a:r>
              <a:endParaRPr lang="en-GB" dirty="0">
                <a:solidFill>
                  <a:schemeClr val="tx2"/>
                </a:solidFill>
                <a:latin typeface="Calibri"/>
              </a:endParaRPr>
            </a:p>
          </p:txBody>
        </p:sp>
        <p:cxnSp>
          <p:nvCxnSpPr>
            <p:cNvPr id="96" name="Straight Arrow Connector 95"/>
            <p:cNvCxnSpPr/>
            <p:nvPr/>
          </p:nvCxnSpPr>
          <p:spPr>
            <a:xfrm>
              <a:off x="2405244" y="1779026"/>
              <a:ext cx="542588" cy="22704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/>
            <p:cNvSpPr txBox="1"/>
            <p:nvPr/>
          </p:nvSpPr>
          <p:spPr>
            <a:xfrm>
              <a:off x="2296817" y="3129850"/>
              <a:ext cx="2526476" cy="9297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sz="2000" dirty="0" smtClean="0">
                  <a:solidFill>
                    <a:srgbClr val="FF0000"/>
                  </a:solidFill>
                  <a:latin typeface="Calibri"/>
                </a:rPr>
                <a:t>Incoming X-ray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dirty="0" smtClean="0">
                  <a:solidFill>
                    <a:srgbClr val="FF0000"/>
                  </a:solidFill>
                  <a:latin typeface="Calibri"/>
                </a:rPr>
                <a:t>S</a:t>
              </a:r>
              <a:r>
                <a:rPr lang="en-GB" baseline="-25000" dirty="0" smtClean="0">
                  <a:solidFill>
                    <a:srgbClr val="FF0000"/>
                  </a:solidFill>
                  <a:latin typeface="Calibri"/>
                </a:rPr>
                <a:t>0</a:t>
              </a:r>
              <a:endParaRPr lang="en-GB" baseline="-25000" dirty="0">
                <a:solidFill>
                  <a:srgbClr val="FF0000"/>
                </a:solidFill>
                <a:latin typeface="Calibri"/>
              </a:endParaRPr>
            </a:p>
          </p:txBody>
        </p:sp>
        <p:sp>
          <p:nvSpPr>
            <p:cNvPr id="102" name="Hexagon 101"/>
            <p:cNvSpPr/>
            <p:nvPr/>
          </p:nvSpPr>
          <p:spPr>
            <a:xfrm>
              <a:off x="4557645" y="3496825"/>
              <a:ext cx="216101" cy="216101"/>
            </a:xfrm>
            <a:prstGeom prst="hex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cxnSp>
          <p:nvCxnSpPr>
            <p:cNvPr id="78" name="Straight Arrow Connector 77"/>
            <p:cNvCxnSpPr/>
            <p:nvPr/>
          </p:nvCxnSpPr>
          <p:spPr>
            <a:xfrm flipV="1">
              <a:off x="4671300" y="1000006"/>
              <a:ext cx="1332003" cy="262624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 flipV="1">
              <a:off x="1827508" y="3625754"/>
              <a:ext cx="2844000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 flipH="1" flipV="1">
              <a:off x="5697415" y="1557495"/>
              <a:ext cx="1256044" cy="2059913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/>
            <p:cNvSpPr txBox="1"/>
            <p:nvPr/>
          </p:nvSpPr>
          <p:spPr>
            <a:xfrm>
              <a:off x="5154803" y="2318106"/>
              <a:ext cx="564383" cy="542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dirty="0" smtClean="0">
                  <a:solidFill>
                    <a:srgbClr val="FF0000"/>
                  </a:solidFill>
                  <a:latin typeface="Calibri"/>
                </a:rPr>
                <a:t>S</a:t>
              </a:r>
              <a:r>
                <a:rPr lang="en-GB" baseline="-25000" dirty="0" smtClean="0">
                  <a:solidFill>
                    <a:srgbClr val="FF0000"/>
                  </a:solidFill>
                  <a:latin typeface="Calibri"/>
                </a:rPr>
                <a:t>1</a:t>
              </a:r>
              <a:endParaRPr lang="en-GB" baseline="-25000" dirty="0">
                <a:solidFill>
                  <a:srgbClr val="FF0000"/>
                </a:solidFill>
                <a:latin typeface="Calibri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 rot="5400000" flipH="1" flipV="1">
              <a:off x="3950677" y="2638362"/>
              <a:ext cx="1256044" cy="2059913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Arc 29"/>
            <p:cNvSpPr/>
            <p:nvPr/>
          </p:nvSpPr>
          <p:spPr bwMode="auto">
            <a:xfrm rot="1840417">
              <a:off x="4195689" y="3063297"/>
              <a:ext cx="1170485" cy="983211"/>
            </a:xfrm>
            <a:prstGeom prst="arc">
              <a:avLst>
                <a:gd name="adj1" fmla="val 15908983"/>
                <a:gd name="adj2" fmla="val 20128316"/>
              </a:avLst>
            </a:prstGeom>
            <a:noFill/>
            <a:ln w="15875" cap="flat" cmpd="sng" algn="ctr">
              <a:solidFill>
                <a:schemeClr val="accent1">
                  <a:lumMod val="50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Rectangle 3"/>
            <p:cNvSpPr txBox="1">
              <a:spLocks noChangeArrowheads="1"/>
            </p:cNvSpPr>
            <p:nvPr/>
          </p:nvSpPr>
          <p:spPr>
            <a:xfrm flipH="1">
              <a:off x="5297824" y="3218502"/>
              <a:ext cx="304799" cy="304800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Symbol" pitchFamily="18" charset="2"/>
                </a:rPr>
                <a:t>q</a:t>
              </a:r>
              <a:endParaRPr kumimoji="0" lang="en-GB" b="0" i="0" u="none" strike="noStrike" kern="0" cap="none" spc="0" normalizeH="0" baseline="-2500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Symbol" pitchFamily="18" charset="2"/>
              </a:endParaRPr>
            </a:p>
          </p:txBody>
        </p:sp>
      </p:grpSp>
      <p:sp>
        <p:nvSpPr>
          <p:cNvPr id="34" name="Rectangle 3"/>
          <p:cNvSpPr txBox="1">
            <a:spLocks noChangeArrowheads="1"/>
          </p:cNvSpPr>
          <p:nvPr/>
        </p:nvSpPr>
        <p:spPr>
          <a:xfrm>
            <a:off x="0" y="5117329"/>
            <a:ext cx="8173329" cy="137491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/>
              </a:rPr>
              <a:t>Note that</a:t>
            </a:r>
            <a:r>
              <a:rPr kumimoji="0" lang="en-GB" sz="2000" b="0" i="0" u="none" strike="noStrike" kern="0" cap="none" spc="0" normalizeH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/>
              </a:rPr>
              <a:t> the vector OA (1/d) is perpendicular to the reflecting plane.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smtClean="0">
                <a:solidFill>
                  <a:srgbClr val="333399"/>
                </a:solidFill>
                <a:latin typeface="Arial"/>
              </a:rPr>
              <a:t>The </a:t>
            </a:r>
            <a:r>
              <a:rPr lang="en-GB" sz="2000" kern="0" dirty="0" err="1" smtClean="0">
                <a:solidFill>
                  <a:srgbClr val="333399"/>
                </a:solidFill>
                <a:latin typeface="Arial"/>
              </a:rPr>
              <a:t>Ewald</a:t>
            </a:r>
            <a:r>
              <a:rPr lang="en-GB" sz="2000" kern="0" dirty="0" smtClean="0">
                <a:solidFill>
                  <a:srgbClr val="333399"/>
                </a:solidFill>
                <a:latin typeface="Arial"/>
              </a:rPr>
              <a:t> construction exists in a space with dimensions of reciprocal distance.</a:t>
            </a:r>
            <a:r>
              <a:rPr kumimoji="0" lang="en-GB" sz="2000" b="0" i="0" u="none" strike="noStrike" kern="0" cap="none" spc="0" normalizeH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noProof="0" dirty="0" smtClean="0">
                <a:solidFill>
                  <a:srgbClr val="333399"/>
                </a:solidFill>
                <a:latin typeface="Arial"/>
              </a:rPr>
              <a:t>We no longer think about Bragg planes, but of reciprocal lattice vectors perpendicular to the lattice planes.</a:t>
            </a: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067103" y="3161054"/>
            <a:ext cx="37221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dirty="0" smtClean="0">
                <a:solidFill>
                  <a:schemeClr val="tx2"/>
                </a:solidFill>
                <a:latin typeface="Calibri"/>
              </a:rPr>
              <a:t>O</a:t>
            </a:r>
            <a:endParaRPr lang="en-GB" dirty="0">
              <a:solidFill>
                <a:schemeClr val="tx2"/>
              </a:solidFill>
              <a:latin typeface="Calibri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39453" y="1129812"/>
            <a:ext cx="34817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dirty="0" smtClean="0">
                <a:solidFill>
                  <a:schemeClr val="tx2"/>
                </a:solidFill>
                <a:latin typeface="Calibri"/>
              </a:rPr>
              <a:t>A</a:t>
            </a:r>
            <a:endParaRPr lang="en-GB" dirty="0">
              <a:solidFill>
                <a:schemeClr val="tx2"/>
              </a:solidFill>
              <a:latin typeface="Calibri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>
          <a:xfrm>
            <a:off x="0" y="2171687"/>
            <a:ext cx="3398293" cy="246855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sz="2000" kern="0" dirty="0" smtClean="0">
                <a:solidFill>
                  <a:srgbClr val="333399"/>
                </a:solidFill>
                <a:latin typeface="Arial"/>
              </a:rPr>
              <a:t>(OA/2)/(1/</a:t>
            </a:r>
            <a:r>
              <a:rPr lang="en-GB" sz="2000" kern="0" dirty="0" smtClean="0">
                <a:solidFill>
                  <a:srgbClr val="333399"/>
                </a:solidFill>
                <a:latin typeface="Symbol" pitchFamily="18" charset="2"/>
              </a:rPr>
              <a:t>l</a:t>
            </a:r>
            <a:r>
              <a:rPr lang="en-GB" sz="2000" kern="0" dirty="0" smtClean="0">
                <a:solidFill>
                  <a:srgbClr val="333399"/>
                </a:solidFill>
                <a:latin typeface="Arial"/>
              </a:rPr>
              <a:t>) =</a:t>
            </a:r>
            <a:r>
              <a:rPr lang="en-GB" sz="2000" kern="0" dirty="0" err="1" smtClean="0">
                <a:solidFill>
                  <a:srgbClr val="333399"/>
                </a:solidFill>
                <a:latin typeface="Arial"/>
              </a:rPr>
              <a:t>sin</a:t>
            </a:r>
            <a:r>
              <a:rPr lang="en-GB" sz="2000" kern="0" dirty="0" err="1" smtClean="0">
                <a:solidFill>
                  <a:srgbClr val="333399"/>
                </a:solidFill>
                <a:latin typeface="Symbol" pitchFamily="18" charset="2"/>
              </a:rPr>
              <a:t>q</a:t>
            </a:r>
            <a:endParaRPr lang="en-GB" sz="2000" kern="0" baseline="-25000" dirty="0" smtClean="0">
              <a:solidFill>
                <a:srgbClr val="333399"/>
              </a:solidFill>
              <a:latin typeface="Symbol" pitchFamily="18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noProof="0" dirty="0" smtClean="0">
                <a:solidFill>
                  <a:srgbClr val="333399"/>
                </a:solidFill>
                <a:latin typeface="Arial"/>
              </a:rPr>
              <a:t>or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sz="2000" kern="0" dirty="0" smtClean="0">
                <a:solidFill>
                  <a:srgbClr val="333399"/>
                </a:solidFill>
                <a:latin typeface="Symbol" pitchFamily="18" charset="2"/>
              </a:rPr>
              <a:t>l</a:t>
            </a:r>
            <a:r>
              <a:rPr lang="en-GB" sz="2000" kern="0" dirty="0" smtClean="0">
                <a:solidFill>
                  <a:srgbClr val="333399"/>
                </a:solidFill>
                <a:latin typeface="Arial"/>
              </a:rPr>
              <a:t>=2 </a:t>
            </a:r>
            <a:r>
              <a:rPr lang="en-GB" sz="2000" kern="0" dirty="0" err="1" smtClean="0">
                <a:solidFill>
                  <a:srgbClr val="333399"/>
                </a:solidFill>
                <a:latin typeface="Arial"/>
              </a:rPr>
              <a:t>sin</a:t>
            </a:r>
            <a:r>
              <a:rPr lang="en-GB" sz="2000" kern="0" dirty="0" err="1" smtClean="0">
                <a:solidFill>
                  <a:srgbClr val="333399"/>
                </a:solidFill>
                <a:latin typeface="Symbol" pitchFamily="18" charset="2"/>
              </a:rPr>
              <a:t>q</a:t>
            </a:r>
            <a:r>
              <a:rPr lang="en-GB" sz="2000" kern="0" dirty="0" smtClean="0">
                <a:solidFill>
                  <a:srgbClr val="333399"/>
                </a:solidFill>
                <a:latin typeface="Symbol" pitchFamily="18" charset="2"/>
              </a:rPr>
              <a:t> </a:t>
            </a:r>
            <a:r>
              <a:rPr lang="en-GB" sz="2000" kern="0" dirty="0" smtClean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/ OA</a:t>
            </a:r>
            <a:endParaRPr lang="en-GB" sz="2000" kern="0" baseline="-25000" dirty="0" smtClean="0">
              <a:solidFill>
                <a:srgbClr val="333399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2000" kern="0" noProof="0" dirty="0" smtClean="0">
              <a:solidFill>
                <a:srgbClr val="333399"/>
              </a:solidFill>
              <a:latin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noProof="0" dirty="0" smtClean="0">
                <a:solidFill>
                  <a:srgbClr val="333399"/>
                </a:solidFill>
                <a:latin typeface="Arial"/>
              </a:rPr>
              <a:t>If 1/OA is equivalent to d this represents Braggs’ law</a:t>
            </a: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>
          <a:xfrm flipH="1">
            <a:off x="6562785" y="2561744"/>
            <a:ext cx="242143" cy="24214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Symbol" pitchFamily="18" charset="2"/>
              </a:rPr>
              <a:t>q</a:t>
            </a:r>
            <a:endParaRPr kumimoji="0" lang="en-GB" b="0" i="0" u="none" strike="noStrike" kern="0" cap="none" spc="0" normalizeH="0" baseline="-2500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Symbol" pitchFamily="18" charset="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6"/>
          <p:cNvGrpSpPr/>
          <p:nvPr/>
        </p:nvGrpSpPr>
        <p:grpSpPr>
          <a:xfrm>
            <a:off x="5011397" y="1496505"/>
            <a:ext cx="3899816" cy="4258498"/>
            <a:chOff x="5545772" y="1674417"/>
            <a:chExt cx="3899816" cy="4258498"/>
          </a:xfrm>
        </p:grpSpPr>
        <p:sp>
          <p:nvSpPr>
            <p:cNvPr id="2" name="Oval 1"/>
            <p:cNvSpPr/>
            <p:nvPr/>
          </p:nvSpPr>
          <p:spPr>
            <a:xfrm>
              <a:off x="5549072" y="3756136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3" name="Oval 2"/>
            <p:cNvSpPr/>
            <p:nvPr/>
          </p:nvSpPr>
          <p:spPr>
            <a:xfrm>
              <a:off x="6181225" y="3756136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4" name="Oval 3"/>
            <p:cNvSpPr/>
            <p:nvPr/>
          </p:nvSpPr>
          <p:spPr>
            <a:xfrm>
              <a:off x="6813378" y="3756136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8077684" y="3756136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7445531" y="3756136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5549072" y="4447695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181225" y="4447695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6813378" y="4447695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8077684" y="4447695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7445531" y="4447695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549072" y="5130548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6181225" y="5130548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6813378" y="5130548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8077684" y="5130548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7445531" y="5130548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8709835" y="5130548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6181224" y="582210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6813377" y="582210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8077683" y="582210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7445530" y="582210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6181224" y="237533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5549072" y="306746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6181225" y="306746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6813378" y="306746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8077684" y="306746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7445531" y="306746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8705437" y="3758945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9337588" y="3758945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8705437" y="445050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9337588" y="445050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9337588" y="513335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8705436" y="5824915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8705437" y="3070273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9337588" y="3070273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177924" y="167441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810077" y="167441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8074383" y="167441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7442230" y="167441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5545772" y="236654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6810078" y="236654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8074384" y="236654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7442231" y="236654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8702136" y="1677226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8702137" y="2369353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9334288" y="2369353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</p:grpSp>
      <p:sp>
        <p:nvSpPr>
          <p:cNvPr id="69" name="Oval 68"/>
          <p:cNvSpPr>
            <a:spLocks noChangeAspect="1"/>
          </p:cNvSpPr>
          <p:nvPr/>
        </p:nvSpPr>
        <p:spPr>
          <a:xfrm>
            <a:off x="2375065" y="1330088"/>
            <a:ext cx="4591332" cy="45913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</a:endParaRPr>
          </a:p>
        </p:txBody>
      </p:sp>
      <p:cxnSp>
        <p:nvCxnSpPr>
          <p:cNvPr id="71" name="Straight Connector 70"/>
          <p:cNvCxnSpPr/>
          <p:nvPr/>
        </p:nvCxnSpPr>
        <p:spPr>
          <a:xfrm flipH="1">
            <a:off x="1175671" y="3625754"/>
            <a:ext cx="720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4670731" y="3535754"/>
            <a:ext cx="0" cy="180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V="1">
            <a:off x="6958941" y="1175657"/>
            <a:ext cx="0" cy="24344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>
            <a:off x="7006442" y="3621974"/>
            <a:ext cx="152004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6780809" y="712520"/>
            <a:ext cx="486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400" dirty="0" smtClean="0">
                <a:solidFill>
                  <a:srgbClr val="4F81BD"/>
                </a:solidFill>
                <a:latin typeface="Calibri"/>
              </a:rPr>
              <a:t>a*</a:t>
            </a:r>
            <a:endParaRPr lang="en-GB" sz="2400" dirty="0">
              <a:solidFill>
                <a:srgbClr val="4F81BD"/>
              </a:solidFill>
              <a:latin typeface="Calibri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8441376" y="3332502"/>
            <a:ext cx="500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400" dirty="0" smtClean="0">
                <a:solidFill>
                  <a:srgbClr val="4F81BD"/>
                </a:solidFill>
                <a:latin typeface="Calibri"/>
              </a:rPr>
              <a:t>b*</a:t>
            </a:r>
            <a:endParaRPr lang="en-GB" sz="2400" dirty="0">
              <a:solidFill>
                <a:srgbClr val="4F81BD"/>
              </a:solidFill>
              <a:latin typeface="Calibri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912120" y="1207032"/>
            <a:ext cx="17088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dirty="0" err="1" smtClean="0">
                <a:solidFill>
                  <a:schemeClr val="tx2"/>
                </a:solidFill>
                <a:latin typeface="Calibri"/>
              </a:rPr>
              <a:t>Ewald</a:t>
            </a:r>
            <a:r>
              <a:rPr lang="en-GB" dirty="0" smtClean="0">
                <a:solidFill>
                  <a:schemeClr val="tx2"/>
                </a:solidFill>
                <a:latin typeface="Calibri"/>
              </a:rPr>
              <a:t> sphere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dirty="0" smtClean="0">
                <a:solidFill>
                  <a:schemeClr val="tx2"/>
                </a:solidFill>
                <a:latin typeface="Calibri"/>
              </a:rPr>
              <a:t>r = 1/</a:t>
            </a:r>
            <a:r>
              <a:rPr lang="en-GB" dirty="0" smtClean="0">
                <a:solidFill>
                  <a:schemeClr val="tx2"/>
                </a:solidFill>
                <a:latin typeface="Symbol" pitchFamily="18" charset="2"/>
              </a:rPr>
              <a:t>l</a:t>
            </a:r>
            <a:endParaRPr lang="en-GB" dirty="0">
              <a:solidFill>
                <a:schemeClr val="tx2"/>
              </a:solidFill>
              <a:latin typeface="Calibri"/>
            </a:endParaRPr>
          </a:p>
        </p:txBody>
      </p:sp>
      <p:cxnSp>
        <p:nvCxnSpPr>
          <p:cNvPr id="96" name="Straight Arrow Connector 95"/>
          <p:cNvCxnSpPr/>
          <p:nvPr/>
        </p:nvCxnSpPr>
        <p:spPr>
          <a:xfrm>
            <a:off x="2405244" y="1779026"/>
            <a:ext cx="542588" cy="2270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301074" y="3200683"/>
            <a:ext cx="21503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400" dirty="0" smtClean="0">
                <a:solidFill>
                  <a:srgbClr val="FF0000"/>
                </a:solidFill>
                <a:latin typeface="Calibri"/>
              </a:rPr>
              <a:t>Incoming X-ray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400" dirty="0" smtClean="0">
                <a:solidFill>
                  <a:srgbClr val="FF0000"/>
                </a:solidFill>
                <a:latin typeface="Calibri"/>
              </a:rPr>
              <a:t>S</a:t>
            </a:r>
            <a:r>
              <a:rPr lang="en-GB" sz="2400" baseline="-25000" dirty="0" smtClean="0">
                <a:solidFill>
                  <a:srgbClr val="FF0000"/>
                </a:solidFill>
                <a:latin typeface="Calibri"/>
              </a:rPr>
              <a:t>0</a:t>
            </a:r>
            <a:endParaRPr lang="en-GB" sz="2400" baseline="-2500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881342" y="3293989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1" dirty="0" smtClean="0">
                <a:solidFill>
                  <a:srgbClr val="4F81BD"/>
                </a:solidFill>
                <a:latin typeface="Calibri"/>
              </a:rPr>
              <a:t>0 0 0</a:t>
            </a:r>
            <a:endParaRPr lang="en-GB" sz="1800" b="1" dirty="0">
              <a:solidFill>
                <a:srgbClr val="4F81BD"/>
              </a:solidFill>
              <a:latin typeface="Calibri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-1" y="5732315"/>
            <a:ext cx="43667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Origin of reciprocal space (0 0 0) is where the main beam passes through the sphere</a:t>
            </a:r>
            <a:endParaRPr lang="en-GB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Hexagon 101"/>
          <p:cNvSpPr/>
          <p:nvPr/>
        </p:nvSpPr>
        <p:spPr>
          <a:xfrm>
            <a:off x="4557645" y="3496825"/>
            <a:ext cx="216101" cy="216101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4323565" y="3086967"/>
            <a:ext cx="381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400" b="1" dirty="0" smtClean="0">
                <a:solidFill>
                  <a:srgbClr val="4F81BD"/>
                </a:solidFill>
                <a:latin typeface="Calibri"/>
              </a:rPr>
              <a:t>X</a:t>
            </a:r>
            <a:endParaRPr lang="en-GB" sz="2400" b="1" dirty="0">
              <a:solidFill>
                <a:srgbClr val="4F81BD"/>
              </a:solidFill>
              <a:latin typeface="Calibri"/>
            </a:endParaRPr>
          </a:p>
        </p:txBody>
      </p:sp>
      <p:cxnSp>
        <p:nvCxnSpPr>
          <p:cNvPr id="78" name="Straight Arrow Connector 77"/>
          <p:cNvCxnSpPr/>
          <p:nvPr/>
        </p:nvCxnSpPr>
        <p:spPr>
          <a:xfrm flipV="1">
            <a:off x="4671300" y="1000006"/>
            <a:ext cx="1332003" cy="262624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V="1">
            <a:off x="1827508" y="3625754"/>
            <a:ext cx="28440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 flipV="1">
            <a:off x="5697415" y="1557495"/>
            <a:ext cx="1256044" cy="205991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5952319" y="2411170"/>
            <a:ext cx="81144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dirty="0" smtClean="0">
                <a:solidFill>
                  <a:srgbClr val="4F81BD"/>
                </a:solidFill>
                <a:latin typeface="Calibri"/>
              </a:rPr>
              <a:t>1/</a:t>
            </a:r>
            <a:r>
              <a:rPr lang="en-GB" dirty="0" err="1" smtClean="0">
                <a:solidFill>
                  <a:srgbClr val="4F81BD"/>
                </a:solidFill>
                <a:latin typeface="Calibri"/>
              </a:rPr>
              <a:t>d</a:t>
            </a:r>
            <a:r>
              <a:rPr lang="en-GB" baseline="-25000" dirty="0" err="1" smtClean="0">
                <a:solidFill>
                  <a:srgbClr val="4F81BD"/>
                </a:solidFill>
                <a:latin typeface="Calibri"/>
              </a:rPr>
              <a:t>hkl</a:t>
            </a:r>
            <a:endParaRPr lang="en-GB" baseline="-25000" dirty="0">
              <a:solidFill>
                <a:srgbClr val="4F81BD"/>
              </a:solidFill>
              <a:latin typeface="Calibri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5154803" y="2318106"/>
            <a:ext cx="564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400" dirty="0" smtClean="0">
                <a:solidFill>
                  <a:srgbClr val="FF0000"/>
                </a:solidFill>
                <a:latin typeface="Calibri"/>
              </a:rPr>
              <a:t>S</a:t>
            </a:r>
            <a:r>
              <a:rPr lang="en-GB" sz="2400" baseline="-25000" dirty="0" smtClean="0">
                <a:solidFill>
                  <a:srgbClr val="FF0000"/>
                </a:solidFill>
                <a:latin typeface="Calibri"/>
              </a:rPr>
              <a:t>1</a:t>
            </a:r>
            <a:endParaRPr lang="en-GB" sz="2400" baseline="-2500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70" name="Rectangle 17"/>
          <p:cNvSpPr txBox="1">
            <a:spLocks noChangeArrowheads="1"/>
          </p:cNvSpPr>
          <p:nvPr/>
        </p:nvSpPr>
        <p:spPr bwMode="auto">
          <a:xfrm>
            <a:off x="0" y="0"/>
            <a:ext cx="781812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700" kern="0" dirty="0" smtClean="0">
                <a:solidFill>
                  <a:srgbClr val="333399"/>
                </a:solidFill>
                <a:latin typeface="Arial"/>
              </a:rPr>
              <a:t>Diffraction occurs when a reciprocal lattice point lies on the </a:t>
            </a:r>
            <a:r>
              <a:rPr lang="en-US" sz="2700" kern="0" dirty="0" err="1" smtClean="0">
                <a:solidFill>
                  <a:srgbClr val="333399"/>
                </a:solidFill>
                <a:latin typeface="Arial"/>
              </a:rPr>
              <a:t>Ewald</a:t>
            </a:r>
            <a:r>
              <a:rPr lang="en-US" sz="2700" kern="0" dirty="0" smtClean="0">
                <a:solidFill>
                  <a:srgbClr val="333399"/>
                </a:solidFill>
                <a:latin typeface="Arial"/>
              </a:rPr>
              <a:t> sphere</a:t>
            </a:r>
            <a:endParaRPr lang="en-US" sz="2700" kern="0" dirty="0">
              <a:solidFill>
                <a:srgbClr val="333399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6"/>
          <p:cNvGrpSpPr/>
          <p:nvPr/>
        </p:nvGrpSpPr>
        <p:grpSpPr>
          <a:xfrm>
            <a:off x="5011397" y="1496505"/>
            <a:ext cx="3899816" cy="4258498"/>
            <a:chOff x="5545772" y="1674417"/>
            <a:chExt cx="3899816" cy="4258498"/>
          </a:xfrm>
        </p:grpSpPr>
        <p:sp>
          <p:nvSpPr>
            <p:cNvPr id="2" name="Oval 1"/>
            <p:cNvSpPr/>
            <p:nvPr/>
          </p:nvSpPr>
          <p:spPr>
            <a:xfrm>
              <a:off x="5549072" y="3756136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3" name="Oval 2"/>
            <p:cNvSpPr/>
            <p:nvPr/>
          </p:nvSpPr>
          <p:spPr>
            <a:xfrm>
              <a:off x="6181225" y="3756136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4" name="Oval 3"/>
            <p:cNvSpPr/>
            <p:nvPr/>
          </p:nvSpPr>
          <p:spPr>
            <a:xfrm>
              <a:off x="6813378" y="3756136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8077684" y="3756136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7445531" y="3756136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5549072" y="4447695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181225" y="4447695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6813378" y="4447695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8077684" y="4447695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7445531" y="4447695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549072" y="5130548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6181225" y="5130548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6813378" y="5130548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8077684" y="5130548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7445531" y="5130548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8709835" y="5130548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6181224" y="582210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6813377" y="582210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8077683" y="582210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7445530" y="582210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6181224" y="237533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5549072" y="306746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6181225" y="306746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6813378" y="306746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8077684" y="306746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7445531" y="306746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8705437" y="3758945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9337588" y="3758945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8705437" y="445050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9337588" y="445050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9337588" y="513335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8705436" y="5824915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8705437" y="3070273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9337588" y="3070273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177924" y="167441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810077" y="167441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8074383" y="167441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7442230" y="167441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5545772" y="236654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6810078" y="236654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8074384" y="236654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7442231" y="236654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8702136" y="1677226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8702137" y="2369353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9334288" y="2369353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</p:grpSp>
      <p:sp>
        <p:nvSpPr>
          <p:cNvPr id="69" name="Oval 68"/>
          <p:cNvSpPr>
            <a:spLocks noChangeAspect="1"/>
          </p:cNvSpPr>
          <p:nvPr/>
        </p:nvSpPr>
        <p:spPr>
          <a:xfrm>
            <a:off x="2375065" y="1330088"/>
            <a:ext cx="4591332" cy="45913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</a:endParaRPr>
          </a:p>
        </p:txBody>
      </p:sp>
      <p:cxnSp>
        <p:nvCxnSpPr>
          <p:cNvPr id="71" name="Straight Connector 70"/>
          <p:cNvCxnSpPr/>
          <p:nvPr/>
        </p:nvCxnSpPr>
        <p:spPr>
          <a:xfrm flipH="1">
            <a:off x="1175671" y="3625754"/>
            <a:ext cx="720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4670731" y="3535754"/>
            <a:ext cx="0" cy="180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2301074" y="3200683"/>
            <a:ext cx="21503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400" dirty="0" smtClean="0">
                <a:solidFill>
                  <a:srgbClr val="FF0000"/>
                </a:solidFill>
                <a:latin typeface="Calibri"/>
              </a:rPr>
              <a:t>Incoming X-ray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400" dirty="0" smtClean="0">
                <a:solidFill>
                  <a:srgbClr val="FF0000"/>
                </a:solidFill>
                <a:latin typeface="Calibri"/>
              </a:rPr>
              <a:t>S</a:t>
            </a:r>
            <a:r>
              <a:rPr lang="en-GB" sz="2400" baseline="-25000" dirty="0" smtClean="0">
                <a:solidFill>
                  <a:srgbClr val="FF0000"/>
                </a:solidFill>
                <a:latin typeface="Calibri"/>
              </a:rPr>
              <a:t>0</a:t>
            </a:r>
            <a:endParaRPr lang="en-GB" sz="2400" baseline="-25000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881342" y="3293989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b="1" dirty="0" smtClean="0">
                <a:solidFill>
                  <a:srgbClr val="4F81BD"/>
                </a:solidFill>
                <a:latin typeface="Calibri"/>
              </a:rPr>
              <a:t>0 0 0</a:t>
            </a:r>
            <a:endParaRPr lang="en-GB" sz="1800" b="1" dirty="0">
              <a:solidFill>
                <a:srgbClr val="4F81BD"/>
              </a:solidFill>
              <a:latin typeface="Calibri"/>
            </a:endParaRPr>
          </a:p>
        </p:txBody>
      </p:sp>
      <p:sp>
        <p:nvSpPr>
          <p:cNvPr id="102" name="Hexagon 101"/>
          <p:cNvSpPr/>
          <p:nvPr/>
        </p:nvSpPr>
        <p:spPr>
          <a:xfrm>
            <a:off x="4557645" y="3496825"/>
            <a:ext cx="216101" cy="216101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4323565" y="3086967"/>
            <a:ext cx="381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400" b="1" dirty="0" smtClean="0">
                <a:solidFill>
                  <a:srgbClr val="4F81BD"/>
                </a:solidFill>
                <a:latin typeface="Calibri"/>
              </a:rPr>
              <a:t>X</a:t>
            </a:r>
            <a:endParaRPr lang="en-GB" sz="2400" b="1" dirty="0">
              <a:solidFill>
                <a:srgbClr val="4F81BD"/>
              </a:solidFill>
              <a:latin typeface="Calibri"/>
            </a:endParaRPr>
          </a:p>
        </p:txBody>
      </p:sp>
      <p:cxnSp>
        <p:nvCxnSpPr>
          <p:cNvPr id="75" name="Straight Arrow Connector 74"/>
          <p:cNvCxnSpPr/>
          <p:nvPr/>
        </p:nvCxnSpPr>
        <p:spPr>
          <a:xfrm flipV="1">
            <a:off x="1827508" y="3625754"/>
            <a:ext cx="28440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71"/>
          <p:cNvGrpSpPr/>
          <p:nvPr/>
        </p:nvGrpSpPr>
        <p:grpSpPr>
          <a:xfrm>
            <a:off x="4671300" y="712520"/>
            <a:ext cx="4270534" cy="3081647"/>
            <a:chOff x="4671300" y="712520"/>
            <a:chExt cx="4270534" cy="3081647"/>
          </a:xfrm>
        </p:grpSpPr>
        <p:cxnSp>
          <p:nvCxnSpPr>
            <p:cNvPr id="81" name="Straight Arrow Connector 80"/>
            <p:cNvCxnSpPr/>
            <p:nvPr/>
          </p:nvCxnSpPr>
          <p:spPr>
            <a:xfrm flipV="1">
              <a:off x="6958941" y="1175657"/>
              <a:ext cx="0" cy="243444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>
              <a:off x="7006442" y="3621974"/>
              <a:ext cx="152004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6780809" y="712520"/>
              <a:ext cx="4860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sz="2400" dirty="0" smtClean="0">
                  <a:solidFill>
                    <a:srgbClr val="4F81BD"/>
                  </a:solidFill>
                  <a:latin typeface="Calibri"/>
                </a:rPr>
                <a:t>a*</a:t>
              </a:r>
              <a:endParaRPr lang="en-GB" sz="2400" dirty="0">
                <a:solidFill>
                  <a:srgbClr val="4F81BD"/>
                </a:solidFill>
                <a:latin typeface="Calibri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8441376" y="3332502"/>
              <a:ext cx="5004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sz="2400" dirty="0" smtClean="0">
                  <a:solidFill>
                    <a:srgbClr val="4F81BD"/>
                  </a:solidFill>
                  <a:latin typeface="Calibri"/>
                </a:rPr>
                <a:t>b*</a:t>
              </a:r>
              <a:endParaRPr lang="en-GB" sz="2400" dirty="0">
                <a:solidFill>
                  <a:srgbClr val="4F81BD"/>
                </a:solidFill>
                <a:latin typeface="Calibri"/>
              </a:endParaRPr>
            </a:p>
          </p:txBody>
        </p:sp>
        <p:cxnSp>
          <p:nvCxnSpPr>
            <p:cNvPr id="78" name="Straight Arrow Connector 77"/>
            <p:cNvCxnSpPr/>
            <p:nvPr/>
          </p:nvCxnSpPr>
          <p:spPr>
            <a:xfrm flipV="1">
              <a:off x="4671300" y="1000006"/>
              <a:ext cx="1332003" cy="262624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 flipH="1" flipV="1">
              <a:off x="5697415" y="1557495"/>
              <a:ext cx="1256044" cy="2059913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TextBox 107"/>
            <p:cNvSpPr txBox="1"/>
            <p:nvPr/>
          </p:nvSpPr>
          <p:spPr>
            <a:xfrm>
              <a:off x="5952319" y="2411170"/>
              <a:ext cx="81144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dirty="0" smtClean="0">
                  <a:solidFill>
                    <a:srgbClr val="4F81BD"/>
                  </a:solidFill>
                  <a:latin typeface="Calibri"/>
                </a:rPr>
                <a:t>1/</a:t>
              </a:r>
              <a:r>
                <a:rPr lang="en-GB" dirty="0" err="1" smtClean="0">
                  <a:solidFill>
                    <a:srgbClr val="4F81BD"/>
                  </a:solidFill>
                  <a:latin typeface="Calibri"/>
                </a:rPr>
                <a:t>d</a:t>
              </a:r>
              <a:r>
                <a:rPr lang="en-GB" baseline="-25000" dirty="0" err="1" smtClean="0">
                  <a:solidFill>
                    <a:srgbClr val="4F81BD"/>
                  </a:solidFill>
                  <a:latin typeface="Calibri"/>
                </a:rPr>
                <a:t>hkl</a:t>
              </a:r>
              <a:endParaRPr lang="en-GB" baseline="-25000" dirty="0">
                <a:solidFill>
                  <a:srgbClr val="4F81BD"/>
                </a:solidFill>
                <a:latin typeface="Calibri"/>
              </a:endParaRP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5154803" y="2318106"/>
            <a:ext cx="564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400" dirty="0" smtClean="0">
                <a:solidFill>
                  <a:srgbClr val="FF0000"/>
                </a:solidFill>
                <a:latin typeface="Calibri"/>
              </a:rPr>
              <a:t>S</a:t>
            </a:r>
            <a:r>
              <a:rPr lang="en-GB" sz="2400" baseline="-25000" dirty="0" smtClean="0">
                <a:solidFill>
                  <a:srgbClr val="FF0000"/>
                </a:solidFill>
                <a:latin typeface="Calibri"/>
              </a:rPr>
              <a:t>1</a:t>
            </a:r>
            <a:endParaRPr lang="en-GB" sz="2400" baseline="-25000" dirty="0">
              <a:solidFill>
                <a:srgbClr val="FF0000"/>
              </a:solidFill>
              <a:latin typeface="Calibri"/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 flipV="1">
            <a:off x="4658580" y="1780674"/>
            <a:ext cx="2335778" cy="1843781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>
            <a:off x="4656946" y="3623489"/>
            <a:ext cx="2914928" cy="920437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>
            <a:off x="4664115" y="3626534"/>
            <a:ext cx="1839857" cy="2679951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4654292" y="3625568"/>
            <a:ext cx="2640855" cy="1836769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 flipV="1">
            <a:off x="4656780" y="1616383"/>
            <a:ext cx="1834602" cy="200766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 flipV="1">
            <a:off x="4637559" y="1340069"/>
            <a:ext cx="1274510" cy="227913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/>
          <p:nvPr/>
        </p:nvCxnSpPr>
        <p:spPr>
          <a:xfrm>
            <a:off x="4685890" y="3648309"/>
            <a:ext cx="1869289" cy="256248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 flipV="1">
            <a:off x="4654805" y="2470068"/>
            <a:ext cx="2684146" cy="1163879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/>
          <p:nvPr/>
        </p:nvCxnSpPr>
        <p:spPr>
          <a:xfrm flipV="1">
            <a:off x="4656605" y="1876301"/>
            <a:ext cx="2373587" cy="174618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/>
          <p:nvPr/>
        </p:nvCxnSpPr>
        <p:spPr>
          <a:xfrm>
            <a:off x="4630880" y="3644256"/>
            <a:ext cx="2209307" cy="169964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 flipV="1">
            <a:off x="4654801" y="1531917"/>
            <a:ext cx="1639121" cy="2102027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>
            <a:off x="4695790" y="3646334"/>
            <a:ext cx="1716885" cy="2600087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/>
          <p:nvPr/>
        </p:nvCxnSpPr>
        <p:spPr>
          <a:xfrm>
            <a:off x="4666846" y="3621514"/>
            <a:ext cx="2755232" cy="121174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/>
          <p:cNvCxnSpPr/>
          <p:nvPr/>
        </p:nvCxnSpPr>
        <p:spPr>
          <a:xfrm>
            <a:off x="4695790" y="3646334"/>
            <a:ext cx="1241872" cy="255258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 flipV="1">
            <a:off x="4654800" y="1603169"/>
            <a:ext cx="1781626" cy="2018899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/>
          <p:cNvCxnSpPr/>
          <p:nvPr/>
        </p:nvCxnSpPr>
        <p:spPr>
          <a:xfrm>
            <a:off x="4629070" y="3631965"/>
            <a:ext cx="1878608" cy="202069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/>
          <p:nvPr/>
        </p:nvCxnSpPr>
        <p:spPr>
          <a:xfrm flipV="1">
            <a:off x="4666505" y="2078182"/>
            <a:ext cx="2494316" cy="1530449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/>
          <p:nvPr/>
        </p:nvCxnSpPr>
        <p:spPr>
          <a:xfrm>
            <a:off x="4628905" y="3642281"/>
            <a:ext cx="2282534" cy="164223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/>
          <p:nvPr/>
        </p:nvCxnSpPr>
        <p:spPr>
          <a:xfrm flipV="1">
            <a:off x="4652830" y="2838203"/>
            <a:ext cx="2709871" cy="79377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 flipV="1">
            <a:off x="4652826" y="1529942"/>
            <a:ext cx="1639121" cy="2102027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/>
          <p:cNvCxnSpPr/>
          <p:nvPr/>
        </p:nvCxnSpPr>
        <p:spPr>
          <a:xfrm>
            <a:off x="4705690" y="3656234"/>
            <a:ext cx="1386352" cy="256643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504497" y="4556234"/>
            <a:ext cx="4130565" cy="1907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17"/>
          <p:cNvSpPr txBox="1">
            <a:spLocks noChangeArrowheads="1"/>
          </p:cNvSpPr>
          <p:nvPr/>
        </p:nvSpPr>
        <p:spPr bwMode="auto">
          <a:xfrm>
            <a:off x="0" y="4571995"/>
            <a:ext cx="4745421" cy="2081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kern="0" dirty="0" smtClean="0">
                <a:solidFill>
                  <a:srgbClr val="333399"/>
                </a:solidFill>
                <a:latin typeface="Arial"/>
              </a:rPr>
              <a:t>Rotation of the crystal is equivalent to rotation of the reciprocal lattice about the origin and causes more reciprocal lattice points to satisfy the Bragg condition, passing through the </a:t>
            </a:r>
            <a:r>
              <a:rPr lang="en-US" kern="0" dirty="0" err="1" smtClean="0">
                <a:solidFill>
                  <a:srgbClr val="333399"/>
                </a:solidFill>
                <a:latin typeface="Arial"/>
              </a:rPr>
              <a:t>Ewald</a:t>
            </a:r>
            <a:r>
              <a:rPr lang="en-US" kern="0" dirty="0" smtClean="0">
                <a:solidFill>
                  <a:srgbClr val="333399"/>
                </a:solidFill>
                <a:latin typeface="Arial"/>
              </a:rPr>
              <a:t> sphere.</a:t>
            </a:r>
            <a:endParaRPr lang="en-US" kern="0" dirty="0">
              <a:solidFill>
                <a:srgbClr val="333399"/>
              </a:solidFill>
              <a:latin typeface="Arial"/>
            </a:endParaRPr>
          </a:p>
        </p:txBody>
      </p:sp>
      <p:sp>
        <p:nvSpPr>
          <p:cNvPr id="88" name="Rectangle 17"/>
          <p:cNvSpPr txBox="1">
            <a:spLocks noChangeArrowheads="1"/>
          </p:cNvSpPr>
          <p:nvPr/>
        </p:nvSpPr>
        <p:spPr bwMode="auto">
          <a:xfrm>
            <a:off x="0" y="0"/>
            <a:ext cx="772668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700" kern="0" dirty="0" smtClean="0">
                <a:solidFill>
                  <a:srgbClr val="333399"/>
                </a:solidFill>
                <a:latin typeface="Arial"/>
              </a:rPr>
              <a:t>Diffraction occurs when a reciprocal lattice point lies on the </a:t>
            </a:r>
            <a:r>
              <a:rPr lang="en-US" sz="2700" kern="0" dirty="0" err="1" smtClean="0">
                <a:solidFill>
                  <a:srgbClr val="333399"/>
                </a:solidFill>
                <a:latin typeface="Arial"/>
              </a:rPr>
              <a:t>Ewald</a:t>
            </a:r>
            <a:r>
              <a:rPr lang="en-US" sz="2700" kern="0" dirty="0" smtClean="0">
                <a:solidFill>
                  <a:srgbClr val="333399"/>
                </a:solidFill>
                <a:latin typeface="Arial"/>
              </a:rPr>
              <a:t> sphere</a:t>
            </a:r>
            <a:endParaRPr lang="en-US" sz="2700" kern="0" dirty="0">
              <a:solidFill>
                <a:srgbClr val="333399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3" dur="27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" dur="2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3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3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3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12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12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3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127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3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129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1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129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13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3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156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3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15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3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186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3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1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3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19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3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19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19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222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3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234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3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nodeType="withEffect">
                                  <p:stCondLst>
                                    <p:cond delay="23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3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243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3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nodeType="withEffect">
                                  <p:stCondLst>
                                    <p:cond delay="24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3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249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3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nodeType="withEffect">
                                  <p:stCondLst>
                                    <p:cond delay="25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3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249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3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nodeType="withEffect">
                                  <p:stCondLst>
                                    <p:cond delay="25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3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/>
          </p:cNvSpPr>
          <p:nvPr/>
        </p:nvSpPr>
        <p:spPr bwMode="auto">
          <a:xfrm>
            <a:off x="5094514" y="819299"/>
            <a:ext cx="3781595" cy="2786063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>
              <a:spcBef>
                <a:spcPts val="1195"/>
              </a:spcBef>
            </a:pPr>
            <a:r>
              <a:rPr lang="en-US" sz="1800" dirty="0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For a maximum resolution of </a:t>
            </a:r>
            <a:r>
              <a:rPr lang="en-US" sz="1800" dirty="0" err="1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d</a:t>
            </a:r>
            <a:r>
              <a:rPr lang="en-US" sz="1800" baseline="-20000" dirty="0" err="1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max</a:t>
            </a:r>
            <a:r>
              <a:rPr lang="en-US" sz="1800" dirty="0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, all diffraction vectors </a:t>
            </a:r>
            <a:r>
              <a:rPr lang="en-US" sz="1800" b="1" dirty="0">
                <a:solidFill>
                  <a:schemeClr val="accent2"/>
                </a:solidFill>
                <a:latin typeface="+mj-lt"/>
                <a:cs typeface="Times" charset="0"/>
              </a:rPr>
              <a:t>S</a:t>
            </a:r>
            <a:r>
              <a:rPr lang="en-US" sz="1800" dirty="0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 must lie within a resolution sphere of radius 1/</a:t>
            </a:r>
            <a:r>
              <a:rPr lang="en-US" sz="1800" dirty="0" err="1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d</a:t>
            </a:r>
            <a:r>
              <a:rPr lang="en-US" sz="1800" baseline="-20000" dirty="0" err="1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max</a:t>
            </a:r>
            <a:endParaRPr lang="en-US" sz="1800" baseline="-20000" dirty="0">
              <a:solidFill>
                <a:schemeClr val="accent2"/>
              </a:solidFill>
              <a:latin typeface="+mj-lt"/>
              <a:ea typeface="Gill Sans" charset="0"/>
              <a:cs typeface="Gill Sans" charset="0"/>
              <a:sym typeface="Gill Sans" charset="0"/>
            </a:endParaRPr>
          </a:p>
          <a:p>
            <a:pPr>
              <a:spcBef>
                <a:spcPts val="1195"/>
              </a:spcBef>
            </a:pPr>
            <a:r>
              <a:rPr lang="en-US" sz="1800" dirty="0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As the crystal rotates, the diffracted beams all lie within a cone of semi-angle </a:t>
            </a:r>
            <a:r>
              <a:rPr lang="en-US" sz="1800" dirty="0" smtClean="0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2</a:t>
            </a:r>
            <a:r>
              <a:rPr lang="en-US" sz="1800" dirty="0" smtClean="0">
                <a:solidFill>
                  <a:schemeClr val="accent2"/>
                </a:solidFill>
                <a:latin typeface="Symbol" pitchFamily="18" charset="2"/>
                <a:ea typeface="Gill Sans" charset="0"/>
                <a:cs typeface="Gill Sans" charset="0"/>
                <a:sym typeface="Gill Sans" charset="0"/>
              </a:rPr>
              <a:t>q</a:t>
            </a:r>
            <a:r>
              <a:rPr lang="en-US" sz="1800" baseline="-20000" dirty="0" smtClean="0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max</a:t>
            </a:r>
            <a:r>
              <a:rPr lang="en-US" sz="1800" dirty="0" smtClean="0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 </a:t>
            </a:r>
            <a:endParaRPr lang="en-US" sz="1800" dirty="0">
              <a:solidFill>
                <a:schemeClr val="accent2"/>
              </a:solidFill>
              <a:latin typeface="+mj-lt"/>
              <a:ea typeface="Gill Sans" charset="0"/>
              <a:cs typeface="Gill Sans" charset="0"/>
              <a:sym typeface="Gill Sans" charset="0"/>
            </a:endParaRPr>
          </a:p>
          <a:p>
            <a:pPr>
              <a:spcBef>
                <a:spcPts val="984"/>
              </a:spcBef>
            </a:pPr>
            <a:r>
              <a:rPr lang="en-US" sz="1800" dirty="0">
                <a:solidFill>
                  <a:schemeClr val="accent2"/>
                </a:solidFill>
                <a:latin typeface="+mj-lt"/>
                <a:ea typeface="Symbol" charset="2"/>
                <a:cs typeface="Symbol" charset="2"/>
                <a:sym typeface="Symbol" charset="2"/>
              </a:rPr>
              <a:t>  </a:t>
            </a:r>
            <a:r>
              <a:rPr lang="en-US" sz="1800" dirty="0" smtClean="0">
                <a:solidFill>
                  <a:schemeClr val="accent2"/>
                </a:solidFill>
                <a:latin typeface="Symbol" pitchFamily="18" charset="2"/>
                <a:ea typeface="Symbol" charset="2"/>
                <a:cs typeface="Symbol" charset="2"/>
                <a:sym typeface="Symbol" charset="2"/>
              </a:rPr>
              <a:t>l</a:t>
            </a:r>
            <a:r>
              <a:rPr lang="en-US" sz="1800" dirty="0" smtClean="0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/</a:t>
            </a:r>
            <a:r>
              <a:rPr lang="en-US" sz="1800" dirty="0" err="1" smtClean="0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d</a:t>
            </a:r>
            <a:r>
              <a:rPr lang="en-US" sz="1800" baseline="-20000" dirty="0" err="1" smtClean="0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max</a:t>
            </a:r>
            <a:r>
              <a:rPr lang="en-US" sz="1800" dirty="0" smtClean="0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 </a:t>
            </a:r>
            <a:r>
              <a:rPr lang="en-US" sz="1800" dirty="0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= 2 sin </a:t>
            </a:r>
            <a:r>
              <a:rPr lang="en-US" sz="1800" dirty="0" err="1" smtClean="0">
                <a:solidFill>
                  <a:schemeClr val="accent2"/>
                </a:solidFill>
                <a:latin typeface="Symbol" pitchFamily="18" charset="2"/>
                <a:ea typeface="Gill Sans" charset="0"/>
                <a:cs typeface="Gill Sans" charset="0"/>
                <a:sym typeface="Gill Sans" charset="0"/>
              </a:rPr>
              <a:t>q</a:t>
            </a:r>
            <a:r>
              <a:rPr lang="en-US" sz="1800" baseline="-20000" dirty="0" err="1" smtClean="0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max</a:t>
            </a:r>
            <a:endParaRPr lang="en-US" sz="1800" baseline="-20000" dirty="0">
              <a:solidFill>
                <a:schemeClr val="accent2"/>
              </a:solidFill>
              <a:latin typeface="+mj-lt"/>
              <a:ea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70659" name="Rectangle 3"/>
          <p:cNvSpPr>
            <a:spLocks/>
          </p:cNvSpPr>
          <p:nvPr/>
        </p:nvSpPr>
        <p:spPr bwMode="auto">
          <a:xfrm>
            <a:off x="68240" y="4135500"/>
            <a:ext cx="3018234" cy="165199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>
              <a:lnSpc>
                <a:spcPct val="80000"/>
              </a:lnSpc>
              <a:spcBef>
                <a:spcPts val="1195"/>
              </a:spcBef>
            </a:pPr>
            <a:r>
              <a:rPr lang="en-US" sz="1800" dirty="0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A detector centered on the beam collects the whole cone</a:t>
            </a:r>
          </a:p>
          <a:p>
            <a:pPr>
              <a:lnSpc>
                <a:spcPct val="80000"/>
              </a:lnSpc>
              <a:spcBef>
                <a:spcPts val="1195"/>
              </a:spcBef>
            </a:pPr>
            <a:r>
              <a:rPr lang="en-US" sz="1800" dirty="0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This gives optimum efficiency and simple strategy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196828" y="4291742"/>
            <a:ext cx="2175495" cy="2174379"/>
            <a:chOff x="0" y="0"/>
            <a:chExt cx="1949" cy="1948"/>
          </a:xfrm>
        </p:grpSpPr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0" y="0"/>
              <a:ext cx="1948" cy="1948"/>
              <a:chOff x="0" y="0"/>
              <a:chExt cx="1948" cy="1948"/>
            </a:xfrm>
          </p:grpSpPr>
          <p:grpSp>
            <p:nvGrpSpPr>
              <p:cNvPr id="4" name="Group 6"/>
              <p:cNvGrpSpPr>
                <a:grpSpLocks/>
              </p:cNvGrpSpPr>
              <p:nvPr/>
            </p:nvGrpSpPr>
            <p:grpSpPr bwMode="auto">
              <a:xfrm>
                <a:off x="0" y="0"/>
                <a:ext cx="1948" cy="1948"/>
                <a:chOff x="0" y="0"/>
                <a:chExt cx="1948" cy="1948"/>
              </a:xfrm>
            </p:grpSpPr>
            <p:sp>
              <p:nvSpPr>
                <p:cNvPr id="70660" name="Rectangle 4"/>
                <p:cNvSpPr>
                  <a:spLocks/>
                </p:cNvSpPr>
                <p:nvPr/>
              </p:nvSpPr>
              <p:spPr bwMode="auto">
                <a:xfrm>
                  <a:off x="0" y="0"/>
                  <a:ext cx="1948" cy="1948"/>
                </a:xfrm>
                <a:prstGeom prst="rect">
                  <a:avLst/>
                </a:prstGeom>
                <a:solidFill>
                  <a:schemeClr val="accent1"/>
                </a:solidFill>
                <a:ln w="25400" cap="flat">
                  <a:noFill/>
                  <a:miter lim="800000"/>
                  <a:headEnd type="none" w="med" len="med"/>
                  <a:tailEnd type="none" w="med" len="med"/>
                </a:ln>
              </p:spPr>
              <p:txBody>
                <a:bodyPr lIns="0" tIns="0" rIns="0" bIns="0"/>
                <a:lstStyle/>
                <a:p>
                  <a:endParaRPr lang="en-GB"/>
                </a:p>
              </p:txBody>
            </p:sp>
            <p:sp>
              <p:nvSpPr>
                <p:cNvPr id="70661" name="Oval 5"/>
                <p:cNvSpPr>
                  <a:spLocks/>
                </p:cNvSpPr>
                <p:nvPr/>
              </p:nvSpPr>
              <p:spPr bwMode="auto">
                <a:xfrm>
                  <a:off x="65" y="62"/>
                  <a:ext cx="1824" cy="1823"/>
                </a:xfrm>
                <a:prstGeom prst="ellipse">
                  <a:avLst/>
                </a:prstGeom>
                <a:solidFill>
                  <a:srgbClr val="FF0000"/>
                </a:solidFill>
                <a:ln w="25400" cap="flat">
                  <a:noFill/>
                  <a:miter lim="800000"/>
                  <a:headEnd type="none" w="med" len="med"/>
                  <a:tailEnd type="none" w="med" len="med"/>
                </a:ln>
              </p:spPr>
              <p:txBody>
                <a:bodyPr lIns="0" tIns="0" rIns="0" bIns="0"/>
                <a:lstStyle/>
                <a:p>
                  <a:endParaRPr lang="en-GB"/>
                </a:p>
              </p:txBody>
            </p:sp>
          </p:grpSp>
          <p:sp>
            <p:nvSpPr>
              <p:cNvPr id="70663" name="Oval 7"/>
              <p:cNvSpPr>
                <a:spLocks/>
              </p:cNvSpPr>
              <p:nvPr/>
            </p:nvSpPr>
            <p:spPr bwMode="auto">
              <a:xfrm>
                <a:off x="941" y="940"/>
                <a:ext cx="70" cy="69"/>
              </a:xfrm>
              <a:prstGeom prst="ellipse">
                <a:avLst/>
              </a:prstGeom>
              <a:solidFill>
                <a:srgbClr val="000000"/>
              </a:solidFill>
              <a:ln w="254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GB"/>
              </a:p>
            </p:txBody>
          </p:sp>
        </p:grpSp>
        <p:sp>
          <p:nvSpPr>
            <p:cNvPr id="70665" name="Rectangle 9"/>
            <p:cNvSpPr>
              <a:spLocks/>
            </p:cNvSpPr>
            <p:nvPr/>
          </p:nvSpPr>
          <p:spPr bwMode="auto">
            <a:xfrm>
              <a:off x="968" y="483"/>
              <a:ext cx="981" cy="981"/>
            </a:xfrm>
            <a:prstGeom prst="rect">
              <a:avLst/>
            </a:prstGeom>
            <a:noFill/>
            <a:ln w="38100" cap="flat">
              <a:solidFill>
                <a:srgbClr val="000000"/>
              </a:solidFill>
              <a:prstDash val="sysDot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GB"/>
            </a:p>
          </p:txBody>
        </p:sp>
      </p:grpSp>
      <p:sp>
        <p:nvSpPr>
          <p:cNvPr id="70667" name="Rectangle 11"/>
          <p:cNvSpPr>
            <a:spLocks/>
          </p:cNvSpPr>
          <p:nvPr/>
        </p:nvSpPr>
        <p:spPr bwMode="auto">
          <a:xfrm>
            <a:off x="5919267" y="4067428"/>
            <a:ext cx="3214688" cy="257175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>
              <a:lnSpc>
                <a:spcPct val="90000"/>
              </a:lnSpc>
              <a:spcBef>
                <a:spcPts val="1195"/>
              </a:spcBef>
            </a:pPr>
            <a:r>
              <a:rPr lang="en-US" sz="1800" dirty="0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For long axes (close spot separation) it may be necessary to use a long detector distance and an offset detector</a:t>
            </a:r>
          </a:p>
          <a:p>
            <a:pPr>
              <a:lnSpc>
                <a:spcPct val="90000"/>
              </a:lnSpc>
              <a:spcBef>
                <a:spcPts val="1195"/>
              </a:spcBef>
            </a:pPr>
            <a:r>
              <a:rPr lang="en-US" sz="1800" dirty="0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This gives a lower efficiency, and to get complete data requires a complicated strategy</a:t>
            </a:r>
          </a:p>
        </p:txBody>
      </p:sp>
      <p:sp>
        <p:nvSpPr>
          <p:cNvPr id="70668" name="Line 12"/>
          <p:cNvSpPr>
            <a:spLocks noChangeShapeType="1"/>
          </p:cNvSpPr>
          <p:nvPr/>
        </p:nvSpPr>
        <p:spPr bwMode="auto">
          <a:xfrm flipH="1">
            <a:off x="5403934" y="5116002"/>
            <a:ext cx="477738" cy="233288"/>
          </a:xfrm>
          <a:prstGeom prst="line">
            <a:avLst/>
          </a:prstGeom>
          <a:noFill/>
          <a:ln w="25400" cap="flat">
            <a:solidFill>
              <a:srgbClr val="FFC0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70669" name="Line 13"/>
          <p:cNvSpPr>
            <a:spLocks noChangeShapeType="1"/>
          </p:cNvSpPr>
          <p:nvPr/>
        </p:nvSpPr>
        <p:spPr bwMode="auto">
          <a:xfrm flipV="1">
            <a:off x="2702257" y="4906820"/>
            <a:ext cx="1012318" cy="70519"/>
          </a:xfrm>
          <a:prstGeom prst="line">
            <a:avLst/>
          </a:prstGeom>
          <a:noFill/>
          <a:ln w="25400" cap="flat">
            <a:solidFill>
              <a:srgbClr val="FFC0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GB"/>
          </a:p>
        </p:txBody>
      </p:sp>
      <p:sp>
        <p:nvSpPr>
          <p:cNvPr id="70671" name="Rectangle 15"/>
          <p:cNvSpPr>
            <a:spLocks/>
          </p:cNvSpPr>
          <p:nvPr/>
        </p:nvSpPr>
        <p:spPr bwMode="auto">
          <a:xfrm>
            <a:off x="54592" y="5999589"/>
            <a:ext cx="3085207" cy="821531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>
              <a:lnSpc>
                <a:spcPct val="80000"/>
              </a:lnSpc>
              <a:spcBef>
                <a:spcPts val="1195"/>
              </a:spcBef>
            </a:pPr>
            <a:r>
              <a:rPr lang="en-US" sz="1800" dirty="0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The corners of a square detector collect incomplete data</a:t>
            </a:r>
          </a:p>
        </p:txBody>
      </p:sp>
      <p:sp>
        <p:nvSpPr>
          <p:cNvPr id="70672" name="Line 16"/>
          <p:cNvSpPr>
            <a:spLocks noChangeShapeType="1"/>
          </p:cNvSpPr>
          <p:nvPr/>
        </p:nvSpPr>
        <p:spPr bwMode="auto">
          <a:xfrm rot="10800000" flipH="1">
            <a:off x="2800114" y="6177135"/>
            <a:ext cx="462111" cy="193105"/>
          </a:xfrm>
          <a:prstGeom prst="line">
            <a:avLst/>
          </a:prstGeom>
          <a:noFill/>
          <a:ln w="25400" cap="flat">
            <a:solidFill>
              <a:srgbClr val="FFC0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2619" t="12952" r="26548" b="11030"/>
          <a:stretch>
            <a:fillRect/>
          </a:stretch>
        </p:blipFill>
        <p:spPr bwMode="auto">
          <a:xfrm>
            <a:off x="99941" y="386245"/>
            <a:ext cx="4800895" cy="3749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 txBox="1">
            <a:spLocks noChangeArrowheads="1"/>
          </p:cNvSpPr>
          <p:nvPr/>
        </p:nvSpPr>
        <p:spPr bwMode="auto">
          <a:xfrm>
            <a:off x="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700" kern="0" dirty="0" smtClean="0">
                <a:solidFill>
                  <a:srgbClr val="333399"/>
                </a:solidFill>
                <a:latin typeface="Arial"/>
              </a:rPr>
              <a:t>Resolution and the reciprocal lattice</a:t>
            </a:r>
            <a:endParaRPr lang="en-US" sz="2700" kern="0" dirty="0">
              <a:solidFill>
                <a:srgbClr val="333399"/>
              </a:solidFill>
              <a:latin typeface="Arial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Biomolecular_Crystallography_Fig_8-23_PART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6982" y="394139"/>
            <a:ext cx="5688000" cy="5540113"/>
          </a:xfrm>
          <a:prstGeom prst="rect">
            <a:avLst/>
          </a:prstGeom>
          <a:noFill/>
        </p:spPr>
      </p:pic>
      <p:pic>
        <p:nvPicPr>
          <p:cNvPr id="43012" name="Picture 4" descr="Biomolecular_Crystallography_Fig_8-23_PART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87529" y="378373"/>
            <a:ext cx="5688000" cy="5540113"/>
          </a:xfrm>
          <a:prstGeom prst="rect">
            <a:avLst/>
          </a:prstGeom>
          <a:noFill/>
        </p:spPr>
      </p:pic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64004" y="66813"/>
            <a:ext cx="6303827" cy="667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Lattice planes result in </a:t>
            </a:r>
            <a:r>
              <a:rPr kumimoji="0" lang="en-GB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lunes</a:t>
            </a: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3014" name="Picture 6" descr="Biomolecular_Crystallography_Fig_8-23_PART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98" y="993228"/>
            <a:ext cx="4266273" cy="4335643"/>
          </a:xfrm>
          <a:prstGeom prst="rect">
            <a:avLst/>
          </a:prstGeom>
          <a:noFill/>
        </p:spPr>
      </p:pic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63063" y="5223979"/>
            <a:ext cx="5941951" cy="835629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err="1" smtClean="0">
                <a:solidFill>
                  <a:schemeClr val="accent2"/>
                </a:solidFill>
                <a:latin typeface="+mn-lt"/>
              </a:rPr>
              <a:t>n</a:t>
            </a:r>
            <a:r>
              <a:rPr lang="en-GB" sz="2000" kern="0" noProof="0" dirty="0" smtClean="0">
                <a:solidFill>
                  <a:schemeClr val="accent2"/>
                </a:solidFill>
                <a:latin typeface="+mn-lt"/>
              </a:rPr>
              <a:t>b one image alone not enough to accurately determine lattice symmetry. Need two widely spaced images (</a:t>
            </a:r>
            <a:r>
              <a:rPr lang="en-GB" sz="2000" i="1" kern="0" noProof="0" dirty="0" err="1" smtClean="0">
                <a:solidFill>
                  <a:schemeClr val="accent2"/>
                </a:solidFill>
                <a:latin typeface="+mn-lt"/>
              </a:rPr>
              <a:t>ie</a:t>
            </a:r>
            <a:r>
              <a:rPr lang="en-GB" sz="2000" kern="0" noProof="0" dirty="0" smtClean="0">
                <a:solidFill>
                  <a:schemeClr val="accent2"/>
                </a:solidFill>
                <a:latin typeface="+mn-lt"/>
              </a:rPr>
              <a:t> 90° apart).</a:t>
            </a: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2916613" y="6227435"/>
            <a:ext cx="6195848" cy="61555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spcBef>
                <a:spcPct val="20000"/>
              </a:spcBef>
            </a:pPr>
            <a:r>
              <a:rPr lang="en-GB" sz="1700" dirty="0" smtClean="0">
                <a:solidFill>
                  <a:schemeClr val="accent2"/>
                </a:solidFill>
              </a:rPr>
              <a:t>Images from Bernhard Rupp, Bimolecular Crystallography</a:t>
            </a:r>
          </a:p>
          <a:p>
            <a:pPr algn="r">
              <a:lnSpc>
                <a:spcPct val="90000"/>
              </a:lnSpc>
              <a:spcBef>
                <a:spcPct val="20000"/>
              </a:spcBef>
            </a:pPr>
            <a:r>
              <a:rPr lang="en-GB" sz="1700" dirty="0" smtClean="0">
                <a:solidFill>
                  <a:schemeClr val="accent2"/>
                </a:solidFill>
              </a:rPr>
              <a:t>Garland Science, Taylor &amp; Francis Publishing 2010</a:t>
            </a:r>
            <a:endParaRPr lang="en-GB" sz="17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diffraction_images-2.mov" descr="/Users/fadnywg/Seminars/2007/BM14-Workshop-Jan07/diffraction_images-2.mov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992" y="508992"/>
            <a:ext cx="5840016" cy="5840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905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81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812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8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81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129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Line 2"/>
          <p:cNvSpPr>
            <a:spLocks noChangeShapeType="1"/>
          </p:cNvSpPr>
          <p:nvPr/>
        </p:nvSpPr>
        <p:spPr bwMode="auto">
          <a:xfrm flipH="1" flipV="1">
            <a:off x="5765800" y="2466975"/>
            <a:ext cx="0" cy="4086225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1011" name="Rectangle 3"/>
          <p:cNvSpPr>
            <a:spLocks noChangeArrowheads="1"/>
          </p:cNvSpPr>
          <p:nvPr/>
        </p:nvSpPr>
        <p:spPr bwMode="auto">
          <a:xfrm>
            <a:off x="5222875" y="3240088"/>
            <a:ext cx="679450" cy="120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1012" name="Oval 4"/>
          <p:cNvSpPr>
            <a:spLocks noChangeArrowheads="1"/>
          </p:cNvSpPr>
          <p:nvPr/>
        </p:nvSpPr>
        <p:spPr bwMode="auto">
          <a:xfrm>
            <a:off x="3429000" y="2379663"/>
            <a:ext cx="4692650" cy="928687"/>
          </a:xfrm>
          <a:prstGeom prst="ellips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1013" name="Rectangle 5"/>
          <p:cNvSpPr>
            <a:spLocks noChangeArrowheads="1"/>
          </p:cNvSpPr>
          <p:nvPr/>
        </p:nvSpPr>
        <p:spPr bwMode="auto">
          <a:xfrm>
            <a:off x="4741863" y="2354263"/>
            <a:ext cx="146050" cy="130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1014" name="Rectangle 6"/>
          <p:cNvSpPr>
            <a:spLocks noChangeArrowheads="1"/>
          </p:cNvSpPr>
          <p:nvPr/>
        </p:nvSpPr>
        <p:spPr bwMode="auto">
          <a:xfrm>
            <a:off x="5710238" y="2297113"/>
            <a:ext cx="134937" cy="158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1015" name="Rectangle 7"/>
          <p:cNvSpPr>
            <a:spLocks noChangeArrowheads="1"/>
          </p:cNvSpPr>
          <p:nvPr/>
        </p:nvSpPr>
        <p:spPr bwMode="auto">
          <a:xfrm>
            <a:off x="3429000" y="2297113"/>
            <a:ext cx="4692650" cy="508000"/>
          </a:xfrm>
          <a:prstGeom prst="rect">
            <a:avLst/>
          </a:prstGeom>
          <a:gradFill rotWithShape="1">
            <a:gsLst>
              <a:gs pos="0">
                <a:schemeClr val="bg1">
                  <a:alpha val="89999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1016" name="Line 8"/>
          <p:cNvSpPr>
            <a:spLocks noChangeShapeType="1"/>
          </p:cNvSpPr>
          <p:nvPr/>
        </p:nvSpPr>
        <p:spPr bwMode="auto">
          <a:xfrm flipH="1" flipV="1">
            <a:off x="5765800" y="1476375"/>
            <a:ext cx="0" cy="1677988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1017" name="Oval 9"/>
          <p:cNvSpPr>
            <a:spLocks noChangeAspect="1" noChangeArrowheads="1"/>
          </p:cNvSpPr>
          <p:nvPr/>
        </p:nvSpPr>
        <p:spPr bwMode="auto">
          <a:xfrm>
            <a:off x="-3371850" y="4305300"/>
            <a:ext cx="9140825" cy="180975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1018" name="Rectangle 10"/>
          <p:cNvSpPr>
            <a:spLocks noChangeArrowheads="1"/>
          </p:cNvSpPr>
          <p:nvPr/>
        </p:nvSpPr>
        <p:spPr bwMode="auto">
          <a:xfrm>
            <a:off x="-1751013" y="4249738"/>
            <a:ext cx="7345363" cy="1017587"/>
          </a:xfrm>
          <a:prstGeom prst="rect">
            <a:avLst/>
          </a:prstGeom>
          <a:gradFill rotWithShape="1">
            <a:gsLst>
              <a:gs pos="0">
                <a:schemeClr val="bg1">
                  <a:alpha val="89999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71019" name="Oval 11"/>
          <p:cNvSpPr>
            <a:spLocks noChangeArrowheads="1"/>
          </p:cNvSpPr>
          <p:nvPr/>
        </p:nvSpPr>
        <p:spPr bwMode="auto">
          <a:xfrm>
            <a:off x="-3371850" y="639763"/>
            <a:ext cx="9140825" cy="91408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1020" name="Rectangle 12"/>
          <p:cNvSpPr>
            <a:spLocks noChangeArrowheads="1"/>
          </p:cNvSpPr>
          <p:nvPr/>
        </p:nvSpPr>
        <p:spPr bwMode="auto">
          <a:xfrm>
            <a:off x="5326063" y="3322638"/>
            <a:ext cx="80962" cy="42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1021" name="Rectangle 13"/>
          <p:cNvSpPr>
            <a:spLocks noChangeArrowheads="1"/>
          </p:cNvSpPr>
          <p:nvPr/>
        </p:nvSpPr>
        <p:spPr bwMode="auto">
          <a:xfrm rot="245137">
            <a:off x="5294313" y="3240088"/>
            <a:ext cx="79375" cy="42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1022" name="Rectangle 14"/>
          <p:cNvSpPr>
            <a:spLocks noChangeArrowheads="1"/>
          </p:cNvSpPr>
          <p:nvPr/>
        </p:nvSpPr>
        <p:spPr bwMode="auto">
          <a:xfrm rot="3799929">
            <a:off x="3914775" y="2486025"/>
            <a:ext cx="127000" cy="120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1023" name="Oval 15"/>
          <p:cNvSpPr>
            <a:spLocks noChangeArrowheads="1"/>
          </p:cNvSpPr>
          <p:nvPr/>
        </p:nvSpPr>
        <p:spPr bwMode="auto">
          <a:xfrm>
            <a:off x="-2228850" y="639763"/>
            <a:ext cx="6856413" cy="914082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1024" name="Rectangle 16"/>
          <p:cNvSpPr>
            <a:spLocks noChangeArrowheads="1"/>
          </p:cNvSpPr>
          <p:nvPr/>
        </p:nvSpPr>
        <p:spPr bwMode="auto">
          <a:xfrm>
            <a:off x="-207963" y="387350"/>
            <a:ext cx="4462463" cy="957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1026" name="Line 18"/>
          <p:cNvSpPr>
            <a:spLocks noChangeShapeType="1"/>
          </p:cNvSpPr>
          <p:nvPr/>
        </p:nvSpPr>
        <p:spPr bwMode="auto">
          <a:xfrm>
            <a:off x="1196975" y="5207000"/>
            <a:ext cx="3379788" cy="609600"/>
          </a:xfrm>
          <a:prstGeom prst="line">
            <a:avLst/>
          </a:prstGeom>
          <a:noFill/>
          <a:ln w="19050">
            <a:solidFill>
              <a:srgbClr val="FFCC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1027" name="Rectangle 19"/>
          <p:cNvSpPr>
            <a:spLocks noChangeArrowheads="1"/>
          </p:cNvSpPr>
          <p:nvPr/>
        </p:nvSpPr>
        <p:spPr bwMode="auto">
          <a:xfrm rot="3438604">
            <a:off x="5325268" y="1955007"/>
            <a:ext cx="119063" cy="1054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1028" name="Line 20"/>
          <p:cNvSpPr>
            <a:spLocks noChangeShapeType="1"/>
          </p:cNvSpPr>
          <p:nvPr/>
        </p:nvSpPr>
        <p:spPr bwMode="auto">
          <a:xfrm flipV="1">
            <a:off x="1196975" y="1382713"/>
            <a:ext cx="5888038" cy="38100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1029" name="Line 21"/>
          <p:cNvSpPr>
            <a:spLocks noChangeShapeType="1"/>
          </p:cNvSpPr>
          <p:nvPr/>
        </p:nvSpPr>
        <p:spPr bwMode="auto">
          <a:xfrm>
            <a:off x="5330825" y="3302000"/>
            <a:ext cx="49213" cy="1588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1030" name="Text Box 22"/>
          <p:cNvSpPr txBox="1">
            <a:spLocks noChangeArrowheads="1"/>
          </p:cNvSpPr>
          <p:nvPr/>
        </p:nvSpPr>
        <p:spPr bwMode="auto">
          <a:xfrm>
            <a:off x="741363" y="1779588"/>
            <a:ext cx="165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Ewald sphere</a:t>
            </a:r>
          </a:p>
        </p:txBody>
      </p:sp>
      <p:sp>
        <p:nvSpPr>
          <p:cNvPr id="171031" name="Text Box 23"/>
          <p:cNvSpPr txBox="1">
            <a:spLocks noChangeArrowheads="1"/>
          </p:cNvSpPr>
          <p:nvPr/>
        </p:nvSpPr>
        <p:spPr bwMode="auto">
          <a:xfrm rot="16200000">
            <a:off x="5325269" y="4025107"/>
            <a:ext cx="1492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accent2"/>
                </a:solidFill>
              </a:rPr>
              <a:t>spindle axis</a:t>
            </a:r>
          </a:p>
        </p:txBody>
      </p:sp>
      <p:sp>
        <p:nvSpPr>
          <p:cNvPr id="171032" name="Text Box 24"/>
          <p:cNvSpPr txBox="1">
            <a:spLocks noChangeArrowheads="1"/>
          </p:cNvSpPr>
          <p:nvPr/>
        </p:nvSpPr>
        <p:spPr bwMode="auto">
          <a:xfrm>
            <a:off x="6378575" y="2657475"/>
            <a:ext cx="1123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sz="2000" b="1">
                <a:solidFill>
                  <a:srgbClr val="008000"/>
                </a:solidFill>
                <a:cs typeface="Arial" charset="0"/>
              </a:rPr>
              <a:t>Φ</a:t>
            </a:r>
            <a:r>
              <a:rPr lang="en-US" sz="2000" b="1">
                <a:solidFill>
                  <a:srgbClr val="008000"/>
                </a:solidFill>
                <a:cs typeface="Arial" charset="0"/>
              </a:rPr>
              <a:t> </a:t>
            </a:r>
            <a:r>
              <a:rPr lang="en-US" sz="2000" b="1">
                <a:solidFill>
                  <a:srgbClr val="008000"/>
                </a:solidFill>
              </a:rPr>
              <a:t>circle</a:t>
            </a:r>
          </a:p>
        </p:txBody>
      </p:sp>
      <p:sp>
        <p:nvSpPr>
          <p:cNvPr id="171033" name="Text Box 25"/>
          <p:cNvSpPr txBox="1">
            <a:spLocks noChangeArrowheads="1"/>
          </p:cNvSpPr>
          <p:nvPr/>
        </p:nvSpPr>
        <p:spPr bwMode="auto">
          <a:xfrm rot="-2052373">
            <a:off x="2457450" y="4079875"/>
            <a:ext cx="1631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diffracted ray</a:t>
            </a:r>
          </a:p>
        </p:txBody>
      </p:sp>
      <p:sp>
        <p:nvSpPr>
          <p:cNvPr id="171034" name="Text Box 26"/>
          <p:cNvSpPr txBox="1">
            <a:spLocks noChangeArrowheads="1"/>
          </p:cNvSpPr>
          <p:nvPr/>
        </p:nvSpPr>
        <p:spPr bwMode="auto">
          <a:xfrm>
            <a:off x="7526338" y="3430588"/>
            <a:ext cx="79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8000"/>
                </a:solidFill>
              </a:rPr>
              <a:t>(h,k,l)</a:t>
            </a:r>
          </a:p>
        </p:txBody>
      </p:sp>
      <p:sp>
        <p:nvSpPr>
          <p:cNvPr id="171035" name="Freeform 27"/>
          <p:cNvSpPr>
            <a:spLocks/>
          </p:cNvSpPr>
          <p:nvPr/>
        </p:nvSpPr>
        <p:spPr bwMode="auto">
          <a:xfrm>
            <a:off x="7204075" y="3311525"/>
            <a:ext cx="360363" cy="338138"/>
          </a:xfrm>
          <a:custGeom>
            <a:avLst/>
            <a:gdLst/>
            <a:ahLst/>
            <a:cxnLst>
              <a:cxn ang="0">
                <a:pos x="227" y="201"/>
              </a:cxn>
              <a:cxn ang="0">
                <a:pos x="122" y="201"/>
              </a:cxn>
              <a:cxn ang="0">
                <a:pos x="35" y="131"/>
              </a:cxn>
              <a:cxn ang="0">
                <a:pos x="9" y="52"/>
              </a:cxn>
              <a:cxn ang="0">
                <a:pos x="0" y="0"/>
              </a:cxn>
            </a:cxnLst>
            <a:rect l="0" t="0" r="r" b="b"/>
            <a:pathLst>
              <a:path w="227" h="213">
                <a:moveTo>
                  <a:pt x="227" y="201"/>
                </a:moveTo>
                <a:cubicBezTo>
                  <a:pt x="190" y="207"/>
                  <a:pt x="154" y="213"/>
                  <a:pt x="122" y="201"/>
                </a:cubicBezTo>
                <a:cubicBezTo>
                  <a:pt x="90" y="189"/>
                  <a:pt x="54" y="156"/>
                  <a:pt x="35" y="131"/>
                </a:cubicBezTo>
                <a:cubicBezTo>
                  <a:pt x="16" y="106"/>
                  <a:pt x="15" y="74"/>
                  <a:pt x="9" y="52"/>
                </a:cubicBezTo>
                <a:cubicBezTo>
                  <a:pt x="3" y="30"/>
                  <a:pt x="1" y="15"/>
                  <a:pt x="0" y="0"/>
                </a:cubicBezTo>
              </a:path>
            </a:pathLst>
          </a:cu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1036" name="Line 28"/>
          <p:cNvSpPr>
            <a:spLocks noChangeShapeType="1"/>
          </p:cNvSpPr>
          <p:nvPr/>
        </p:nvSpPr>
        <p:spPr bwMode="auto">
          <a:xfrm flipH="1" flipV="1">
            <a:off x="4306888" y="3227388"/>
            <a:ext cx="1466850" cy="1978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1037" name="Text Box 29"/>
          <p:cNvSpPr txBox="1">
            <a:spLocks noChangeArrowheads="1"/>
          </p:cNvSpPr>
          <p:nvPr/>
        </p:nvSpPr>
        <p:spPr bwMode="auto">
          <a:xfrm>
            <a:off x="4948238" y="3929063"/>
            <a:ext cx="41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d*</a:t>
            </a:r>
          </a:p>
        </p:txBody>
      </p:sp>
      <p:sp>
        <p:nvSpPr>
          <p:cNvPr id="171038" name="Line 30"/>
          <p:cNvSpPr>
            <a:spLocks noChangeShapeType="1"/>
          </p:cNvSpPr>
          <p:nvPr/>
        </p:nvSpPr>
        <p:spPr bwMode="auto">
          <a:xfrm>
            <a:off x="1192213" y="5195888"/>
            <a:ext cx="457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1039" name="Text Box 31"/>
          <p:cNvSpPr txBox="1">
            <a:spLocks noChangeArrowheads="1"/>
          </p:cNvSpPr>
          <p:nvPr/>
        </p:nvSpPr>
        <p:spPr bwMode="auto">
          <a:xfrm>
            <a:off x="3557588" y="4873625"/>
            <a:ext cx="400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b="1"/>
              <a:t>λ</a:t>
            </a:r>
            <a:r>
              <a:rPr lang="en-US" b="1"/>
              <a:t>*</a:t>
            </a:r>
          </a:p>
        </p:txBody>
      </p:sp>
      <p:sp>
        <p:nvSpPr>
          <p:cNvPr id="171040" name="Text Box 32"/>
          <p:cNvSpPr txBox="1">
            <a:spLocks noChangeArrowheads="1"/>
          </p:cNvSpPr>
          <p:nvPr/>
        </p:nvSpPr>
        <p:spPr bwMode="auto">
          <a:xfrm>
            <a:off x="2574925" y="3640138"/>
            <a:ext cx="400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b="1"/>
              <a:t>λ</a:t>
            </a:r>
            <a:r>
              <a:rPr lang="en-US" b="1"/>
              <a:t>*</a:t>
            </a:r>
          </a:p>
        </p:txBody>
      </p:sp>
      <p:sp>
        <p:nvSpPr>
          <p:cNvPr id="34" name="Rectangle 5"/>
          <p:cNvSpPr txBox="1">
            <a:spLocks noChangeArrowheads="1"/>
          </p:cNvSpPr>
          <p:nvPr/>
        </p:nvSpPr>
        <p:spPr bwMode="auto">
          <a:xfrm>
            <a:off x="0" y="0"/>
            <a:ext cx="6303827" cy="667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What about spot shape?</a:t>
            </a: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5" name="Rectangle 3"/>
          <p:cNvSpPr txBox="1">
            <a:spLocks noChangeArrowheads="1"/>
          </p:cNvSpPr>
          <p:nvPr/>
        </p:nvSpPr>
        <p:spPr>
          <a:xfrm>
            <a:off x="0" y="6192996"/>
            <a:ext cx="2916621" cy="6650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400" kern="0" noProof="0" dirty="0" smtClean="0">
                <a:solidFill>
                  <a:schemeClr val="accent2"/>
                </a:solidFill>
                <a:latin typeface="+mn-lt"/>
              </a:rPr>
              <a:t>Schematics from James Holton, APS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>
          <a:xfrm>
            <a:off x="0" y="606748"/>
            <a:ext cx="7493876" cy="6650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noProof="0" dirty="0" smtClean="0">
                <a:solidFill>
                  <a:schemeClr val="accent2"/>
                </a:solidFill>
                <a:latin typeface="+mn-lt"/>
              </a:rPr>
              <a:t>Consider a single reflection on the </a:t>
            </a:r>
            <a:r>
              <a:rPr lang="en-GB" sz="2000" kern="0" noProof="0" dirty="0" err="1" smtClean="0">
                <a:solidFill>
                  <a:schemeClr val="accent2"/>
                </a:solidFill>
                <a:latin typeface="+mn-lt"/>
              </a:rPr>
              <a:t>Ewald</a:t>
            </a:r>
            <a:r>
              <a:rPr lang="en-GB" sz="2000" kern="0" noProof="0" dirty="0" smtClean="0">
                <a:solidFill>
                  <a:schemeClr val="accent2"/>
                </a:solidFill>
                <a:latin typeface="+mn-lt"/>
              </a:rPr>
              <a:t> sphere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Line 2"/>
          <p:cNvSpPr>
            <a:spLocks noChangeShapeType="1"/>
          </p:cNvSpPr>
          <p:nvPr/>
        </p:nvSpPr>
        <p:spPr bwMode="auto">
          <a:xfrm flipH="1" flipV="1">
            <a:off x="5765800" y="2466975"/>
            <a:ext cx="0" cy="4086225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2035" name="Rectangle 3"/>
          <p:cNvSpPr>
            <a:spLocks noChangeArrowheads="1"/>
          </p:cNvSpPr>
          <p:nvPr/>
        </p:nvSpPr>
        <p:spPr bwMode="auto">
          <a:xfrm>
            <a:off x="5222875" y="3240088"/>
            <a:ext cx="679450" cy="120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2036" name="Oval 4"/>
          <p:cNvSpPr>
            <a:spLocks noChangeArrowheads="1"/>
          </p:cNvSpPr>
          <p:nvPr/>
        </p:nvSpPr>
        <p:spPr bwMode="auto">
          <a:xfrm>
            <a:off x="3429000" y="2379663"/>
            <a:ext cx="4692650" cy="928687"/>
          </a:xfrm>
          <a:prstGeom prst="ellips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2037" name="Rectangle 5"/>
          <p:cNvSpPr>
            <a:spLocks noChangeArrowheads="1"/>
          </p:cNvSpPr>
          <p:nvPr/>
        </p:nvSpPr>
        <p:spPr bwMode="auto">
          <a:xfrm>
            <a:off x="4741863" y="2354263"/>
            <a:ext cx="146050" cy="130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2038" name="Rectangle 6"/>
          <p:cNvSpPr>
            <a:spLocks noChangeArrowheads="1"/>
          </p:cNvSpPr>
          <p:nvPr/>
        </p:nvSpPr>
        <p:spPr bwMode="auto">
          <a:xfrm>
            <a:off x="5710238" y="2297113"/>
            <a:ext cx="134937" cy="158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2039" name="Rectangle 7"/>
          <p:cNvSpPr>
            <a:spLocks noChangeArrowheads="1"/>
          </p:cNvSpPr>
          <p:nvPr/>
        </p:nvSpPr>
        <p:spPr bwMode="auto">
          <a:xfrm>
            <a:off x="3429000" y="2297113"/>
            <a:ext cx="4692650" cy="508000"/>
          </a:xfrm>
          <a:prstGeom prst="rect">
            <a:avLst/>
          </a:prstGeom>
          <a:gradFill rotWithShape="1">
            <a:gsLst>
              <a:gs pos="0">
                <a:schemeClr val="bg1">
                  <a:alpha val="89999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2040" name="Line 8"/>
          <p:cNvSpPr>
            <a:spLocks noChangeShapeType="1"/>
          </p:cNvSpPr>
          <p:nvPr/>
        </p:nvSpPr>
        <p:spPr bwMode="auto">
          <a:xfrm flipH="1" flipV="1">
            <a:off x="5765800" y="1476375"/>
            <a:ext cx="0" cy="1677988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2041" name="Oval 9"/>
          <p:cNvSpPr>
            <a:spLocks noChangeAspect="1" noChangeArrowheads="1"/>
          </p:cNvSpPr>
          <p:nvPr/>
        </p:nvSpPr>
        <p:spPr bwMode="auto">
          <a:xfrm>
            <a:off x="-3371850" y="4305300"/>
            <a:ext cx="9140825" cy="180975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2042" name="Rectangle 10"/>
          <p:cNvSpPr>
            <a:spLocks noChangeArrowheads="1"/>
          </p:cNvSpPr>
          <p:nvPr/>
        </p:nvSpPr>
        <p:spPr bwMode="auto">
          <a:xfrm>
            <a:off x="-1751013" y="4249738"/>
            <a:ext cx="7345363" cy="1017587"/>
          </a:xfrm>
          <a:prstGeom prst="rect">
            <a:avLst/>
          </a:prstGeom>
          <a:gradFill rotWithShape="1">
            <a:gsLst>
              <a:gs pos="0">
                <a:schemeClr val="bg1">
                  <a:alpha val="89999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72043" name="Oval 11"/>
          <p:cNvSpPr>
            <a:spLocks noChangeArrowheads="1"/>
          </p:cNvSpPr>
          <p:nvPr/>
        </p:nvSpPr>
        <p:spPr bwMode="auto">
          <a:xfrm>
            <a:off x="-3371850" y="639763"/>
            <a:ext cx="9140825" cy="91408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2044" name="Rectangle 12"/>
          <p:cNvSpPr>
            <a:spLocks noChangeArrowheads="1"/>
          </p:cNvSpPr>
          <p:nvPr/>
        </p:nvSpPr>
        <p:spPr bwMode="auto">
          <a:xfrm>
            <a:off x="5326063" y="3322638"/>
            <a:ext cx="80962" cy="42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2045" name="Rectangle 13"/>
          <p:cNvSpPr>
            <a:spLocks noChangeArrowheads="1"/>
          </p:cNvSpPr>
          <p:nvPr/>
        </p:nvSpPr>
        <p:spPr bwMode="auto">
          <a:xfrm rot="245137">
            <a:off x="5294313" y="3240088"/>
            <a:ext cx="79375" cy="42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2046" name="Rectangle 14"/>
          <p:cNvSpPr>
            <a:spLocks noChangeArrowheads="1"/>
          </p:cNvSpPr>
          <p:nvPr/>
        </p:nvSpPr>
        <p:spPr bwMode="auto">
          <a:xfrm rot="3799929">
            <a:off x="3914775" y="2486025"/>
            <a:ext cx="127000" cy="120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2047" name="Oval 15"/>
          <p:cNvSpPr>
            <a:spLocks noChangeArrowheads="1"/>
          </p:cNvSpPr>
          <p:nvPr/>
        </p:nvSpPr>
        <p:spPr bwMode="auto">
          <a:xfrm>
            <a:off x="-2228850" y="639763"/>
            <a:ext cx="6856413" cy="914082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2048" name="Rectangle 16"/>
          <p:cNvSpPr>
            <a:spLocks noChangeArrowheads="1"/>
          </p:cNvSpPr>
          <p:nvPr/>
        </p:nvSpPr>
        <p:spPr bwMode="auto">
          <a:xfrm>
            <a:off x="-207963" y="387350"/>
            <a:ext cx="4462463" cy="957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2049" name="Rectangle 17"/>
          <p:cNvSpPr>
            <a:spLocks noGrp="1" noChangeArrowheads="1"/>
          </p:cNvSpPr>
          <p:nvPr>
            <p:ph type="title"/>
          </p:nvPr>
        </p:nvSpPr>
        <p:spPr>
          <a:xfrm>
            <a:off x="15752" y="0"/>
            <a:ext cx="8229600" cy="1143000"/>
          </a:xfrm>
          <a:noFill/>
        </p:spPr>
        <p:txBody>
          <a:bodyPr/>
          <a:lstStyle/>
          <a:p>
            <a:r>
              <a:rPr lang="en-US" dirty="0" smtClean="0"/>
              <a:t>Mosaic </a:t>
            </a:r>
            <a:r>
              <a:rPr lang="en-US" dirty="0"/>
              <a:t>spread</a:t>
            </a:r>
          </a:p>
        </p:txBody>
      </p:sp>
      <p:sp>
        <p:nvSpPr>
          <p:cNvPr id="172050" name="Line 18"/>
          <p:cNvSpPr>
            <a:spLocks noChangeShapeType="1"/>
          </p:cNvSpPr>
          <p:nvPr/>
        </p:nvSpPr>
        <p:spPr bwMode="auto">
          <a:xfrm>
            <a:off x="1196975" y="5207000"/>
            <a:ext cx="3379788" cy="609600"/>
          </a:xfrm>
          <a:prstGeom prst="line">
            <a:avLst/>
          </a:prstGeom>
          <a:noFill/>
          <a:ln w="19050">
            <a:solidFill>
              <a:srgbClr val="FFCC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2051" name="Rectangle 19"/>
          <p:cNvSpPr>
            <a:spLocks noChangeArrowheads="1"/>
          </p:cNvSpPr>
          <p:nvPr/>
        </p:nvSpPr>
        <p:spPr bwMode="auto">
          <a:xfrm rot="3438604">
            <a:off x="5325268" y="1955007"/>
            <a:ext cx="119063" cy="1054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2052" name="Line 20"/>
          <p:cNvSpPr>
            <a:spLocks noChangeShapeType="1"/>
          </p:cNvSpPr>
          <p:nvPr/>
        </p:nvSpPr>
        <p:spPr bwMode="auto">
          <a:xfrm flipV="1">
            <a:off x="1196975" y="1382713"/>
            <a:ext cx="5888038" cy="38100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2053" name="Line 21"/>
          <p:cNvSpPr>
            <a:spLocks noChangeShapeType="1"/>
          </p:cNvSpPr>
          <p:nvPr/>
        </p:nvSpPr>
        <p:spPr bwMode="auto">
          <a:xfrm>
            <a:off x="5330825" y="3302000"/>
            <a:ext cx="49213" cy="1588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2054" name="Text Box 22"/>
          <p:cNvSpPr txBox="1">
            <a:spLocks noChangeArrowheads="1"/>
          </p:cNvSpPr>
          <p:nvPr/>
        </p:nvSpPr>
        <p:spPr bwMode="auto">
          <a:xfrm>
            <a:off x="741363" y="1779588"/>
            <a:ext cx="165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Ewald sphere</a:t>
            </a:r>
          </a:p>
        </p:txBody>
      </p:sp>
      <p:sp>
        <p:nvSpPr>
          <p:cNvPr id="172055" name="Text Box 23"/>
          <p:cNvSpPr txBox="1">
            <a:spLocks noChangeArrowheads="1"/>
          </p:cNvSpPr>
          <p:nvPr/>
        </p:nvSpPr>
        <p:spPr bwMode="auto">
          <a:xfrm rot="16200000">
            <a:off x="5325269" y="4025107"/>
            <a:ext cx="1492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accent2"/>
                </a:solidFill>
              </a:rPr>
              <a:t>spindle axis</a:t>
            </a:r>
          </a:p>
        </p:txBody>
      </p:sp>
      <p:sp>
        <p:nvSpPr>
          <p:cNvPr id="172056" name="Text Box 24"/>
          <p:cNvSpPr txBox="1">
            <a:spLocks noChangeArrowheads="1"/>
          </p:cNvSpPr>
          <p:nvPr/>
        </p:nvSpPr>
        <p:spPr bwMode="auto">
          <a:xfrm>
            <a:off x="6378575" y="2657475"/>
            <a:ext cx="1123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sz="2000" b="1">
                <a:solidFill>
                  <a:srgbClr val="008000"/>
                </a:solidFill>
                <a:cs typeface="Arial" charset="0"/>
              </a:rPr>
              <a:t>Φ</a:t>
            </a:r>
            <a:r>
              <a:rPr lang="en-US" sz="2000" b="1">
                <a:solidFill>
                  <a:srgbClr val="008000"/>
                </a:solidFill>
                <a:cs typeface="Arial" charset="0"/>
              </a:rPr>
              <a:t> </a:t>
            </a:r>
            <a:r>
              <a:rPr lang="en-US" sz="2000" b="1">
                <a:solidFill>
                  <a:srgbClr val="008000"/>
                </a:solidFill>
              </a:rPr>
              <a:t>circle</a:t>
            </a:r>
          </a:p>
        </p:txBody>
      </p:sp>
      <p:sp>
        <p:nvSpPr>
          <p:cNvPr id="172057" name="Text Box 25"/>
          <p:cNvSpPr txBox="1">
            <a:spLocks noChangeArrowheads="1"/>
          </p:cNvSpPr>
          <p:nvPr/>
        </p:nvSpPr>
        <p:spPr bwMode="auto">
          <a:xfrm rot="-2052373">
            <a:off x="2457450" y="4079875"/>
            <a:ext cx="1631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diffracted ray</a:t>
            </a:r>
          </a:p>
        </p:txBody>
      </p:sp>
      <p:sp>
        <p:nvSpPr>
          <p:cNvPr id="172058" name="Text Box 26"/>
          <p:cNvSpPr txBox="1">
            <a:spLocks noChangeArrowheads="1"/>
          </p:cNvSpPr>
          <p:nvPr/>
        </p:nvSpPr>
        <p:spPr bwMode="auto">
          <a:xfrm>
            <a:off x="7526338" y="3430588"/>
            <a:ext cx="79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8000"/>
                </a:solidFill>
              </a:rPr>
              <a:t>(h,k,l)</a:t>
            </a:r>
          </a:p>
        </p:txBody>
      </p:sp>
      <p:sp>
        <p:nvSpPr>
          <p:cNvPr id="172059" name="Freeform 27"/>
          <p:cNvSpPr>
            <a:spLocks/>
          </p:cNvSpPr>
          <p:nvPr/>
        </p:nvSpPr>
        <p:spPr bwMode="auto">
          <a:xfrm>
            <a:off x="7204075" y="3311525"/>
            <a:ext cx="360363" cy="338138"/>
          </a:xfrm>
          <a:custGeom>
            <a:avLst/>
            <a:gdLst/>
            <a:ahLst/>
            <a:cxnLst>
              <a:cxn ang="0">
                <a:pos x="227" y="201"/>
              </a:cxn>
              <a:cxn ang="0">
                <a:pos x="122" y="201"/>
              </a:cxn>
              <a:cxn ang="0">
                <a:pos x="35" y="131"/>
              </a:cxn>
              <a:cxn ang="0">
                <a:pos x="9" y="52"/>
              </a:cxn>
              <a:cxn ang="0">
                <a:pos x="0" y="0"/>
              </a:cxn>
            </a:cxnLst>
            <a:rect l="0" t="0" r="r" b="b"/>
            <a:pathLst>
              <a:path w="227" h="213">
                <a:moveTo>
                  <a:pt x="227" y="201"/>
                </a:moveTo>
                <a:cubicBezTo>
                  <a:pt x="190" y="207"/>
                  <a:pt x="154" y="213"/>
                  <a:pt x="122" y="201"/>
                </a:cubicBezTo>
                <a:cubicBezTo>
                  <a:pt x="90" y="189"/>
                  <a:pt x="54" y="156"/>
                  <a:pt x="35" y="131"/>
                </a:cubicBezTo>
                <a:cubicBezTo>
                  <a:pt x="16" y="106"/>
                  <a:pt x="15" y="74"/>
                  <a:pt x="9" y="52"/>
                </a:cubicBezTo>
                <a:cubicBezTo>
                  <a:pt x="3" y="30"/>
                  <a:pt x="1" y="15"/>
                  <a:pt x="0" y="0"/>
                </a:cubicBezTo>
              </a:path>
            </a:pathLst>
          </a:cu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2062" name="Line 30"/>
          <p:cNvSpPr>
            <a:spLocks noChangeShapeType="1"/>
          </p:cNvSpPr>
          <p:nvPr/>
        </p:nvSpPr>
        <p:spPr bwMode="auto">
          <a:xfrm>
            <a:off x="1192213" y="5195888"/>
            <a:ext cx="457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2063" name="Text Box 31"/>
          <p:cNvSpPr txBox="1">
            <a:spLocks noChangeArrowheads="1"/>
          </p:cNvSpPr>
          <p:nvPr/>
        </p:nvSpPr>
        <p:spPr bwMode="auto">
          <a:xfrm>
            <a:off x="3557588" y="4873625"/>
            <a:ext cx="400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b="1"/>
              <a:t>λ</a:t>
            </a:r>
            <a:r>
              <a:rPr lang="en-US" b="1"/>
              <a:t>*</a:t>
            </a:r>
          </a:p>
        </p:txBody>
      </p:sp>
      <p:sp>
        <p:nvSpPr>
          <p:cNvPr id="172064" name="Text Box 32"/>
          <p:cNvSpPr txBox="1">
            <a:spLocks noChangeArrowheads="1"/>
          </p:cNvSpPr>
          <p:nvPr/>
        </p:nvSpPr>
        <p:spPr bwMode="auto">
          <a:xfrm>
            <a:off x="2574925" y="3640138"/>
            <a:ext cx="400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b="1"/>
              <a:t>λ</a:t>
            </a:r>
            <a:r>
              <a:rPr lang="en-US" b="1"/>
              <a:t>*</a:t>
            </a:r>
          </a:p>
        </p:txBody>
      </p:sp>
      <p:sp>
        <p:nvSpPr>
          <p:cNvPr id="172065" name="Oval 33"/>
          <p:cNvSpPr>
            <a:spLocks noChangeArrowheads="1"/>
          </p:cNvSpPr>
          <p:nvPr/>
        </p:nvSpPr>
        <p:spPr bwMode="auto">
          <a:xfrm rot="2720962">
            <a:off x="4031456" y="2840832"/>
            <a:ext cx="428625" cy="735012"/>
          </a:xfrm>
          <a:prstGeom prst="ellipse">
            <a:avLst/>
          </a:prstGeom>
          <a:solidFill>
            <a:srgbClr val="008000">
              <a:alpha val="50000"/>
            </a:srgbClr>
          </a:solidFill>
          <a:ln w="9525">
            <a:solidFill>
              <a:srgbClr val="008000"/>
            </a:solidFill>
            <a:round/>
            <a:headEnd/>
            <a:tailEnd/>
          </a:ln>
          <a:effectLst/>
        </p:spPr>
        <p:txBody>
          <a:bodyPr rot="10800000" vert="eaVert" wrap="none" anchor="ctr"/>
          <a:lstStyle/>
          <a:p>
            <a:pPr algn="ctr"/>
            <a:endParaRPr lang="el-GR" sz="2400" b="1">
              <a:solidFill>
                <a:schemeClr val="accent2"/>
              </a:solidFill>
              <a:cs typeface="Arial" charset="0"/>
            </a:endParaRPr>
          </a:p>
        </p:txBody>
      </p:sp>
      <p:sp>
        <p:nvSpPr>
          <p:cNvPr id="172067" name="Line 35"/>
          <p:cNvSpPr>
            <a:spLocks noChangeShapeType="1"/>
          </p:cNvSpPr>
          <p:nvPr/>
        </p:nvSpPr>
        <p:spPr bwMode="auto">
          <a:xfrm flipH="1" flipV="1">
            <a:off x="3960813" y="3435350"/>
            <a:ext cx="1812925" cy="1770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2068" name="Text Box 36"/>
          <p:cNvSpPr txBox="1">
            <a:spLocks noChangeArrowheads="1"/>
          </p:cNvSpPr>
          <p:nvPr/>
        </p:nvSpPr>
        <p:spPr bwMode="auto">
          <a:xfrm>
            <a:off x="5046663" y="3748088"/>
            <a:ext cx="41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d*</a:t>
            </a:r>
          </a:p>
        </p:txBody>
      </p:sp>
      <p:sp>
        <p:nvSpPr>
          <p:cNvPr id="172069" name="Line 37"/>
          <p:cNvSpPr>
            <a:spLocks noChangeShapeType="1"/>
          </p:cNvSpPr>
          <p:nvPr/>
        </p:nvSpPr>
        <p:spPr bwMode="auto">
          <a:xfrm flipH="1" flipV="1">
            <a:off x="4538663" y="2973388"/>
            <a:ext cx="1244600" cy="2241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2070" name="Text Box 38"/>
          <p:cNvSpPr txBox="1">
            <a:spLocks noChangeArrowheads="1"/>
          </p:cNvSpPr>
          <p:nvPr/>
        </p:nvSpPr>
        <p:spPr bwMode="auto">
          <a:xfrm>
            <a:off x="4367213" y="4054475"/>
            <a:ext cx="41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d*</a:t>
            </a: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>
          <a:xfrm>
            <a:off x="0" y="606748"/>
            <a:ext cx="7493876" cy="6650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noProof="0" dirty="0" smtClean="0">
                <a:solidFill>
                  <a:schemeClr val="accent2"/>
                </a:solidFill>
                <a:latin typeface="+mn-lt"/>
              </a:rPr>
              <a:t>Reciprocal lattice points are broadened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Line 2"/>
          <p:cNvSpPr>
            <a:spLocks noChangeShapeType="1"/>
          </p:cNvSpPr>
          <p:nvPr/>
        </p:nvSpPr>
        <p:spPr bwMode="auto">
          <a:xfrm flipH="1" flipV="1">
            <a:off x="5765800" y="2466975"/>
            <a:ext cx="0" cy="4086225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69987" name="Rectangle 3"/>
          <p:cNvSpPr>
            <a:spLocks noChangeArrowheads="1"/>
          </p:cNvSpPr>
          <p:nvPr/>
        </p:nvSpPr>
        <p:spPr bwMode="auto">
          <a:xfrm>
            <a:off x="5222875" y="3240088"/>
            <a:ext cx="679450" cy="120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9988" name="Oval 4"/>
          <p:cNvSpPr>
            <a:spLocks noChangeArrowheads="1"/>
          </p:cNvSpPr>
          <p:nvPr/>
        </p:nvSpPr>
        <p:spPr bwMode="auto">
          <a:xfrm>
            <a:off x="3429000" y="2379663"/>
            <a:ext cx="4692650" cy="928687"/>
          </a:xfrm>
          <a:prstGeom prst="ellips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9989" name="Rectangle 5"/>
          <p:cNvSpPr>
            <a:spLocks noChangeArrowheads="1"/>
          </p:cNvSpPr>
          <p:nvPr/>
        </p:nvSpPr>
        <p:spPr bwMode="auto">
          <a:xfrm>
            <a:off x="4741863" y="2354263"/>
            <a:ext cx="146050" cy="130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9990" name="Rectangle 6"/>
          <p:cNvSpPr>
            <a:spLocks noChangeArrowheads="1"/>
          </p:cNvSpPr>
          <p:nvPr/>
        </p:nvSpPr>
        <p:spPr bwMode="auto">
          <a:xfrm>
            <a:off x="5710238" y="2297113"/>
            <a:ext cx="134937" cy="158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9991" name="Rectangle 7"/>
          <p:cNvSpPr>
            <a:spLocks noChangeArrowheads="1"/>
          </p:cNvSpPr>
          <p:nvPr/>
        </p:nvSpPr>
        <p:spPr bwMode="auto">
          <a:xfrm>
            <a:off x="3429000" y="2297113"/>
            <a:ext cx="4692650" cy="508000"/>
          </a:xfrm>
          <a:prstGeom prst="rect">
            <a:avLst/>
          </a:prstGeom>
          <a:gradFill rotWithShape="1">
            <a:gsLst>
              <a:gs pos="0">
                <a:schemeClr val="bg1">
                  <a:alpha val="89999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9992" name="Line 8"/>
          <p:cNvSpPr>
            <a:spLocks noChangeShapeType="1"/>
          </p:cNvSpPr>
          <p:nvPr/>
        </p:nvSpPr>
        <p:spPr bwMode="auto">
          <a:xfrm flipH="1" flipV="1">
            <a:off x="5765800" y="1476375"/>
            <a:ext cx="0" cy="1677988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69993" name="Oval 9"/>
          <p:cNvSpPr>
            <a:spLocks noChangeAspect="1" noChangeArrowheads="1"/>
          </p:cNvSpPr>
          <p:nvPr/>
        </p:nvSpPr>
        <p:spPr bwMode="auto">
          <a:xfrm>
            <a:off x="-3371850" y="4305300"/>
            <a:ext cx="9140825" cy="180975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9994" name="Rectangle 10"/>
          <p:cNvSpPr>
            <a:spLocks noChangeArrowheads="1"/>
          </p:cNvSpPr>
          <p:nvPr/>
        </p:nvSpPr>
        <p:spPr bwMode="auto">
          <a:xfrm>
            <a:off x="-1751013" y="4249738"/>
            <a:ext cx="7345363" cy="1017587"/>
          </a:xfrm>
          <a:prstGeom prst="rect">
            <a:avLst/>
          </a:prstGeom>
          <a:gradFill rotWithShape="1">
            <a:gsLst>
              <a:gs pos="0">
                <a:schemeClr val="bg1">
                  <a:alpha val="89999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69995" name="Oval 11"/>
          <p:cNvSpPr>
            <a:spLocks noChangeArrowheads="1"/>
          </p:cNvSpPr>
          <p:nvPr/>
        </p:nvSpPr>
        <p:spPr bwMode="auto">
          <a:xfrm>
            <a:off x="-3371850" y="639763"/>
            <a:ext cx="9140825" cy="91408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9996" name="Rectangle 12"/>
          <p:cNvSpPr>
            <a:spLocks noChangeArrowheads="1"/>
          </p:cNvSpPr>
          <p:nvPr/>
        </p:nvSpPr>
        <p:spPr bwMode="auto">
          <a:xfrm>
            <a:off x="5326063" y="3322638"/>
            <a:ext cx="80962" cy="42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9997" name="Rectangle 13"/>
          <p:cNvSpPr>
            <a:spLocks noChangeArrowheads="1"/>
          </p:cNvSpPr>
          <p:nvPr/>
        </p:nvSpPr>
        <p:spPr bwMode="auto">
          <a:xfrm rot="245137">
            <a:off x="5294313" y="3240088"/>
            <a:ext cx="79375" cy="42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9998" name="Rectangle 14"/>
          <p:cNvSpPr>
            <a:spLocks noChangeArrowheads="1"/>
          </p:cNvSpPr>
          <p:nvPr/>
        </p:nvSpPr>
        <p:spPr bwMode="auto">
          <a:xfrm rot="3799929">
            <a:off x="3914775" y="2486025"/>
            <a:ext cx="127000" cy="120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69999" name="Oval 15"/>
          <p:cNvSpPr>
            <a:spLocks noChangeArrowheads="1"/>
          </p:cNvSpPr>
          <p:nvPr/>
        </p:nvSpPr>
        <p:spPr bwMode="auto">
          <a:xfrm>
            <a:off x="-2228850" y="639763"/>
            <a:ext cx="6592888" cy="914082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0002" name="Line 18"/>
          <p:cNvSpPr>
            <a:spLocks noChangeShapeType="1"/>
          </p:cNvSpPr>
          <p:nvPr/>
        </p:nvSpPr>
        <p:spPr bwMode="auto">
          <a:xfrm>
            <a:off x="1196975" y="5207000"/>
            <a:ext cx="3379788" cy="609600"/>
          </a:xfrm>
          <a:prstGeom prst="line">
            <a:avLst/>
          </a:prstGeom>
          <a:noFill/>
          <a:ln w="19050">
            <a:solidFill>
              <a:srgbClr val="FFCC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0003" name="Rectangle 19"/>
          <p:cNvSpPr>
            <a:spLocks noChangeArrowheads="1"/>
          </p:cNvSpPr>
          <p:nvPr/>
        </p:nvSpPr>
        <p:spPr bwMode="auto">
          <a:xfrm rot="3276946">
            <a:off x="5264943" y="1523207"/>
            <a:ext cx="119063" cy="1352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0004" name="Line 20"/>
          <p:cNvSpPr>
            <a:spLocks noChangeShapeType="1"/>
          </p:cNvSpPr>
          <p:nvPr/>
        </p:nvSpPr>
        <p:spPr bwMode="auto">
          <a:xfrm flipV="1">
            <a:off x="1196975" y="1133475"/>
            <a:ext cx="5610225" cy="4059238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0005" name="Line 21"/>
          <p:cNvSpPr>
            <a:spLocks noChangeShapeType="1"/>
          </p:cNvSpPr>
          <p:nvPr/>
        </p:nvSpPr>
        <p:spPr bwMode="auto">
          <a:xfrm>
            <a:off x="5330825" y="3302000"/>
            <a:ext cx="49213" cy="1588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0006" name="Text Box 22"/>
          <p:cNvSpPr txBox="1">
            <a:spLocks noChangeArrowheads="1"/>
          </p:cNvSpPr>
          <p:nvPr/>
        </p:nvSpPr>
        <p:spPr bwMode="auto">
          <a:xfrm>
            <a:off x="741363" y="1779588"/>
            <a:ext cx="165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Ewald sphere</a:t>
            </a:r>
          </a:p>
        </p:txBody>
      </p:sp>
      <p:sp>
        <p:nvSpPr>
          <p:cNvPr id="170007" name="Text Box 23"/>
          <p:cNvSpPr txBox="1">
            <a:spLocks noChangeArrowheads="1"/>
          </p:cNvSpPr>
          <p:nvPr/>
        </p:nvSpPr>
        <p:spPr bwMode="auto">
          <a:xfrm rot="16200000">
            <a:off x="5325269" y="4025107"/>
            <a:ext cx="1492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accent2"/>
                </a:solidFill>
              </a:rPr>
              <a:t>spindle axis</a:t>
            </a:r>
          </a:p>
        </p:txBody>
      </p:sp>
      <p:sp>
        <p:nvSpPr>
          <p:cNvPr id="170008" name="Text Box 24"/>
          <p:cNvSpPr txBox="1">
            <a:spLocks noChangeArrowheads="1"/>
          </p:cNvSpPr>
          <p:nvPr/>
        </p:nvSpPr>
        <p:spPr bwMode="auto">
          <a:xfrm>
            <a:off x="6378575" y="2657475"/>
            <a:ext cx="1123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sz="2000" b="1">
                <a:solidFill>
                  <a:srgbClr val="008000"/>
                </a:solidFill>
                <a:cs typeface="Arial" charset="0"/>
              </a:rPr>
              <a:t>Φ</a:t>
            </a:r>
            <a:r>
              <a:rPr lang="en-US" sz="2000" b="1">
                <a:solidFill>
                  <a:srgbClr val="008000"/>
                </a:solidFill>
                <a:cs typeface="Arial" charset="0"/>
              </a:rPr>
              <a:t> </a:t>
            </a:r>
            <a:r>
              <a:rPr lang="en-US" sz="2000" b="1">
                <a:solidFill>
                  <a:srgbClr val="008000"/>
                </a:solidFill>
              </a:rPr>
              <a:t>circle</a:t>
            </a:r>
          </a:p>
        </p:txBody>
      </p:sp>
      <p:sp>
        <p:nvSpPr>
          <p:cNvPr id="170009" name="Text Box 25"/>
          <p:cNvSpPr txBox="1">
            <a:spLocks noChangeArrowheads="1"/>
          </p:cNvSpPr>
          <p:nvPr/>
        </p:nvSpPr>
        <p:spPr bwMode="auto">
          <a:xfrm rot="-2052373">
            <a:off x="2446338" y="4043363"/>
            <a:ext cx="1758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diffracted rays</a:t>
            </a:r>
          </a:p>
        </p:txBody>
      </p:sp>
      <p:sp>
        <p:nvSpPr>
          <p:cNvPr id="170010" name="Text Box 26"/>
          <p:cNvSpPr txBox="1">
            <a:spLocks noChangeArrowheads="1"/>
          </p:cNvSpPr>
          <p:nvPr/>
        </p:nvSpPr>
        <p:spPr bwMode="auto">
          <a:xfrm>
            <a:off x="7526338" y="3430588"/>
            <a:ext cx="79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8000"/>
                </a:solidFill>
              </a:rPr>
              <a:t>(h,k,l)</a:t>
            </a:r>
          </a:p>
        </p:txBody>
      </p:sp>
      <p:sp>
        <p:nvSpPr>
          <p:cNvPr id="170011" name="Freeform 27"/>
          <p:cNvSpPr>
            <a:spLocks/>
          </p:cNvSpPr>
          <p:nvPr/>
        </p:nvSpPr>
        <p:spPr bwMode="auto">
          <a:xfrm>
            <a:off x="7204075" y="3311525"/>
            <a:ext cx="360363" cy="338138"/>
          </a:xfrm>
          <a:custGeom>
            <a:avLst/>
            <a:gdLst/>
            <a:ahLst/>
            <a:cxnLst>
              <a:cxn ang="0">
                <a:pos x="227" y="201"/>
              </a:cxn>
              <a:cxn ang="0">
                <a:pos x="122" y="201"/>
              </a:cxn>
              <a:cxn ang="0">
                <a:pos x="35" y="131"/>
              </a:cxn>
              <a:cxn ang="0">
                <a:pos x="9" y="52"/>
              </a:cxn>
              <a:cxn ang="0">
                <a:pos x="0" y="0"/>
              </a:cxn>
            </a:cxnLst>
            <a:rect l="0" t="0" r="r" b="b"/>
            <a:pathLst>
              <a:path w="227" h="213">
                <a:moveTo>
                  <a:pt x="227" y="201"/>
                </a:moveTo>
                <a:cubicBezTo>
                  <a:pt x="190" y="207"/>
                  <a:pt x="154" y="213"/>
                  <a:pt x="122" y="201"/>
                </a:cubicBezTo>
                <a:cubicBezTo>
                  <a:pt x="90" y="189"/>
                  <a:pt x="54" y="156"/>
                  <a:pt x="35" y="131"/>
                </a:cubicBezTo>
                <a:cubicBezTo>
                  <a:pt x="16" y="106"/>
                  <a:pt x="15" y="74"/>
                  <a:pt x="9" y="52"/>
                </a:cubicBezTo>
                <a:cubicBezTo>
                  <a:pt x="3" y="30"/>
                  <a:pt x="1" y="15"/>
                  <a:pt x="0" y="0"/>
                </a:cubicBezTo>
              </a:path>
            </a:pathLst>
          </a:cu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0012" name="Oval 28"/>
          <p:cNvSpPr>
            <a:spLocks noChangeArrowheads="1"/>
          </p:cNvSpPr>
          <p:nvPr/>
        </p:nvSpPr>
        <p:spPr bwMode="auto">
          <a:xfrm rot="2720962">
            <a:off x="4031456" y="2840832"/>
            <a:ext cx="428625" cy="735012"/>
          </a:xfrm>
          <a:prstGeom prst="ellipse">
            <a:avLst/>
          </a:prstGeom>
          <a:solidFill>
            <a:srgbClr val="008000">
              <a:alpha val="50000"/>
            </a:srgbClr>
          </a:solidFill>
          <a:ln w="9525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0013" name="Oval 29"/>
          <p:cNvSpPr>
            <a:spLocks noChangeArrowheads="1"/>
          </p:cNvSpPr>
          <p:nvPr/>
        </p:nvSpPr>
        <p:spPr bwMode="auto">
          <a:xfrm>
            <a:off x="-2219325" y="649288"/>
            <a:ext cx="7078663" cy="914082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0015" name="Text Box 31"/>
          <p:cNvSpPr txBox="1">
            <a:spLocks noChangeArrowheads="1"/>
          </p:cNvSpPr>
          <p:nvPr/>
        </p:nvSpPr>
        <p:spPr bwMode="auto">
          <a:xfrm>
            <a:off x="5046663" y="3748088"/>
            <a:ext cx="41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d*</a:t>
            </a:r>
          </a:p>
        </p:txBody>
      </p:sp>
      <p:sp>
        <p:nvSpPr>
          <p:cNvPr id="170016" name="Line 32"/>
          <p:cNvSpPr>
            <a:spLocks noChangeShapeType="1"/>
          </p:cNvSpPr>
          <p:nvPr/>
        </p:nvSpPr>
        <p:spPr bwMode="auto">
          <a:xfrm flipH="1" flipV="1">
            <a:off x="4500563" y="3211513"/>
            <a:ext cx="1282700" cy="2003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0018" name="Rectangle 34"/>
          <p:cNvSpPr>
            <a:spLocks noChangeArrowheads="1"/>
          </p:cNvSpPr>
          <p:nvPr/>
        </p:nvSpPr>
        <p:spPr bwMode="auto">
          <a:xfrm rot="3542409">
            <a:off x="5449094" y="2064544"/>
            <a:ext cx="119062" cy="1054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70019" name="Text Box 35"/>
          <p:cNvSpPr txBox="1">
            <a:spLocks noChangeArrowheads="1"/>
          </p:cNvSpPr>
          <p:nvPr/>
        </p:nvSpPr>
        <p:spPr bwMode="auto">
          <a:xfrm>
            <a:off x="4367213" y="4054475"/>
            <a:ext cx="41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d*</a:t>
            </a:r>
          </a:p>
        </p:txBody>
      </p:sp>
      <p:sp>
        <p:nvSpPr>
          <p:cNvPr id="170014" name="Line 30"/>
          <p:cNvSpPr>
            <a:spLocks noChangeShapeType="1"/>
          </p:cNvSpPr>
          <p:nvPr/>
        </p:nvSpPr>
        <p:spPr bwMode="auto">
          <a:xfrm flipH="1" flipV="1">
            <a:off x="4027488" y="3163888"/>
            <a:ext cx="1746250" cy="2041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0017" name="Line 33"/>
          <p:cNvSpPr>
            <a:spLocks noChangeShapeType="1"/>
          </p:cNvSpPr>
          <p:nvPr/>
        </p:nvSpPr>
        <p:spPr bwMode="auto">
          <a:xfrm flipV="1">
            <a:off x="1209675" y="1716088"/>
            <a:ext cx="5791200" cy="3449637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70000" name="Rectangle 16"/>
          <p:cNvSpPr>
            <a:spLocks noChangeArrowheads="1"/>
          </p:cNvSpPr>
          <p:nvPr/>
        </p:nvSpPr>
        <p:spPr bwMode="auto">
          <a:xfrm>
            <a:off x="-207963" y="387350"/>
            <a:ext cx="4462463" cy="957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7" name="Rectangle 17"/>
          <p:cNvSpPr>
            <a:spLocks noGrp="1" noChangeArrowheads="1"/>
          </p:cNvSpPr>
          <p:nvPr>
            <p:ph type="title"/>
          </p:nvPr>
        </p:nvSpPr>
        <p:spPr>
          <a:xfrm>
            <a:off x="15752" y="0"/>
            <a:ext cx="8229600" cy="1143000"/>
          </a:xfrm>
          <a:noFill/>
        </p:spPr>
        <p:txBody>
          <a:bodyPr/>
          <a:lstStyle/>
          <a:p>
            <a:r>
              <a:rPr lang="en-US" dirty="0" smtClean="0"/>
              <a:t>Mosaic </a:t>
            </a:r>
            <a:r>
              <a:rPr lang="en-US" dirty="0"/>
              <a:t>spread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>
          <a:xfrm>
            <a:off x="0" y="606748"/>
            <a:ext cx="7493876" cy="6650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noProof="0" dirty="0" smtClean="0">
                <a:solidFill>
                  <a:schemeClr val="accent2"/>
                </a:solidFill>
                <a:latin typeface="+mn-lt"/>
              </a:rPr>
              <a:t>Reciprocal lattice points are broadened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3060" name="Picture 4" descr="mosaic_0002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5" name="Rectangle 3"/>
            <p:cNvSpPr txBox="1">
              <a:spLocks noChangeArrowheads="1"/>
            </p:cNvSpPr>
            <p:nvPr/>
          </p:nvSpPr>
          <p:spPr>
            <a:xfrm>
              <a:off x="2154604" y="168427"/>
              <a:ext cx="3710168" cy="482978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 smtClean="0">
                  <a:solidFill>
                    <a:schemeClr val="bg1"/>
                  </a:solidFill>
                  <a:latin typeface="+mn-lt"/>
                </a:rPr>
                <a:t>mosaic spread = 0°</a:t>
              </a:r>
              <a:endParaRPr lang="en-GB" sz="3000" kern="0" noProof="0" dirty="0" smtClean="0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0" y="5576230"/>
            <a:ext cx="4900608" cy="88763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800" kern="0" noProof="0" dirty="0" smtClean="0">
                <a:solidFill>
                  <a:schemeClr val="bg1"/>
                </a:solidFill>
                <a:latin typeface="+mn-lt"/>
              </a:rPr>
              <a:t>Simulated diffraction images by James Holton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0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8" name="Picture 4" descr="mosaic_0010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19" name="Rectangle 3"/>
            <p:cNvSpPr txBox="1">
              <a:spLocks noChangeArrowheads="1"/>
            </p:cNvSpPr>
            <p:nvPr/>
          </p:nvSpPr>
          <p:spPr>
            <a:xfrm>
              <a:off x="2154604" y="168427"/>
              <a:ext cx="4057010" cy="482978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 smtClean="0">
                  <a:solidFill>
                    <a:schemeClr val="bg1"/>
                  </a:solidFill>
                  <a:latin typeface="+mn-lt"/>
                </a:rPr>
                <a:t>mosaic spread = 0.1°</a:t>
              </a:r>
              <a:endParaRPr lang="en-GB" sz="3000" kern="0" noProof="0" dirty="0" smtClean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4" descr="mosaic_0020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22" name="Rectangle 3"/>
            <p:cNvSpPr txBox="1">
              <a:spLocks noChangeArrowheads="1"/>
            </p:cNvSpPr>
            <p:nvPr/>
          </p:nvSpPr>
          <p:spPr>
            <a:xfrm>
              <a:off x="2154604" y="168427"/>
              <a:ext cx="4057010" cy="482978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 smtClean="0">
                  <a:solidFill>
                    <a:schemeClr val="bg1"/>
                  </a:solidFill>
                  <a:latin typeface="+mn-lt"/>
                </a:rPr>
                <a:t>mosaic spread = 0.2°</a:t>
              </a:r>
              <a:endParaRPr lang="en-GB" sz="3000" kern="0" noProof="0" dirty="0" smtClean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4" descr="mosaic_0040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25" name="Rectangle 3"/>
            <p:cNvSpPr txBox="1">
              <a:spLocks noChangeArrowheads="1"/>
            </p:cNvSpPr>
            <p:nvPr/>
          </p:nvSpPr>
          <p:spPr>
            <a:xfrm>
              <a:off x="2154604" y="168427"/>
              <a:ext cx="4057010" cy="482978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 smtClean="0">
                  <a:solidFill>
                    <a:schemeClr val="bg1"/>
                  </a:solidFill>
                  <a:latin typeface="+mn-lt"/>
                </a:rPr>
                <a:t>mosaic spread = 0.4°</a:t>
              </a:r>
              <a:endParaRPr lang="en-GB" sz="3000" kern="0" noProof="0" dirty="0" smtClean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7" name="Picture 5" descr="mosaic_0060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28" name="Rectangle 3"/>
            <p:cNvSpPr txBox="1">
              <a:spLocks noChangeArrowheads="1"/>
            </p:cNvSpPr>
            <p:nvPr/>
          </p:nvSpPr>
          <p:spPr>
            <a:xfrm>
              <a:off x="2154604" y="168427"/>
              <a:ext cx="4057010" cy="482978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 smtClean="0">
                  <a:solidFill>
                    <a:schemeClr val="bg1"/>
                  </a:solidFill>
                  <a:latin typeface="+mn-lt"/>
                </a:rPr>
                <a:t>mosaic spread = 0.6°</a:t>
              </a:r>
              <a:endParaRPr lang="en-GB" sz="3000" kern="0" noProof="0" dirty="0" smtClean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0" name="Picture 2" descr="mosaic_0080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31" name="Rectangle 3"/>
            <p:cNvSpPr txBox="1">
              <a:spLocks noChangeArrowheads="1"/>
            </p:cNvSpPr>
            <p:nvPr/>
          </p:nvSpPr>
          <p:spPr>
            <a:xfrm>
              <a:off x="2154604" y="168427"/>
              <a:ext cx="4057010" cy="482978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 smtClean="0">
                  <a:solidFill>
                    <a:schemeClr val="bg1"/>
                  </a:solidFill>
                  <a:latin typeface="+mn-lt"/>
                </a:rPr>
                <a:t>mosaic spread = 0.8°</a:t>
              </a:r>
              <a:endParaRPr lang="en-GB" sz="3000" kern="0" noProof="0" dirty="0" smtClean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3" name="Picture 4" descr="mosaic_0100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34" name="Rectangle 3"/>
            <p:cNvSpPr txBox="1">
              <a:spLocks noChangeArrowheads="1"/>
            </p:cNvSpPr>
            <p:nvPr/>
          </p:nvSpPr>
          <p:spPr>
            <a:xfrm>
              <a:off x="2154604" y="168427"/>
              <a:ext cx="4057010" cy="482978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 smtClean="0">
                  <a:solidFill>
                    <a:schemeClr val="bg1"/>
                  </a:solidFill>
                  <a:latin typeface="+mn-lt"/>
                </a:rPr>
                <a:t>mosaic spread = 1.0°</a:t>
              </a:r>
              <a:endParaRPr lang="en-GB" sz="3000" kern="0" noProof="0" dirty="0" smtClean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6" name="Picture 4" descr="mosaic_01500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37" name="Rectangle 3"/>
            <p:cNvSpPr txBox="1">
              <a:spLocks noChangeArrowheads="1"/>
            </p:cNvSpPr>
            <p:nvPr/>
          </p:nvSpPr>
          <p:spPr>
            <a:xfrm>
              <a:off x="2154604" y="168427"/>
              <a:ext cx="4057010" cy="482978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 smtClean="0">
                  <a:solidFill>
                    <a:schemeClr val="bg1"/>
                  </a:solidFill>
                  <a:latin typeface="+mn-lt"/>
                </a:rPr>
                <a:t>mosaic spread = 1.5°</a:t>
              </a:r>
              <a:endParaRPr lang="en-GB" sz="3000" kern="0" noProof="0" dirty="0" smtClean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9" name="Picture 4" descr="mosaic_02000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40" name="Rectangle 3"/>
            <p:cNvSpPr txBox="1">
              <a:spLocks noChangeArrowheads="1"/>
            </p:cNvSpPr>
            <p:nvPr/>
          </p:nvSpPr>
          <p:spPr>
            <a:xfrm>
              <a:off x="2154604" y="168427"/>
              <a:ext cx="4057010" cy="482978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 smtClean="0">
                  <a:solidFill>
                    <a:schemeClr val="bg1"/>
                  </a:solidFill>
                  <a:latin typeface="+mn-lt"/>
                </a:rPr>
                <a:t>mosaic spread = 2.0°</a:t>
              </a:r>
              <a:endParaRPr lang="en-GB" sz="3000" kern="0" noProof="0" dirty="0" smtClean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2" name="Picture 5" descr="mosaic_02500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43" name="Rectangle 3"/>
            <p:cNvSpPr txBox="1">
              <a:spLocks noChangeArrowheads="1"/>
            </p:cNvSpPr>
            <p:nvPr/>
          </p:nvSpPr>
          <p:spPr>
            <a:xfrm>
              <a:off x="2154604" y="168427"/>
              <a:ext cx="4057010" cy="482978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 smtClean="0">
                  <a:solidFill>
                    <a:schemeClr val="bg1"/>
                  </a:solidFill>
                  <a:latin typeface="+mn-lt"/>
                </a:rPr>
                <a:t>mosaic spread = 2.5°</a:t>
              </a:r>
              <a:endParaRPr lang="en-GB" sz="3000" kern="0" noProof="0" dirty="0" smtClean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5" name="Picture 4" descr="mosaic_03200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46" name="Rectangle 3"/>
            <p:cNvSpPr txBox="1">
              <a:spLocks noChangeArrowheads="1"/>
            </p:cNvSpPr>
            <p:nvPr/>
          </p:nvSpPr>
          <p:spPr>
            <a:xfrm>
              <a:off x="2154604" y="168427"/>
              <a:ext cx="4057010" cy="482978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 smtClean="0">
                  <a:solidFill>
                    <a:schemeClr val="bg1"/>
                  </a:solidFill>
                  <a:latin typeface="+mn-lt"/>
                </a:rPr>
                <a:t>mosaic spread = 3.2°</a:t>
              </a:r>
              <a:endParaRPr lang="en-GB" sz="3000" kern="0" noProof="0" dirty="0" smtClean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8" name="Picture 4" descr="mosaic_06400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49" name="Rectangle 3"/>
            <p:cNvSpPr txBox="1">
              <a:spLocks noChangeArrowheads="1"/>
            </p:cNvSpPr>
            <p:nvPr/>
          </p:nvSpPr>
          <p:spPr>
            <a:xfrm>
              <a:off x="2154604" y="168427"/>
              <a:ext cx="4057010" cy="482978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 smtClean="0">
                  <a:solidFill>
                    <a:schemeClr val="bg1"/>
                  </a:solidFill>
                  <a:latin typeface="+mn-lt"/>
                </a:rPr>
                <a:t>mosaic spread = 6.4°</a:t>
              </a:r>
              <a:endParaRPr lang="en-GB" sz="3000" kern="0" noProof="0" dirty="0" smtClean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1" name="Picture 5" descr="mosaic_12800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52" name="Rectangle 3"/>
            <p:cNvSpPr txBox="1">
              <a:spLocks noChangeArrowheads="1"/>
            </p:cNvSpPr>
            <p:nvPr/>
          </p:nvSpPr>
          <p:spPr>
            <a:xfrm>
              <a:off x="2154604" y="168427"/>
              <a:ext cx="4057010" cy="482978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 smtClean="0">
                  <a:solidFill>
                    <a:schemeClr val="bg1"/>
                  </a:solidFill>
                  <a:latin typeface="+mn-lt"/>
                </a:rPr>
                <a:t>mosaic spread = 12.8°</a:t>
              </a:r>
              <a:endParaRPr lang="en-GB" sz="3000" kern="0" noProof="0" dirty="0" smtClean="0">
                <a:solidFill>
                  <a:schemeClr val="bg1"/>
                </a:solidFill>
                <a:latin typeface="+mn-lt"/>
              </a:endParaRPr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Line 2"/>
          <p:cNvSpPr>
            <a:spLocks noChangeShapeType="1"/>
          </p:cNvSpPr>
          <p:nvPr/>
        </p:nvSpPr>
        <p:spPr bwMode="auto">
          <a:xfrm flipH="1" flipV="1">
            <a:off x="5765800" y="2466975"/>
            <a:ext cx="0" cy="4086225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06851" name="Rectangle 3"/>
          <p:cNvSpPr>
            <a:spLocks noChangeArrowheads="1"/>
          </p:cNvSpPr>
          <p:nvPr/>
        </p:nvSpPr>
        <p:spPr bwMode="auto">
          <a:xfrm>
            <a:off x="5222875" y="3240088"/>
            <a:ext cx="679450" cy="120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6852" name="Oval 4"/>
          <p:cNvSpPr>
            <a:spLocks noChangeArrowheads="1"/>
          </p:cNvSpPr>
          <p:nvPr/>
        </p:nvSpPr>
        <p:spPr bwMode="auto">
          <a:xfrm>
            <a:off x="3429000" y="2379663"/>
            <a:ext cx="4692650" cy="928687"/>
          </a:xfrm>
          <a:prstGeom prst="ellips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6853" name="Rectangle 5"/>
          <p:cNvSpPr>
            <a:spLocks noChangeArrowheads="1"/>
          </p:cNvSpPr>
          <p:nvPr/>
        </p:nvSpPr>
        <p:spPr bwMode="auto">
          <a:xfrm>
            <a:off x="4741863" y="2354263"/>
            <a:ext cx="146050" cy="130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6854" name="Rectangle 6"/>
          <p:cNvSpPr>
            <a:spLocks noChangeArrowheads="1"/>
          </p:cNvSpPr>
          <p:nvPr/>
        </p:nvSpPr>
        <p:spPr bwMode="auto">
          <a:xfrm>
            <a:off x="5710238" y="2297113"/>
            <a:ext cx="134937" cy="158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6855" name="Rectangle 7"/>
          <p:cNvSpPr>
            <a:spLocks noChangeArrowheads="1"/>
          </p:cNvSpPr>
          <p:nvPr/>
        </p:nvSpPr>
        <p:spPr bwMode="auto">
          <a:xfrm>
            <a:off x="3429000" y="2297113"/>
            <a:ext cx="4692650" cy="508000"/>
          </a:xfrm>
          <a:prstGeom prst="rect">
            <a:avLst/>
          </a:prstGeom>
          <a:gradFill rotWithShape="1">
            <a:gsLst>
              <a:gs pos="0">
                <a:schemeClr val="bg1">
                  <a:alpha val="89999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6856" name="Line 8"/>
          <p:cNvSpPr>
            <a:spLocks noChangeShapeType="1"/>
          </p:cNvSpPr>
          <p:nvPr/>
        </p:nvSpPr>
        <p:spPr bwMode="auto">
          <a:xfrm flipH="1" flipV="1">
            <a:off x="5765800" y="1476375"/>
            <a:ext cx="0" cy="1677988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06857" name="Oval 9"/>
          <p:cNvSpPr>
            <a:spLocks noChangeAspect="1" noChangeArrowheads="1"/>
          </p:cNvSpPr>
          <p:nvPr/>
        </p:nvSpPr>
        <p:spPr bwMode="auto">
          <a:xfrm>
            <a:off x="-3371850" y="4305300"/>
            <a:ext cx="9140825" cy="180975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6858" name="Rectangle 10"/>
          <p:cNvSpPr>
            <a:spLocks noChangeArrowheads="1"/>
          </p:cNvSpPr>
          <p:nvPr/>
        </p:nvSpPr>
        <p:spPr bwMode="auto">
          <a:xfrm>
            <a:off x="-1751013" y="4249738"/>
            <a:ext cx="7345363" cy="1017587"/>
          </a:xfrm>
          <a:prstGeom prst="rect">
            <a:avLst/>
          </a:prstGeom>
          <a:gradFill rotWithShape="1">
            <a:gsLst>
              <a:gs pos="0">
                <a:schemeClr val="bg1">
                  <a:alpha val="89999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06859" name="Oval 11"/>
          <p:cNvSpPr>
            <a:spLocks noChangeArrowheads="1"/>
          </p:cNvSpPr>
          <p:nvPr/>
        </p:nvSpPr>
        <p:spPr bwMode="auto">
          <a:xfrm>
            <a:off x="-3371850" y="639763"/>
            <a:ext cx="9140825" cy="91408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6860" name="Rectangle 12"/>
          <p:cNvSpPr>
            <a:spLocks noChangeArrowheads="1"/>
          </p:cNvSpPr>
          <p:nvPr/>
        </p:nvSpPr>
        <p:spPr bwMode="auto">
          <a:xfrm>
            <a:off x="5326063" y="3322638"/>
            <a:ext cx="80962" cy="42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6861" name="Rectangle 13"/>
          <p:cNvSpPr>
            <a:spLocks noChangeArrowheads="1"/>
          </p:cNvSpPr>
          <p:nvPr/>
        </p:nvSpPr>
        <p:spPr bwMode="auto">
          <a:xfrm rot="245137">
            <a:off x="5294313" y="3240088"/>
            <a:ext cx="79375" cy="42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6862" name="Rectangle 14"/>
          <p:cNvSpPr>
            <a:spLocks noChangeArrowheads="1"/>
          </p:cNvSpPr>
          <p:nvPr/>
        </p:nvSpPr>
        <p:spPr bwMode="auto">
          <a:xfrm rot="3799929">
            <a:off x="3914775" y="2486025"/>
            <a:ext cx="127000" cy="120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6863" name="Oval 15"/>
          <p:cNvSpPr>
            <a:spLocks noChangeArrowheads="1"/>
          </p:cNvSpPr>
          <p:nvPr/>
        </p:nvSpPr>
        <p:spPr bwMode="auto">
          <a:xfrm>
            <a:off x="-2228850" y="639763"/>
            <a:ext cx="6592888" cy="914082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6866" name="Line 18"/>
          <p:cNvSpPr>
            <a:spLocks noChangeShapeType="1"/>
          </p:cNvSpPr>
          <p:nvPr/>
        </p:nvSpPr>
        <p:spPr bwMode="auto">
          <a:xfrm>
            <a:off x="1196975" y="5207000"/>
            <a:ext cx="3379788" cy="609600"/>
          </a:xfrm>
          <a:prstGeom prst="line">
            <a:avLst/>
          </a:prstGeom>
          <a:noFill/>
          <a:ln w="19050">
            <a:solidFill>
              <a:srgbClr val="FFCC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06867" name="Rectangle 19"/>
          <p:cNvSpPr>
            <a:spLocks noChangeArrowheads="1"/>
          </p:cNvSpPr>
          <p:nvPr/>
        </p:nvSpPr>
        <p:spPr bwMode="auto">
          <a:xfrm rot="3276946">
            <a:off x="5264943" y="1523207"/>
            <a:ext cx="119063" cy="1352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6868" name="Line 20"/>
          <p:cNvSpPr>
            <a:spLocks noChangeShapeType="1"/>
          </p:cNvSpPr>
          <p:nvPr/>
        </p:nvSpPr>
        <p:spPr bwMode="auto">
          <a:xfrm flipV="1">
            <a:off x="1196975" y="1133475"/>
            <a:ext cx="5610225" cy="4059238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06869" name="Line 21"/>
          <p:cNvSpPr>
            <a:spLocks noChangeShapeType="1"/>
          </p:cNvSpPr>
          <p:nvPr/>
        </p:nvSpPr>
        <p:spPr bwMode="auto">
          <a:xfrm>
            <a:off x="5330825" y="3302000"/>
            <a:ext cx="49213" cy="1588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06870" name="Text Box 22"/>
          <p:cNvSpPr txBox="1">
            <a:spLocks noChangeArrowheads="1"/>
          </p:cNvSpPr>
          <p:nvPr/>
        </p:nvSpPr>
        <p:spPr bwMode="auto">
          <a:xfrm>
            <a:off x="741363" y="1779588"/>
            <a:ext cx="165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Ewald sphere</a:t>
            </a:r>
          </a:p>
        </p:txBody>
      </p:sp>
      <p:sp>
        <p:nvSpPr>
          <p:cNvPr id="206871" name="Text Box 23"/>
          <p:cNvSpPr txBox="1">
            <a:spLocks noChangeArrowheads="1"/>
          </p:cNvSpPr>
          <p:nvPr/>
        </p:nvSpPr>
        <p:spPr bwMode="auto">
          <a:xfrm rot="16200000">
            <a:off x="5325269" y="4025107"/>
            <a:ext cx="1492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accent2"/>
                </a:solidFill>
              </a:rPr>
              <a:t>spindle axis</a:t>
            </a:r>
          </a:p>
        </p:txBody>
      </p:sp>
      <p:sp>
        <p:nvSpPr>
          <p:cNvPr id="206872" name="Text Box 24"/>
          <p:cNvSpPr txBox="1">
            <a:spLocks noChangeArrowheads="1"/>
          </p:cNvSpPr>
          <p:nvPr/>
        </p:nvSpPr>
        <p:spPr bwMode="auto">
          <a:xfrm>
            <a:off x="6378575" y="2657475"/>
            <a:ext cx="1123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sz="2000" b="1">
                <a:solidFill>
                  <a:srgbClr val="008000"/>
                </a:solidFill>
                <a:cs typeface="Arial" charset="0"/>
              </a:rPr>
              <a:t>Φ</a:t>
            </a:r>
            <a:r>
              <a:rPr lang="en-US" sz="2000" b="1">
                <a:solidFill>
                  <a:srgbClr val="008000"/>
                </a:solidFill>
                <a:cs typeface="Arial" charset="0"/>
              </a:rPr>
              <a:t> </a:t>
            </a:r>
            <a:r>
              <a:rPr lang="en-US" sz="2000" b="1">
                <a:solidFill>
                  <a:srgbClr val="008000"/>
                </a:solidFill>
              </a:rPr>
              <a:t>circle</a:t>
            </a:r>
          </a:p>
        </p:txBody>
      </p:sp>
      <p:sp>
        <p:nvSpPr>
          <p:cNvPr id="206873" name="Text Box 25"/>
          <p:cNvSpPr txBox="1">
            <a:spLocks noChangeArrowheads="1"/>
          </p:cNvSpPr>
          <p:nvPr/>
        </p:nvSpPr>
        <p:spPr bwMode="auto">
          <a:xfrm rot="-2052373">
            <a:off x="2446338" y="4043363"/>
            <a:ext cx="1758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diffracted rays</a:t>
            </a:r>
          </a:p>
        </p:txBody>
      </p:sp>
      <p:sp>
        <p:nvSpPr>
          <p:cNvPr id="206874" name="Text Box 26"/>
          <p:cNvSpPr txBox="1">
            <a:spLocks noChangeArrowheads="1"/>
          </p:cNvSpPr>
          <p:nvPr/>
        </p:nvSpPr>
        <p:spPr bwMode="auto">
          <a:xfrm>
            <a:off x="7526338" y="3430588"/>
            <a:ext cx="79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8000"/>
                </a:solidFill>
              </a:rPr>
              <a:t>(h,k,l)</a:t>
            </a:r>
          </a:p>
        </p:txBody>
      </p:sp>
      <p:sp>
        <p:nvSpPr>
          <p:cNvPr id="206875" name="Freeform 27"/>
          <p:cNvSpPr>
            <a:spLocks/>
          </p:cNvSpPr>
          <p:nvPr/>
        </p:nvSpPr>
        <p:spPr bwMode="auto">
          <a:xfrm>
            <a:off x="7204075" y="3311525"/>
            <a:ext cx="360363" cy="338138"/>
          </a:xfrm>
          <a:custGeom>
            <a:avLst/>
            <a:gdLst/>
            <a:ahLst/>
            <a:cxnLst>
              <a:cxn ang="0">
                <a:pos x="227" y="201"/>
              </a:cxn>
              <a:cxn ang="0">
                <a:pos x="122" y="201"/>
              </a:cxn>
              <a:cxn ang="0">
                <a:pos x="35" y="131"/>
              </a:cxn>
              <a:cxn ang="0">
                <a:pos x="9" y="52"/>
              </a:cxn>
              <a:cxn ang="0">
                <a:pos x="0" y="0"/>
              </a:cxn>
            </a:cxnLst>
            <a:rect l="0" t="0" r="r" b="b"/>
            <a:pathLst>
              <a:path w="227" h="213">
                <a:moveTo>
                  <a:pt x="227" y="201"/>
                </a:moveTo>
                <a:cubicBezTo>
                  <a:pt x="190" y="207"/>
                  <a:pt x="154" y="213"/>
                  <a:pt x="122" y="201"/>
                </a:cubicBezTo>
                <a:cubicBezTo>
                  <a:pt x="90" y="189"/>
                  <a:pt x="54" y="156"/>
                  <a:pt x="35" y="131"/>
                </a:cubicBezTo>
                <a:cubicBezTo>
                  <a:pt x="16" y="106"/>
                  <a:pt x="15" y="74"/>
                  <a:pt x="9" y="52"/>
                </a:cubicBezTo>
                <a:cubicBezTo>
                  <a:pt x="3" y="30"/>
                  <a:pt x="1" y="15"/>
                  <a:pt x="0" y="0"/>
                </a:cubicBezTo>
              </a:path>
            </a:pathLst>
          </a:cu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06876" name="Oval 28"/>
          <p:cNvSpPr>
            <a:spLocks noChangeArrowheads="1"/>
          </p:cNvSpPr>
          <p:nvPr/>
        </p:nvSpPr>
        <p:spPr bwMode="auto">
          <a:xfrm rot="2720962">
            <a:off x="4031456" y="2840832"/>
            <a:ext cx="428625" cy="735012"/>
          </a:xfrm>
          <a:prstGeom prst="ellipse">
            <a:avLst/>
          </a:prstGeom>
          <a:solidFill>
            <a:srgbClr val="008000">
              <a:alpha val="50000"/>
            </a:srgbClr>
          </a:solidFill>
          <a:ln w="9525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6877" name="Oval 29"/>
          <p:cNvSpPr>
            <a:spLocks noChangeArrowheads="1"/>
          </p:cNvSpPr>
          <p:nvPr/>
        </p:nvSpPr>
        <p:spPr bwMode="auto">
          <a:xfrm>
            <a:off x="-2219325" y="649288"/>
            <a:ext cx="7078663" cy="914082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6878" name="Text Box 30"/>
          <p:cNvSpPr txBox="1">
            <a:spLocks noChangeArrowheads="1"/>
          </p:cNvSpPr>
          <p:nvPr/>
        </p:nvSpPr>
        <p:spPr bwMode="auto">
          <a:xfrm>
            <a:off x="5046663" y="3748088"/>
            <a:ext cx="41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d*</a:t>
            </a:r>
          </a:p>
        </p:txBody>
      </p:sp>
      <p:sp>
        <p:nvSpPr>
          <p:cNvPr id="206879" name="Line 31"/>
          <p:cNvSpPr>
            <a:spLocks noChangeShapeType="1"/>
          </p:cNvSpPr>
          <p:nvPr/>
        </p:nvSpPr>
        <p:spPr bwMode="auto">
          <a:xfrm flipH="1" flipV="1">
            <a:off x="4500563" y="3211513"/>
            <a:ext cx="1282700" cy="2003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06880" name="Rectangle 32"/>
          <p:cNvSpPr>
            <a:spLocks noChangeArrowheads="1"/>
          </p:cNvSpPr>
          <p:nvPr/>
        </p:nvSpPr>
        <p:spPr bwMode="auto">
          <a:xfrm rot="3542409">
            <a:off x="5449094" y="2064544"/>
            <a:ext cx="119062" cy="1054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6881" name="Text Box 33"/>
          <p:cNvSpPr txBox="1">
            <a:spLocks noChangeArrowheads="1"/>
          </p:cNvSpPr>
          <p:nvPr/>
        </p:nvSpPr>
        <p:spPr bwMode="auto">
          <a:xfrm>
            <a:off x="4367213" y="4054475"/>
            <a:ext cx="41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d*</a:t>
            </a:r>
          </a:p>
        </p:txBody>
      </p:sp>
      <p:sp>
        <p:nvSpPr>
          <p:cNvPr id="206882" name="Line 34"/>
          <p:cNvSpPr>
            <a:spLocks noChangeShapeType="1"/>
          </p:cNvSpPr>
          <p:nvPr/>
        </p:nvSpPr>
        <p:spPr bwMode="auto">
          <a:xfrm flipH="1" flipV="1">
            <a:off x="4027488" y="3163888"/>
            <a:ext cx="1746250" cy="2041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06883" name="Line 35"/>
          <p:cNvSpPr>
            <a:spLocks noChangeShapeType="1"/>
          </p:cNvSpPr>
          <p:nvPr/>
        </p:nvSpPr>
        <p:spPr bwMode="auto">
          <a:xfrm flipV="1">
            <a:off x="1209675" y="1716088"/>
            <a:ext cx="5791200" cy="3449637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06864" name="Rectangle 16"/>
          <p:cNvSpPr>
            <a:spLocks noChangeArrowheads="1"/>
          </p:cNvSpPr>
          <p:nvPr/>
        </p:nvSpPr>
        <p:spPr bwMode="auto">
          <a:xfrm>
            <a:off x="-207963" y="387350"/>
            <a:ext cx="4462463" cy="957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7" name="Rectangle 17"/>
          <p:cNvSpPr>
            <a:spLocks noGrp="1" noChangeArrowheads="1"/>
          </p:cNvSpPr>
          <p:nvPr>
            <p:ph type="title"/>
          </p:nvPr>
        </p:nvSpPr>
        <p:spPr>
          <a:xfrm>
            <a:off x="15752" y="0"/>
            <a:ext cx="8229600" cy="1143000"/>
          </a:xfrm>
          <a:noFill/>
        </p:spPr>
        <p:txBody>
          <a:bodyPr/>
          <a:lstStyle/>
          <a:p>
            <a:r>
              <a:rPr lang="en-US" dirty="0" smtClean="0"/>
              <a:t>Mosaic </a:t>
            </a:r>
            <a:r>
              <a:rPr lang="en-US" dirty="0"/>
              <a:t>spread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Line 2"/>
          <p:cNvSpPr>
            <a:spLocks noChangeShapeType="1"/>
          </p:cNvSpPr>
          <p:nvPr/>
        </p:nvSpPr>
        <p:spPr bwMode="auto">
          <a:xfrm flipH="1" flipV="1">
            <a:off x="5765800" y="2466975"/>
            <a:ext cx="0" cy="4086225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81251" name="Rectangle 3"/>
          <p:cNvSpPr>
            <a:spLocks noChangeArrowheads="1"/>
          </p:cNvSpPr>
          <p:nvPr/>
        </p:nvSpPr>
        <p:spPr bwMode="auto">
          <a:xfrm>
            <a:off x="5222875" y="3240088"/>
            <a:ext cx="679450" cy="120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1252" name="Oval 4"/>
          <p:cNvSpPr>
            <a:spLocks noChangeArrowheads="1"/>
          </p:cNvSpPr>
          <p:nvPr/>
        </p:nvSpPr>
        <p:spPr bwMode="auto">
          <a:xfrm>
            <a:off x="3429000" y="2379663"/>
            <a:ext cx="4692650" cy="928687"/>
          </a:xfrm>
          <a:prstGeom prst="ellips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1253" name="Rectangle 5"/>
          <p:cNvSpPr>
            <a:spLocks noChangeArrowheads="1"/>
          </p:cNvSpPr>
          <p:nvPr/>
        </p:nvSpPr>
        <p:spPr bwMode="auto">
          <a:xfrm>
            <a:off x="4741863" y="2354263"/>
            <a:ext cx="146050" cy="130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1254" name="Rectangle 6"/>
          <p:cNvSpPr>
            <a:spLocks noChangeArrowheads="1"/>
          </p:cNvSpPr>
          <p:nvPr/>
        </p:nvSpPr>
        <p:spPr bwMode="auto">
          <a:xfrm>
            <a:off x="5710238" y="2297113"/>
            <a:ext cx="134937" cy="158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1255" name="Rectangle 7"/>
          <p:cNvSpPr>
            <a:spLocks noChangeArrowheads="1"/>
          </p:cNvSpPr>
          <p:nvPr/>
        </p:nvSpPr>
        <p:spPr bwMode="auto">
          <a:xfrm>
            <a:off x="3429000" y="2297113"/>
            <a:ext cx="4692650" cy="508000"/>
          </a:xfrm>
          <a:prstGeom prst="rect">
            <a:avLst/>
          </a:prstGeom>
          <a:gradFill rotWithShape="1">
            <a:gsLst>
              <a:gs pos="0">
                <a:schemeClr val="bg1">
                  <a:alpha val="89999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1256" name="Line 8"/>
          <p:cNvSpPr>
            <a:spLocks noChangeShapeType="1"/>
          </p:cNvSpPr>
          <p:nvPr/>
        </p:nvSpPr>
        <p:spPr bwMode="auto">
          <a:xfrm flipH="1" flipV="1">
            <a:off x="5765800" y="1476375"/>
            <a:ext cx="0" cy="1677988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81257" name="Oval 9"/>
          <p:cNvSpPr>
            <a:spLocks noChangeAspect="1" noChangeArrowheads="1"/>
          </p:cNvSpPr>
          <p:nvPr/>
        </p:nvSpPr>
        <p:spPr bwMode="auto">
          <a:xfrm>
            <a:off x="-3371850" y="4305300"/>
            <a:ext cx="9140825" cy="180975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1258" name="Rectangle 10"/>
          <p:cNvSpPr>
            <a:spLocks noChangeArrowheads="1"/>
          </p:cNvSpPr>
          <p:nvPr/>
        </p:nvSpPr>
        <p:spPr bwMode="auto">
          <a:xfrm>
            <a:off x="-1751013" y="4249738"/>
            <a:ext cx="7345363" cy="1017587"/>
          </a:xfrm>
          <a:prstGeom prst="rect">
            <a:avLst/>
          </a:prstGeom>
          <a:gradFill rotWithShape="1">
            <a:gsLst>
              <a:gs pos="0">
                <a:schemeClr val="bg1">
                  <a:alpha val="89999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81259" name="Oval 11"/>
          <p:cNvSpPr>
            <a:spLocks noChangeArrowheads="1"/>
          </p:cNvSpPr>
          <p:nvPr/>
        </p:nvSpPr>
        <p:spPr bwMode="auto">
          <a:xfrm>
            <a:off x="-3371850" y="639763"/>
            <a:ext cx="9140825" cy="91408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1260" name="Rectangle 12"/>
          <p:cNvSpPr>
            <a:spLocks noChangeArrowheads="1"/>
          </p:cNvSpPr>
          <p:nvPr/>
        </p:nvSpPr>
        <p:spPr bwMode="auto">
          <a:xfrm>
            <a:off x="5326063" y="3322638"/>
            <a:ext cx="80962" cy="42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1261" name="Rectangle 13"/>
          <p:cNvSpPr>
            <a:spLocks noChangeArrowheads="1"/>
          </p:cNvSpPr>
          <p:nvPr/>
        </p:nvSpPr>
        <p:spPr bwMode="auto">
          <a:xfrm rot="245137">
            <a:off x="5294313" y="3240088"/>
            <a:ext cx="79375" cy="42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1262" name="Rectangle 14"/>
          <p:cNvSpPr>
            <a:spLocks noChangeArrowheads="1"/>
          </p:cNvSpPr>
          <p:nvPr/>
        </p:nvSpPr>
        <p:spPr bwMode="auto">
          <a:xfrm rot="3799929">
            <a:off x="3914775" y="2486025"/>
            <a:ext cx="127000" cy="120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1263" name="Oval 15"/>
          <p:cNvSpPr>
            <a:spLocks noChangeArrowheads="1"/>
          </p:cNvSpPr>
          <p:nvPr/>
        </p:nvSpPr>
        <p:spPr bwMode="auto">
          <a:xfrm>
            <a:off x="-2228850" y="639763"/>
            <a:ext cx="6856413" cy="914082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1264" name="Rectangle 16"/>
          <p:cNvSpPr>
            <a:spLocks noChangeArrowheads="1"/>
          </p:cNvSpPr>
          <p:nvPr/>
        </p:nvSpPr>
        <p:spPr bwMode="auto">
          <a:xfrm>
            <a:off x="-207963" y="387350"/>
            <a:ext cx="4462463" cy="957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1266" name="Line 18"/>
          <p:cNvSpPr>
            <a:spLocks noChangeShapeType="1"/>
          </p:cNvSpPr>
          <p:nvPr/>
        </p:nvSpPr>
        <p:spPr bwMode="auto">
          <a:xfrm>
            <a:off x="1196975" y="5207000"/>
            <a:ext cx="3379788" cy="609600"/>
          </a:xfrm>
          <a:prstGeom prst="line">
            <a:avLst/>
          </a:prstGeom>
          <a:noFill/>
          <a:ln w="19050">
            <a:solidFill>
              <a:srgbClr val="FFCC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81267" name="Rectangle 19"/>
          <p:cNvSpPr>
            <a:spLocks noChangeArrowheads="1"/>
          </p:cNvSpPr>
          <p:nvPr/>
        </p:nvSpPr>
        <p:spPr bwMode="auto">
          <a:xfrm rot="3438604">
            <a:off x="5325268" y="1955007"/>
            <a:ext cx="119063" cy="1054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1268" name="Line 20"/>
          <p:cNvSpPr>
            <a:spLocks noChangeShapeType="1"/>
          </p:cNvSpPr>
          <p:nvPr/>
        </p:nvSpPr>
        <p:spPr bwMode="auto">
          <a:xfrm flipV="1">
            <a:off x="1196975" y="1382713"/>
            <a:ext cx="5888038" cy="38100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81269" name="Line 21"/>
          <p:cNvSpPr>
            <a:spLocks noChangeShapeType="1"/>
          </p:cNvSpPr>
          <p:nvPr/>
        </p:nvSpPr>
        <p:spPr bwMode="auto">
          <a:xfrm>
            <a:off x="5330825" y="3302000"/>
            <a:ext cx="49213" cy="1588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81270" name="Text Box 22"/>
          <p:cNvSpPr txBox="1">
            <a:spLocks noChangeArrowheads="1"/>
          </p:cNvSpPr>
          <p:nvPr/>
        </p:nvSpPr>
        <p:spPr bwMode="auto">
          <a:xfrm>
            <a:off x="741363" y="1779588"/>
            <a:ext cx="165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Ewald sphere</a:t>
            </a:r>
          </a:p>
        </p:txBody>
      </p:sp>
      <p:sp>
        <p:nvSpPr>
          <p:cNvPr id="181271" name="Text Box 23"/>
          <p:cNvSpPr txBox="1">
            <a:spLocks noChangeArrowheads="1"/>
          </p:cNvSpPr>
          <p:nvPr/>
        </p:nvSpPr>
        <p:spPr bwMode="auto">
          <a:xfrm rot="16200000">
            <a:off x="5325269" y="4025107"/>
            <a:ext cx="1492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accent2"/>
                </a:solidFill>
              </a:rPr>
              <a:t>spindle axis</a:t>
            </a:r>
          </a:p>
        </p:txBody>
      </p:sp>
      <p:sp>
        <p:nvSpPr>
          <p:cNvPr id="181272" name="Text Box 24"/>
          <p:cNvSpPr txBox="1">
            <a:spLocks noChangeArrowheads="1"/>
          </p:cNvSpPr>
          <p:nvPr/>
        </p:nvSpPr>
        <p:spPr bwMode="auto">
          <a:xfrm>
            <a:off x="6378575" y="2657475"/>
            <a:ext cx="1123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sz="2000" b="1">
                <a:solidFill>
                  <a:srgbClr val="008000"/>
                </a:solidFill>
                <a:cs typeface="Arial" charset="0"/>
              </a:rPr>
              <a:t>Φ</a:t>
            </a:r>
            <a:r>
              <a:rPr lang="en-US" sz="2000" b="1">
                <a:solidFill>
                  <a:srgbClr val="008000"/>
                </a:solidFill>
                <a:cs typeface="Arial" charset="0"/>
              </a:rPr>
              <a:t> </a:t>
            </a:r>
            <a:r>
              <a:rPr lang="en-US" sz="2000" b="1">
                <a:solidFill>
                  <a:srgbClr val="008000"/>
                </a:solidFill>
              </a:rPr>
              <a:t>circle</a:t>
            </a:r>
          </a:p>
        </p:txBody>
      </p:sp>
      <p:sp>
        <p:nvSpPr>
          <p:cNvPr id="181273" name="Text Box 25"/>
          <p:cNvSpPr txBox="1">
            <a:spLocks noChangeArrowheads="1"/>
          </p:cNvSpPr>
          <p:nvPr/>
        </p:nvSpPr>
        <p:spPr bwMode="auto">
          <a:xfrm rot="-2052373">
            <a:off x="2457450" y="4079875"/>
            <a:ext cx="1631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diffracted ray</a:t>
            </a:r>
          </a:p>
        </p:txBody>
      </p:sp>
      <p:sp>
        <p:nvSpPr>
          <p:cNvPr id="181274" name="Text Box 26"/>
          <p:cNvSpPr txBox="1">
            <a:spLocks noChangeArrowheads="1"/>
          </p:cNvSpPr>
          <p:nvPr/>
        </p:nvSpPr>
        <p:spPr bwMode="auto">
          <a:xfrm>
            <a:off x="7526338" y="3430588"/>
            <a:ext cx="79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8000"/>
                </a:solidFill>
              </a:rPr>
              <a:t>(h,k,l)</a:t>
            </a:r>
          </a:p>
        </p:txBody>
      </p:sp>
      <p:sp>
        <p:nvSpPr>
          <p:cNvPr id="181275" name="Freeform 27"/>
          <p:cNvSpPr>
            <a:spLocks/>
          </p:cNvSpPr>
          <p:nvPr/>
        </p:nvSpPr>
        <p:spPr bwMode="auto">
          <a:xfrm>
            <a:off x="7204075" y="3311525"/>
            <a:ext cx="360363" cy="338138"/>
          </a:xfrm>
          <a:custGeom>
            <a:avLst/>
            <a:gdLst/>
            <a:ahLst/>
            <a:cxnLst>
              <a:cxn ang="0">
                <a:pos x="227" y="201"/>
              </a:cxn>
              <a:cxn ang="0">
                <a:pos x="122" y="201"/>
              </a:cxn>
              <a:cxn ang="0">
                <a:pos x="35" y="131"/>
              </a:cxn>
              <a:cxn ang="0">
                <a:pos x="9" y="52"/>
              </a:cxn>
              <a:cxn ang="0">
                <a:pos x="0" y="0"/>
              </a:cxn>
            </a:cxnLst>
            <a:rect l="0" t="0" r="r" b="b"/>
            <a:pathLst>
              <a:path w="227" h="213">
                <a:moveTo>
                  <a:pt x="227" y="201"/>
                </a:moveTo>
                <a:cubicBezTo>
                  <a:pt x="190" y="207"/>
                  <a:pt x="154" y="213"/>
                  <a:pt x="122" y="201"/>
                </a:cubicBezTo>
                <a:cubicBezTo>
                  <a:pt x="90" y="189"/>
                  <a:pt x="54" y="156"/>
                  <a:pt x="35" y="131"/>
                </a:cubicBezTo>
                <a:cubicBezTo>
                  <a:pt x="16" y="106"/>
                  <a:pt x="15" y="74"/>
                  <a:pt x="9" y="52"/>
                </a:cubicBezTo>
                <a:cubicBezTo>
                  <a:pt x="3" y="30"/>
                  <a:pt x="1" y="15"/>
                  <a:pt x="0" y="0"/>
                </a:cubicBezTo>
              </a:path>
            </a:pathLst>
          </a:cu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81276" name="Line 28"/>
          <p:cNvSpPr>
            <a:spLocks noChangeShapeType="1"/>
          </p:cNvSpPr>
          <p:nvPr/>
        </p:nvSpPr>
        <p:spPr bwMode="auto">
          <a:xfrm flipH="1" flipV="1">
            <a:off x="4306888" y="3227388"/>
            <a:ext cx="1466850" cy="1978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81277" name="Text Box 29"/>
          <p:cNvSpPr txBox="1">
            <a:spLocks noChangeArrowheads="1"/>
          </p:cNvSpPr>
          <p:nvPr/>
        </p:nvSpPr>
        <p:spPr bwMode="auto">
          <a:xfrm>
            <a:off x="4948238" y="3929063"/>
            <a:ext cx="41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d*</a:t>
            </a:r>
          </a:p>
        </p:txBody>
      </p:sp>
      <p:sp>
        <p:nvSpPr>
          <p:cNvPr id="181278" name="Line 30"/>
          <p:cNvSpPr>
            <a:spLocks noChangeShapeType="1"/>
          </p:cNvSpPr>
          <p:nvPr/>
        </p:nvSpPr>
        <p:spPr bwMode="auto">
          <a:xfrm>
            <a:off x="1192213" y="5195888"/>
            <a:ext cx="457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81279" name="Text Box 31"/>
          <p:cNvSpPr txBox="1">
            <a:spLocks noChangeArrowheads="1"/>
          </p:cNvSpPr>
          <p:nvPr/>
        </p:nvSpPr>
        <p:spPr bwMode="auto">
          <a:xfrm>
            <a:off x="3557588" y="4873625"/>
            <a:ext cx="400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b="1"/>
              <a:t>λ</a:t>
            </a:r>
            <a:r>
              <a:rPr lang="en-US" b="1"/>
              <a:t>*</a:t>
            </a:r>
          </a:p>
        </p:txBody>
      </p:sp>
      <p:sp>
        <p:nvSpPr>
          <p:cNvPr id="181280" name="Text Box 32"/>
          <p:cNvSpPr txBox="1">
            <a:spLocks noChangeArrowheads="1"/>
          </p:cNvSpPr>
          <p:nvPr/>
        </p:nvSpPr>
        <p:spPr bwMode="auto">
          <a:xfrm>
            <a:off x="2574925" y="3640138"/>
            <a:ext cx="400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b="1"/>
              <a:t>λ</a:t>
            </a:r>
            <a:r>
              <a:rPr lang="en-US" b="1"/>
              <a:t>*</a:t>
            </a:r>
          </a:p>
        </p:txBody>
      </p:sp>
      <p:sp>
        <p:nvSpPr>
          <p:cNvPr id="34" name="Rectangle 17"/>
          <p:cNvSpPr>
            <a:spLocks noGrp="1" noChangeArrowheads="1"/>
          </p:cNvSpPr>
          <p:nvPr>
            <p:ph type="title"/>
          </p:nvPr>
        </p:nvSpPr>
        <p:spPr>
          <a:xfrm>
            <a:off x="15752" y="0"/>
            <a:ext cx="8229600" cy="1143000"/>
          </a:xfrm>
          <a:noFill/>
        </p:spPr>
        <p:txBody>
          <a:bodyPr/>
          <a:lstStyle/>
          <a:p>
            <a:r>
              <a:rPr lang="en-US" dirty="0" smtClean="0"/>
              <a:t>Beam divergence</a:t>
            </a:r>
            <a:endParaRPr lang="en-US" dirty="0"/>
          </a:p>
        </p:txBody>
      </p:sp>
      <p:sp>
        <p:nvSpPr>
          <p:cNvPr id="35" name="Rectangle 3"/>
          <p:cNvSpPr txBox="1">
            <a:spLocks noChangeArrowheads="1"/>
          </p:cNvSpPr>
          <p:nvPr/>
        </p:nvSpPr>
        <p:spPr>
          <a:xfrm>
            <a:off x="0" y="606748"/>
            <a:ext cx="7493876" cy="6650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noProof="0" dirty="0" smtClean="0">
                <a:solidFill>
                  <a:schemeClr val="accent2"/>
                </a:solidFill>
                <a:latin typeface="+mn-lt"/>
              </a:rPr>
              <a:t>Angle of incident beam changes (slightly)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Line 2"/>
          <p:cNvSpPr>
            <a:spLocks noChangeShapeType="1"/>
          </p:cNvSpPr>
          <p:nvPr/>
        </p:nvSpPr>
        <p:spPr bwMode="auto">
          <a:xfrm flipH="1" flipV="1">
            <a:off x="5765800" y="2466975"/>
            <a:ext cx="0" cy="4086225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84323" name="Rectangle 3"/>
          <p:cNvSpPr>
            <a:spLocks noChangeArrowheads="1"/>
          </p:cNvSpPr>
          <p:nvPr/>
        </p:nvSpPr>
        <p:spPr bwMode="auto">
          <a:xfrm>
            <a:off x="5670550" y="3240088"/>
            <a:ext cx="231775" cy="120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4324" name="Oval 4"/>
          <p:cNvSpPr>
            <a:spLocks noChangeArrowheads="1"/>
          </p:cNvSpPr>
          <p:nvPr/>
        </p:nvSpPr>
        <p:spPr bwMode="auto">
          <a:xfrm>
            <a:off x="3429000" y="2379663"/>
            <a:ext cx="4692650" cy="928687"/>
          </a:xfrm>
          <a:prstGeom prst="ellips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4355" name="Rectangle 35"/>
          <p:cNvSpPr>
            <a:spLocks noChangeArrowheads="1"/>
          </p:cNvSpPr>
          <p:nvPr/>
        </p:nvSpPr>
        <p:spPr bwMode="auto">
          <a:xfrm>
            <a:off x="3429000" y="2297113"/>
            <a:ext cx="4692650" cy="508000"/>
          </a:xfrm>
          <a:prstGeom prst="rect">
            <a:avLst/>
          </a:prstGeom>
          <a:gradFill rotWithShape="1">
            <a:gsLst>
              <a:gs pos="0">
                <a:schemeClr val="bg1">
                  <a:alpha val="89999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4332" name="Rectangle 12"/>
          <p:cNvSpPr>
            <a:spLocks noChangeArrowheads="1"/>
          </p:cNvSpPr>
          <p:nvPr/>
        </p:nvSpPr>
        <p:spPr bwMode="auto">
          <a:xfrm>
            <a:off x="5326063" y="3322638"/>
            <a:ext cx="80962" cy="42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4333" name="Rectangle 13"/>
          <p:cNvSpPr>
            <a:spLocks noChangeArrowheads="1"/>
          </p:cNvSpPr>
          <p:nvPr/>
        </p:nvSpPr>
        <p:spPr bwMode="auto">
          <a:xfrm rot="245137">
            <a:off x="5294313" y="3240088"/>
            <a:ext cx="79375" cy="42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4336" name="Rectangle 16"/>
          <p:cNvSpPr>
            <a:spLocks noChangeArrowheads="1"/>
          </p:cNvSpPr>
          <p:nvPr/>
        </p:nvSpPr>
        <p:spPr bwMode="auto">
          <a:xfrm>
            <a:off x="-207963" y="387350"/>
            <a:ext cx="4462463" cy="957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4343" name="Text Box 23"/>
          <p:cNvSpPr txBox="1">
            <a:spLocks noChangeArrowheads="1"/>
          </p:cNvSpPr>
          <p:nvPr/>
        </p:nvSpPr>
        <p:spPr bwMode="auto">
          <a:xfrm rot="16200000">
            <a:off x="5325269" y="4025107"/>
            <a:ext cx="1492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accent2"/>
                </a:solidFill>
              </a:rPr>
              <a:t>spindle axis</a:t>
            </a:r>
          </a:p>
        </p:txBody>
      </p:sp>
      <p:sp>
        <p:nvSpPr>
          <p:cNvPr id="184344" name="Text Box 24"/>
          <p:cNvSpPr txBox="1">
            <a:spLocks noChangeArrowheads="1"/>
          </p:cNvSpPr>
          <p:nvPr/>
        </p:nvSpPr>
        <p:spPr bwMode="auto">
          <a:xfrm>
            <a:off x="6378575" y="2657475"/>
            <a:ext cx="1123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sz="2000" b="1">
                <a:solidFill>
                  <a:srgbClr val="008000"/>
                </a:solidFill>
                <a:cs typeface="Arial" charset="0"/>
              </a:rPr>
              <a:t>Φ</a:t>
            </a:r>
            <a:r>
              <a:rPr lang="en-US" sz="2000" b="1">
                <a:solidFill>
                  <a:srgbClr val="008000"/>
                </a:solidFill>
                <a:cs typeface="Arial" charset="0"/>
              </a:rPr>
              <a:t> </a:t>
            </a:r>
            <a:r>
              <a:rPr lang="en-US" sz="2000" b="1">
                <a:solidFill>
                  <a:srgbClr val="008000"/>
                </a:solidFill>
              </a:rPr>
              <a:t>circle</a:t>
            </a:r>
          </a:p>
        </p:txBody>
      </p:sp>
      <p:sp>
        <p:nvSpPr>
          <p:cNvPr id="184345" name="Text Box 25"/>
          <p:cNvSpPr txBox="1">
            <a:spLocks noChangeArrowheads="1"/>
          </p:cNvSpPr>
          <p:nvPr/>
        </p:nvSpPr>
        <p:spPr bwMode="auto">
          <a:xfrm rot="-2052373">
            <a:off x="2457450" y="4079875"/>
            <a:ext cx="1631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diffracted ray</a:t>
            </a:r>
          </a:p>
        </p:txBody>
      </p:sp>
      <p:sp>
        <p:nvSpPr>
          <p:cNvPr id="184346" name="Text Box 26"/>
          <p:cNvSpPr txBox="1">
            <a:spLocks noChangeArrowheads="1"/>
          </p:cNvSpPr>
          <p:nvPr/>
        </p:nvSpPr>
        <p:spPr bwMode="auto">
          <a:xfrm>
            <a:off x="7526338" y="3430588"/>
            <a:ext cx="79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8000"/>
                </a:solidFill>
              </a:rPr>
              <a:t>(h,k,l)</a:t>
            </a:r>
          </a:p>
        </p:txBody>
      </p:sp>
      <p:sp>
        <p:nvSpPr>
          <p:cNvPr id="184347" name="Freeform 27"/>
          <p:cNvSpPr>
            <a:spLocks/>
          </p:cNvSpPr>
          <p:nvPr/>
        </p:nvSpPr>
        <p:spPr bwMode="auto">
          <a:xfrm>
            <a:off x="7204075" y="3311525"/>
            <a:ext cx="360363" cy="338138"/>
          </a:xfrm>
          <a:custGeom>
            <a:avLst/>
            <a:gdLst/>
            <a:ahLst/>
            <a:cxnLst>
              <a:cxn ang="0">
                <a:pos x="227" y="201"/>
              </a:cxn>
              <a:cxn ang="0">
                <a:pos x="122" y="201"/>
              </a:cxn>
              <a:cxn ang="0">
                <a:pos x="35" y="131"/>
              </a:cxn>
              <a:cxn ang="0">
                <a:pos x="9" y="52"/>
              </a:cxn>
              <a:cxn ang="0">
                <a:pos x="0" y="0"/>
              </a:cxn>
            </a:cxnLst>
            <a:rect l="0" t="0" r="r" b="b"/>
            <a:pathLst>
              <a:path w="227" h="213">
                <a:moveTo>
                  <a:pt x="227" y="201"/>
                </a:moveTo>
                <a:cubicBezTo>
                  <a:pt x="190" y="207"/>
                  <a:pt x="154" y="213"/>
                  <a:pt x="122" y="201"/>
                </a:cubicBezTo>
                <a:cubicBezTo>
                  <a:pt x="90" y="189"/>
                  <a:pt x="54" y="156"/>
                  <a:pt x="35" y="131"/>
                </a:cubicBezTo>
                <a:cubicBezTo>
                  <a:pt x="16" y="106"/>
                  <a:pt x="15" y="74"/>
                  <a:pt x="9" y="52"/>
                </a:cubicBezTo>
                <a:cubicBezTo>
                  <a:pt x="3" y="30"/>
                  <a:pt x="1" y="15"/>
                  <a:pt x="0" y="0"/>
                </a:cubicBezTo>
              </a:path>
            </a:pathLst>
          </a:cu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84349" name="Text Box 29"/>
          <p:cNvSpPr txBox="1">
            <a:spLocks noChangeArrowheads="1"/>
          </p:cNvSpPr>
          <p:nvPr/>
        </p:nvSpPr>
        <p:spPr bwMode="auto">
          <a:xfrm>
            <a:off x="4595813" y="3733800"/>
            <a:ext cx="41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d*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 rot="-617010">
            <a:off x="-3314700" y="1425575"/>
            <a:ext cx="9140825" cy="9140825"/>
            <a:chOff x="-2124" y="403"/>
            <a:chExt cx="5758" cy="5758"/>
          </a:xfrm>
        </p:grpSpPr>
        <p:sp>
          <p:nvSpPr>
            <p:cNvPr id="184331" name="Oval 11"/>
            <p:cNvSpPr>
              <a:spLocks noChangeArrowheads="1"/>
            </p:cNvSpPr>
            <p:nvPr/>
          </p:nvSpPr>
          <p:spPr bwMode="auto">
            <a:xfrm>
              <a:off x="-2124" y="403"/>
              <a:ext cx="5758" cy="575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3" name="Group 33"/>
            <p:cNvGrpSpPr>
              <a:grpSpLocks/>
            </p:cNvGrpSpPr>
            <p:nvPr/>
          </p:nvGrpSpPr>
          <p:grpSpPr bwMode="auto">
            <a:xfrm>
              <a:off x="-2124" y="403"/>
              <a:ext cx="5758" cy="5758"/>
              <a:chOff x="-2124" y="403"/>
              <a:chExt cx="5758" cy="5758"/>
            </a:xfrm>
          </p:grpSpPr>
          <p:sp>
            <p:nvSpPr>
              <p:cNvPr id="184329" name="Oval 9"/>
              <p:cNvSpPr>
                <a:spLocks noChangeAspect="1" noChangeArrowheads="1"/>
              </p:cNvSpPr>
              <p:nvPr/>
            </p:nvSpPr>
            <p:spPr bwMode="auto">
              <a:xfrm>
                <a:off x="-2124" y="2712"/>
                <a:ext cx="5758" cy="1140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84330" name="Rectangle 10"/>
              <p:cNvSpPr>
                <a:spLocks noChangeArrowheads="1"/>
              </p:cNvSpPr>
              <p:nvPr/>
            </p:nvSpPr>
            <p:spPr bwMode="auto">
              <a:xfrm>
                <a:off x="-1103" y="2677"/>
                <a:ext cx="4627" cy="641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alpha val="89999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184335" name="Oval 15"/>
              <p:cNvSpPr>
                <a:spLocks noChangeArrowheads="1"/>
              </p:cNvSpPr>
              <p:nvPr/>
            </p:nvSpPr>
            <p:spPr bwMode="auto">
              <a:xfrm>
                <a:off x="-1404" y="403"/>
                <a:ext cx="4319" cy="5758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84338" name="Line 18"/>
              <p:cNvSpPr>
                <a:spLocks noChangeShapeType="1"/>
              </p:cNvSpPr>
              <p:nvPr/>
            </p:nvSpPr>
            <p:spPr bwMode="auto">
              <a:xfrm>
                <a:off x="754" y="3280"/>
                <a:ext cx="2129" cy="384"/>
              </a:xfrm>
              <a:prstGeom prst="line">
                <a:avLst/>
              </a:prstGeom>
              <a:noFill/>
              <a:ln w="19050">
                <a:solidFill>
                  <a:srgbClr val="FFCC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4342" name="Text Box 22"/>
              <p:cNvSpPr txBox="1">
                <a:spLocks noChangeArrowheads="1"/>
              </p:cNvSpPr>
              <p:nvPr/>
            </p:nvSpPr>
            <p:spPr bwMode="auto">
              <a:xfrm>
                <a:off x="467" y="1121"/>
                <a:ext cx="104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b="1"/>
                  <a:t>Ewald sphere</a:t>
                </a:r>
              </a:p>
            </p:txBody>
          </p:sp>
          <p:sp>
            <p:nvSpPr>
              <p:cNvPr id="184350" name="Line 30"/>
              <p:cNvSpPr>
                <a:spLocks noChangeShapeType="1"/>
              </p:cNvSpPr>
              <p:nvPr/>
            </p:nvSpPr>
            <p:spPr bwMode="auto">
              <a:xfrm>
                <a:off x="751" y="3273"/>
                <a:ext cx="28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84351" name="Text Box 31"/>
          <p:cNvSpPr txBox="1">
            <a:spLocks noChangeArrowheads="1"/>
          </p:cNvSpPr>
          <p:nvPr/>
        </p:nvSpPr>
        <p:spPr bwMode="auto">
          <a:xfrm>
            <a:off x="3544888" y="5178425"/>
            <a:ext cx="400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b="1"/>
              <a:t>λ</a:t>
            </a:r>
            <a:r>
              <a:rPr lang="en-US" b="1"/>
              <a:t>*</a:t>
            </a:r>
          </a:p>
        </p:txBody>
      </p:sp>
      <p:sp>
        <p:nvSpPr>
          <p:cNvPr id="184352" name="Text Box 32"/>
          <p:cNvSpPr txBox="1">
            <a:spLocks noChangeArrowheads="1"/>
          </p:cNvSpPr>
          <p:nvPr/>
        </p:nvSpPr>
        <p:spPr bwMode="auto">
          <a:xfrm>
            <a:off x="2243138" y="3971925"/>
            <a:ext cx="400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b="1"/>
              <a:t>λ</a:t>
            </a:r>
            <a:r>
              <a:rPr lang="en-US" b="1"/>
              <a:t>*</a:t>
            </a:r>
          </a:p>
        </p:txBody>
      </p:sp>
      <p:sp>
        <p:nvSpPr>
          <p:cNvPr id="184348" name="Line 28"/>
          <p:cNvSpPr>
            <a:spLocks noChangeShapeType="1"/>
          </p:cNvSpPr>
          <p:nvPr/>
        </p:nvSpPr>
        <p:spPr bwMode="auto">
          <a:xfrm flipH="1" flipV="1">
            <a:off x="3684588" y="3060700"/>
            <a:ext cx="2089150" cy="2144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84356" name="Rectangle 36"/>
          <p:cNvSpPr>
            <a:spLocks noChangeArrowheads="1"/>
          </p:cNvSpPr>
          <p:nvPr/>
        </p:nvSpPr>
        <p:spPr bwMode="auto">
          <a:xfrm rot="180767">
            <a:off x="4856163" y="3213100"/>
            <a:ext cx="134937" cy="120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4341" name="Line 21"/>
          <p:cNvSpPr>
            <a:spLocks noChangeShapeType="1"/>
          </p:cNvSpPr>
          <p:nvPr/>
        </p:nvSpPr>
        <p:spPr bwMode="auto">
          <a:xfrm>
            <a:off x="4845050" y="3270250"/>
            <a:ext cx="157163" cy="11113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84334" name="Rectangle 14"/>
          <p:cNvSpPr>
            <a:spLocks noChangeArrowheads="1"/>
          </p:cNvSpPr>
          <p:nvPr/>
        </p:nvSpPr>
        <p:spPr bwMode="auto">
          <a:xfrm rot="2408014">
            <a:off x="4025900" y="2346325"/>
            <a:ext cx="127000" cy="3206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4340" name="Line 20"/>
          <p:cNvSpPr>
            <a:spLocks noChangeShapeType="1"/>
          </p:cNvSpPr>
          <p:nvPr/>
        </p:nvSpPr>
        <p:spPr bwMode="auto">
          <a:xfrm flipV="1">
            <a:off x="1225550" y="1244600"/>
            <a:ext cx="3905250" cy="4751388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84326" name="Rectangle 6"/>
          <p:cNvSpPr>
            <a:spLocks noChangeArrowheads="1"/>
          </p:cNvSpPr>
          <p:nvPr/>
        </p:nvSpPr>
        <p:spPr bwMode="auto">
          <a:xfrm>
            <a:off x="5710238" y="2297113"/>
            <a:ext cx="134937" cy="158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4328" name="Line 8"/>
          <p:cNvSpPr>
            <a:spLocks noChangeShapeType="1"/>
          </p:cNvSpPr>
          <p:nvPr/>
        </p:nvSpPr>
        <p:spPr bwMode="auto">
          <a:xfrm flipH="1" flipV="1">
            <a:off x="5765800" y="1476375"/>
            <a:ext cx="0" cy="1677988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5" name="Rectangle 17"/>
          <p:cNvSpPr>
            <a:spLocks noGrp="1" noChangeArrowheads="1"/>
          </p:cNvSpPr>
          <p:nvPr>
            <p:ph type="title"/>
          </p:nvPr>
        </p:nvSpPr>
        <p:spPr>
          <a:xfrm>
            <a:off x="15752" y="0"/>
            <a:ext cx="8229600" cy="1143000"/>
          </a:xfrm>
          <a:noFill/>
        </p:spPr>
        <p:txBody>
          <a:bodyPr/>
          <a:lstStyle/>
          <a:p>
            <a:r>
              <a:rPr lang="en-US" dirty="0" smtClean="0"/>
              <a:t>Beam divergence</a:t>
            </a:r>
            <a:endParaRPr lang="en-US" dirty="0"/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>
          <a:xfrm>
            <a:off x="0" y="606748"/>
            <a:ext cx="7493876" cy="6650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noProof="0" dirty="0" smtClean="0">
                <a:solidFill>
                  <a:schemeClr val="accent2"/>
                </a:solidFill>
                <a:latin typeface="+mn-lt"/>
              </a:rPr>
              <a:t>Angle of incident beam changes (slightly)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86373" name="Picture 5" descr="hdiv_000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4" name="Rectangle 3"/>
            <p:cNvSpPr txBox="1">
              <a:spLocks noChangeArrowheads="1"/>
            </p:cNvSpPr>
            <p:nvPr/>
          </p:nvSpPr>
          <p:spPr>
            <a:xfrm>
              <a:off x="2722163" y="0"/>
              <a:ext cx="4057010" cy="482978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 smtClean="0">
                  <a:solidFill>
                    <a:schemeClr val="bg1"/>
                  </a:solidFill>
                  <a:latin typeface="+mn-lt"/>
                </a:rPr>
                <a:t>divergence = 0°</a:t>
              </a:r>
              <a:endParaRPr lang="en-GB" sz="3000" kern="0" noProof="0" dirty="0" smtClean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5" descr="hdiv_409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9" name="Rectangle 3"/>
            <p:cNvSpPr txBox="1">
              <a:spLocks noChangeArrowheads="1"/>
            </p:cNvSpPr>
            <p:nvPr/>
          </p:nvSpPr>
          <p:spPr>
            <a:xfrm>
              <a:off x="2722163" y="0"/>
              <a:ext cx="4057010" cy="482978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 smtClean="0">
                  <a:solidFill>
                    <a:schemeClr val="bg1"/>
                  </a:solidFill>
                  <a:latin typeface="+mn-lt"/>
                </a:rPr>
                <a:t>divergence = 0.3°</a:t>
              </a:r>
              <a:endParaRPr lang="en-GB" sz="3000" kern="0" noProof="0" dirty="0" smtClean="0">
                <a:solidFill>
                  <a:schemeClr val="bg1"/>
                </a:solidFill>
                <a:latin typeface="+mn-lt"/>
              </a:endParaRPr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Line 2"/>
          <p:cNvSpPr>
            <a:spLocks noChangeShapeType="1"/>
          </p:cNvSpPr>
          <p:nvPr/>
        </p:nvSpPr>
        <p:spPr bwMode="auto">
          <a:xfrm flipH="1" flipV="1">
            <a:off x="5765800" y="2466975"/>
            <a:ext cx="0" cy="4086225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89443" name="Rectangle 3"/>
          <p:cNvSpPr>
            <a:spLocks noChangeArrowheads="1"/>
          </p:cNvSpPr>
          <p:nvPr/>
        </p:nvSpPr>
        <p:spPr bwMode="auto">
          <a:xfrm>
            <a:off x="5222875" y="3240088"/>
            <a:ext cx="679450" cy="120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9444" name="Oval 4"/>
          <p:cNvSpPr>
            <a:spLocks noChangeArrowheads="1"/>
          </p:cNvSpPr>
          <p:nvPr/>
        </p:nvSpPr>
        <p:spPr bwMode="auto">
          <a:xfrm>
            <a:off x="3429000" y="2379663"/>
            <a:ext cx="4692650" cy="928687"/>
          </a:xfrm>
          <a:prstGeom prst="ellips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9445" name="Rectangle 5"/>
          <p:cNvSpPr>
            <a:spLocks noChangeArrowheads="1"/>
          </p:cNvSpPr>
          <p:nvPr/>
        </p:nvSpPr>
        <p:spPr bwMode="auto">
          <a:xfrm>
            <a:off x="4741863" y="2354263"/>
            <a:ext cx="146050" cy="130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9446" name="Rectangle 6"/>
          <p:cNvSpPr>
            <a:spLocks noChangeArrowheads="1"/>
          </p:cNvSpPr>
          <p:nvPr/>
        </p:nvSpPr>
        <p:spPr bwMode="auto">
          <a:xfrm>
            <a:off x="5710238" y="2297113"/>
            <a:ext cx="134937" cy="158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9447" name="Rectangle 7"/>
          <p:cNvSpPr>
            <a:spLocks noChangeArrowheads="1"/>
          </p:cNvSpPr>
          <p:nvPr/>
        </p:nvSpPr>
        <p:spPr bwMode="auto">
          <a:xfrm>
            <a:off x="3429000" y="2297113"/>
            <a:ext cx="4692650" cy="508000"/>
          </a:xfrm>
          <a:prstGeom prst="rect">
            <a:avLst/>
          </a:prstGeom>
          <a:gradFill rotWithShape="1">
            <a:gsLst>
              <a:gs pos="0">
                <a:schemeClr val="bg1">
                  <a:alpha val="89999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9448" name="Line 8"/>
          <p:cNvSpPr>
            <a:spLocks noChangeShapeType="1"/>
          </p:cNvSpPr>
          <p:nvPr/>
        </p:nvSpPr>
        <p:spPr bwMode="auto">
          <a:xfrm flipH="1" flipV="1">
            <a:off x="5765800" y="1476375"/>
            <a:ext cx="0" cy="1677988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89449" name="Oval 9"/>
          <p:cNvSpPr>
            <a:spLocks noChangeAspect="1" noChangeArrowheads="1"/>
          </p:cNvSpPr>
          <p:nvPr/>
        </p:nvSpPr>
        <p:spPr bwMode="auto">
          <a:xfrm>
            <a:off x="-3371850" y="4305300"/>
            <a:ext cx="9140825" cy="180975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9450" name="Rectangle 10"/>
          <p:cNvSpPr>
            <a:spLocks noChangeArrowheads="1"/>
          </p:cNvSpPr>
          <p:nvPr/>
        </p:nvSpPr>
        <p:spPr bwMode="auto">
          <a:xfrm>
            <a:off x="-1751013" y="4249738"/>
            <a:ext cx="7345363" cy="1017587"/>
          </a:xfrm>
          <a:prstGeom prst="rect">
            <a:avLst/>
          </a:prstGeom>
          <a:gradFill rotWithShape="1">
            <a:gsLst>
              <a:gs pos="0">
                <a:schemeClr val="bg1">
                  <a:alpha val="89999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89451" name="Oval 11"/>
          <p:cNvSpPr>
            <a:spLocks noChangeArrowheads="1"/>
          </p:cNvSpPr>
          <p:nvPr/>
        </p:nvSpPr>
        <p:spPr bwMode="auto">
          <a:xfrm>
            <a:off x="-3371850" y="639763"/>
            <a:ext cx="9140825" cy="91408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9452" name="Rectangle 12"/>
          <p:cNvSpPr>
            <a:spLocks noChangeArrowheads="1"/>
          </p:cNvSpPr>
          <p:nvPr/>
        </p:nvSpPr>
        <p:spPr bwMode="auto">
          <a:xfrm>
            <a:off x="5326063" y="3322638"/>
            <a:ext cx="80962" cy="42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9453" name="Rectangle 13"/>
          <p:cNvSpPr>
            <a:spLocks noChangeArrowheads="1"/>
          </p:cNvSpPr>
          <p:nvPr/>
        </p:nvSpPr>
        <p:spPr bwMode="auto">
          <a:xfrm rot="245137">
            <a:off x="5294313" y="3240088"/>
            <a:ext cx="79375" cy="42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9454" name="Rectangle 14"/>
          <p:cNvSpPr>
            <a:spLocks noChangeArrowheads="1"/>
          </p:cNvSpPr>
          <p:nvPr/>
        </p:nvSpPr>
        <p:spPr bwMode="auto">
          <a:xfrm rot="3799929">
            <a:off x="3914775" y="2486025"/>
            <a:ext cx="127000" cy="120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9455" name="Oval 15"/>
          <p:cNvSpPr>
            <a:spLocks noChangeArrowheads="1"/>
          </p:cNvSpPr>
          <p:nvPr/>
        </p:nvSpPr>
        <p:spPr bwMode="auto">
          <a:xfrm>
            <a:off x="-2228850" y="639763"/>
            <a:ext cx="6856413" cy="914082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9456" name="Rectangle 16"/>
          <p:cNvSpPr>
            <a:spLocks noChangeArrowheads="1"/>
          </p:cNvSpPr>
          <p:nvPr/>
        </p:nvSpPr>
        <p:spPr bwMode="auto">
          <a:xfrm>
            <a:off x="-207963" y="387350"/>
            <a:ext cx="4462463" cy="957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9458" name="Line 18"/>
          <p:cNvSpPr>
            <a:spLocks noChangeShapeType="1"/>
          </p:cNvSpPr>
          <p:nvPr/>
        </p:nvSpPr>
        <p:spPr bwMode="auto">
          <a:xfrm>
            <a:off x="1196975" y="5207000"/>
            <a:ext cx="3379788" cy="609600"/>
          </a:xfrm>
          <a:prstGeom prst="line">
            <a:avLst/>
          </a:prstGeom>
          <a:noFill/>
          <a:ln w="19050">
            <a:solidFill>
              <a:srgbClr val="FFCC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89459" name="Rectangle 19"/>
          <p:cNvSpPr>
            <a:spLocks noChangeArrowheads="1"/>
          </p:cNvSpPr>
          <p:nvPr/>
        </p:nvSpPr>
        <p:spPr bwMode="auto">
          <a:xfrm rot="3438604">
            <a:off x="5325268" y="1955007"/>
            <a:ext cx="119063" cy="1054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9460" name="Line 20"/>
          <p:cNvSpPr>
            <a:spLocks noChangeShapeType="1"/>
          </p:cNvSpPr>
          <p:nvPr/>
        </p:nvSpPr>
        <p:spPr bwMode="auto">
          <a:xfrm flipV="1">
            <a:off x="1196975" y="1382713"/>
            <a:ext cx="5888038" cy="38100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89461" name="Line 21"/>
          <p:cNvSpPr>
            <a:spLocks noChangeShapeType="1"/>
          </p:cNvSpPr>
          <p:nvPr/>
        </p:nvSpPr>
        <p:spPr bwMode="auto">
          <a:xfrm>
            <a:off x="5330825" y="3302000"/>
            <a:ext cx="49213" cy="1588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89462" name="Text Box 22"/>
          <p:cNvSpPr txBox="1">
            <a:spLocks noChangeArrowheads="1"/>
          </p:cNvSpPr>
          <p:nvPr/>
        </p:nvSpPr>
        <p:spPr bwMode="auto">
          <a:xfrm>
            <a:off x="741363" y="1779588"/>
            <a:ext cx="165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Ewald sphere</a:t>
            </a:r>
          </a:p>
        </p:txBody>
      </p:sp>
      <p:sp>
        <p:nvSpPr>
          <p:cNvPr id="189463" name="Text Box 23"/>
          <p:cNvSpPr txBox="1">
            <a:spLocks noChangeArrowheads="1"/>
          </p:cNvSpPr>
          <p:nvPr/>
        </p:nvSpPr>
        <p:spPr bwMode="auto">
          <a:xfrm rot="16200000">
            <a:off x="5325269" y="4025107"/>
            <a:ext cx="1492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accent2"/>
                </a:solidFill>
              </a:rPr>
              <a:t>spindle axis</a:t>
            </a:r>
          </a:p>
        </p:txBody>
      </p:sp>
      <p:sp>
        <p:nvSpPr>
          <p:cNvPr id="189464" name="Text Box 24"/>
          <p:cNvSpPr txBox="1">
            <a:spLocks noChangeArrowheads="1"/>
          </p:cNvSpPr>
          <p:nvPr/>
        </p:nvSpPr>
        <p:spPr bwMode="auto">
          <a:xfrm>
            <a:off x="6378575" y="2657475"/>
            <a:ext cx="1123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sz="2000" b="1">
                <a:solidFill>
                  <a:srgbClr val="008000"/>
                </a:solidFill>
                <a:cs typeface="Arial" charset="0"/>
              </a:rPr>
              <a:t>Φ</a:t>
            </a:r>
            <a:r>
              <a:rPr lang="en-US" sz="2000" b="1">
                <a:solidFill>
                  <a:srgbClr val="008000"/>
                </a:solidFill>
                <a:cs typeface="Arial" charset="0"/>
              </a:rPr>
              <a:t> </a:t>
            </a:r>
            <a:r>
              <a:rPr lang="en-US" sz="2000" b="1">
                <a:solidFill>
                  <a:srgbClr val="008000"/>
                </a:solidFill>
              </a:rPr>
              <a:t>circle</a:t>
            </a:r>
          </a:p>
        </p:txBody>
      </p:sp>
      <p:sp>
        <p:nvSpPr>
          <p:cNvPr id="189465" name="Text Box 25"/>
          <p:cNvSpPr txBox="1">
            <a:spLocks noChangeArrowheads="1"/>
          </p:cNvSpPr>
          <p:nvPr/>
        </p:nvSpPr>
        <p:spPr bwMode="auto">
          <a:xfrm rot="-2052373">
            <a:off x="2457450" y="4079875"/>
            <a:ext cx="1631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diffracted ray</a:t>
            </a:r>
          </a:p>
        </p:txBody>
      </p:sp>
      <p:sp>
        <p:nvSpPr>
          <p:cNvPr id="189466" name="Text Box 26"/>
          <p:cNvSpPr txBox="1">
            <a:spLocks noChangeArrowheads="1"/>
          </p:cNvSpPr>
          <p:nvPr/>
        </p:nvSpPr>
        <p:spPr bwMode="auto">
          <a:xfrm>
            <a:off x="7526338" y="3430588"/>
            <a:ext cx="79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8000"/>
                </a:solidFill>
              </a:rPr>
              <a:t>(h,k,l)</a:t>
            </a:r>
          </a:p>
        </p:txBody>
      </p:sp>
      <p:sp>
        <p:nvSpPr>
          <p:cNvPr id="189467" name="Freeform 27"/>
          <p:cNvSpPr>
            <a:spLocks/>
          </p:cNvSpPr>
          <p:nvPr/>
        </p:nvSpPr>
        <p:spPr bwMode="auto">
          <a:xfrm>
            <a:off x="7204075" y="3311525"/>
            <a:ext cx="360363" cy="338138"/>
          </a:xfrm>
          <a:custGeom>
            <a:avLst/>
            <a:gdLst/>
            <a:ahLst/>
            <a:cxnLst>
              <a:cxn ang="0">
                <a:pos x="227" y="201"/>
              </a:cxn>
              <a:cxn ang="0">
                <a:pos x="122" y="201"/>
              </a:cxn>
              <a:cxn ang="0">
                <a:pos x="35" y="131"/>
              </a:cxn>
              <a:cxn ang="0">
                <a:pos x="9" y="52"/>
              </a:cxn>
              <a:cxn ang="0">
                <a:pos x="0" y="0"/>
              </a:cxn>
            </a:cxnLst>
            <a:rect l="0" t="0" r="r" b="b"/>
            <a:pathLst>
              <a:path w="227" h="213">
                <a:moveTo>
                  <a:pt x="227" y="201"/>
                </a:moveTo>
                <a:cubicBezTo>
                  <a:pt x="190" y="207"/>
                  <a:pt x="154" y="213"/>
                  <a:pt x="122" y="201"/>
                </a:cubicBezTo>
                <a:cubicBezTo>
                  <a:pt x="90" y="189"/>
                  <a:pt x="54" y="156"/>
                  <a:pt x="35" y="131"/>
                </a:cubicBezTo>
                <a:cubicBezTo>
                  <a:pt x="16" y="106"/>
                  <a:pt x="15" y="74"/>
                  <a:pt x="9" y="52"/>
                </a:cubicBezTo>
                <a:cubicBezTo>
                  <a:pt x="3" y="30"/>
                  <a:pt x="1" y="15"/>
                  <a:pt x="0" y="0"/>
                </a:cubicBezTo>
              </a:path>
            </a:pathLst>
          </a:cu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89468" name="Line 28"/>
          <p:cNvSpPr>
            <a:spLocks noChangeShapeType="1"/>
          </p:cNvSpPr>
          <p:nvPr/>
        </p:nvSpPr>
        <p:spPr bwMode="auto">
          <a:xfrm flipH="1" flipV="1">
            <a:off x="4306888" y="3227388"/>
            <a:ext cx="1466850" cy="1978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89469" name="Text Box 29"/>
          <p:cNvSpPr txBox="1">
            <a:spLocks noChangeArrowheads="1"/>
          </p:cNvSpPr>
          <p:nvPr/>
        </p:nvSpPr>
        <p:spPr bwMode="auto">
          <a:xfrm>
            <a:off x="4948238" y="3929063"/>
            <a:ext cx="41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d*</a:t>
            </a:r>
          </a:p>
        </p:txBody>
      </p:sp>
      <p:sp>
        <p:nvSpPr>
          <p:cNvPr id="189470" name="Line 30"/>
          <p:cNvSpPr>
            <a:spLocks noChangeShapeType="1"/>
          </p:cNvSpPr>
          <p:nvPr/>
        </p:nvSpPr>
        <p:spPr bwMode="auto">
          <a:xfrm>
            <a:off x="1192213" y="5195888"/>
            <a:ext cx="457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89471" name="Text Box 31"/>
          <p:cNvSpPr txBox="1">
            <a:spLocks noChangeArrowheads="1"/>
          </p:cNvSpPr>
          <p:nvPr/>
        </p:nvSpPr>
        <p:spPr bwMode="auto">
          <a:xfrm>
            <a:off x="3557588" y="4873625"/>
            <a:ext cx="400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b="1"/>
              <a:t>λ</a:t>
            </a:r>
            <a:r>
              <a:rPr lang="en-US" b="1"/>
              <a:t>*</a:t>
            </a:r>
          </a:p>
        </p:txBody>
      </p:sp>
      <p:sp>
        <p:nvSpPr>
          <p:cNvPr id="189472" name="Text Box 32"/>
          <p:cNvSpPr txBox="1">
            <a:spLocks noChangeArrowheads="1"/>
          </p:cNvSpPr>
          <p:nvPr/>
        </p:nvSpPr>
        <p:spPr bwMode="auto">
          <a:xfrm>
            <a:off x="2574925" y="3640138"/>
            <a:ext cx="400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b="1"/>
              <a:t>λ</a:t>
            </a:r>
            <a:r>
              <a:rPr lang="en-US" b="1"/>
              <a:t>*</a:t>
            </a:r>
          </a:p>
        </p:txBody>
      </p:sp>
      <p:sp>
        <p:nvSpPr>
          <p:cNvPr id="34" name="Rectangle 17"/>
          <p:cNvSpPr>
            <a:spLocks noGrp="1" noChangeArrowheads="1"/>
          </p:cNvSpPr>
          <p:nvPr>
            <p:ph type="title"/>
          </p:nvPr>
        </p:nvSpPr>
        <p:spPr>
          <a:xfrm>
            <a:off x="15752" y="0"/>
            <a:ext cx="8229600" cy="1143000"/>
          </a:xfrm>
          <a:noFill/>
        </p:spPr>
        <p:txBody>
          <a:bodyPr/>
          <a:lstStyle/>
          <a:p>
            <a:r>
              <a:rPr lang="en-US" dirty="0" smtClean="0"/>
              <a:t>Spectral dispersion</a:t>
            </a:r>
            <a:endParaRPr lang="en-US" dirty="0"/>
          </a:p>
        </p:txBody>
      </p:sp>
      <p:sp>
        <p:nvSpPr>
          <p:cNvPr id="35" name="Rectangle 3"/>
          <p:cNvSpPr txBox="1">
            <a:spLocks noChangeArrowheads="1"/>
          </p:cNvSpPr>
          <p:nvPr/>
        </p:nvSpPr>
        <p:spPr>
          <a:xfrm>
            <a:off x="0" y="606748"/>
            <a:ext cx="7493876" cy="6650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Variation in wavelength of incident X-rays (and hence radius of </a:t>
            </a:r>
            <a:r>
              <a:rPr lang="en-GB" sz="2000" kern="0" dirty="0" err="1" smtClean="0">
                <a:solidFill>
                  <a:schemeClr val="accent2"/>
                </a:solidFill>
                <a:latin typeface="+mn-lt"/>
              </a:rPr>
              <a:t>Ewald</a:t>
            </a: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 sphere) </a:t>
            </a:r>
            <a:endParaRPr lang="en-GB" sz="2000" kern="0" noProof="0" dirty="0" smtClean="0">
              <a:solidFill>
                <a:schemeClr val="accent2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Line 2"/>
          <p:cNvSpPr>
            <a:spLocks noChangeShapeType="1"/>
          </p:cNvSpPr>
          <p:nvPr/>
        </p:nvSpPr>
        <p:spPr bwMode="auto">
          <a:xfrm flipH="1" flipV="1">
            <a:off x="5765800" y="2466975"/>
            <a:ext cx="0" cy="4086225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90467" name="Rectangle 3"/>
          <p:cNvSpPr>
            <a:spLocks noChangeArrowheads="1"/>
          </p:cNvSpPr>
          <p:nvPr/>
        </p:nvSpPr>
        <p:spPr bwMode="auto">
          <a:xfrm>
            <a:off x="5222875" y="3240088"/>
            <a:ext cx="679450" cy="120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90468" name="Oval 4"/>
          <p:cNvSpPr>
            <a:spLocks noChangeArrowheads="1"/>
          </p:cNvSpPr>
          <p:nvPr/>
        </p:nvSpPr>
        <p:spPr bwMode="auto">
          <a:xfrm>
            <a:off x="3429000" y="2379663"/>
            <a:ext cx="4692650" cy="928687"/>
          </a:xfrm>
          <a:prstGeom prst="ellips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90471" name="Rectangle 7"/>
          <p:cNvSpPr>
            <a:spLocks noChangeArrowheads="1"/>
          </p:cNvSpPr>
          <p:nvPr/>
        </p:nvSpPr>
        <p:spPr bwMode="auto">
          <a:xfrm>
            <a:off x="3429000" y="2297113"/>
            <a:ext cx="4692650" cy="508000"/>
          </a:xfrm>
          <a:prstGeom prst="rect">
            <a:avLst/>
          </a:prstGeom>
          <a:gradFill rotWithShape="1">
            <a:gsLst>
              <a:gs pos="0">
                <a:schemeClr val="bg1">
                  <a:alpha val="89999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90469" name="Rectangle 5"/>
          <p:cNvSpPr>
            <a:spLocks noChangeArrowheads="1"/>
          </p:cNvSpPr>
          <p:nvPr/>
        </p:nvSpPr>
        <p:spPr bwMode="auto">
          <a:xfrm>
            <a:off x="4846638" y="2338388"/>
            <a:ext cx="146050" cy="130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90470" name="Rectangle 6"/>
          <p:cNvSpPr>
            <a:spLocks noChangeArrowheads="1"/>
          </p:cNvSpPr>
          <p:nvPr/>
        </p:nvSpPr>
        <p:spPr bwMode="auto">
          <a:xfrm>
            <a:off x="5710238" y="2297113"/>
            <a:ext cx="134937" cy="158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90472" name="Line 8"/>
          <p:cNvSpPr>
            <a:spLocks noChangeShapeType="1"/>
          </p:cNvSpPr>
          <p:nvPr/>
        </p:nvSpPr>
        <p:spPr bwMode="auto">
          <a:xfrm flipH="1" flipV="1">
            <a:off x="5765800" y="1476375"/>
            <a:ext cx="0" cy="1677988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90473" name="Oval 9"/>
          <p:cNvSpPr>
            <a:spLocks noChangeAspect="1" noChangeArrowheads="1"/>
          </p:cNvSpPr>
          <p:nvPr/>
        </p:nvSpPr>
        <p:spPr bwMode="auto">
          <a:xfrm>
            <a:off x="-3371850" y="4305300"/>
            <a:ext cx="9140825" cy="180975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90474" name="Rectangle 10"/>
          <p:cNvSpPr>
            <a:spLocks noChangeArrowheads="1"/>
          </p:cNvSpPr>
          <p:nvPr/>
        </p:nvSpPr>
        <p:spPr bwMode="auto">
          <a:xfrm>
            <a:off x="-1751013" y="4249738"/>
            <a:ext cx="7345363" cy="1017587"/>
          </a:xfrm>
          <a:prstGeom prst="rect">
            <a:avLst/>
          </a:prstGeom>
          <a:gradFill rotWithShape="1">
            <a:gsLst>
              <a:gs pos="0">
                <a:schemeClr val="bg1">
                  <a:alpha val="89999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90475" name="Oval 11"/>
          <p:cNvSpPr>
            <a:spLocks noChangeAspect="1" noChangeArrowheads="1"/>
          </p:cNvSpPr>
          <p:nvPr/>
        </p:nvSpPr>
        <p:spPr bwMode="auto">
          <a:xfrm>
            <a:off x="-4286250" y="182563"/>
            <a:ext cx="10055225" cy="100552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90476" name="Rectangle 12"/>
          <p:cNvSpPr>
            <a:spLocks noChangeArrowheads="1"/>
          </p:cNvSpPr>
          <p:nvPr/>
        </p:nvSpPr>
        <p:spPr bwMode="auto">
          <a:xfrm>
            <a:off x="5373688" y="3319463"/>
            <a:ext cx="80962" cy="42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90477" name="Rectangle 13"/>
          <p:cNvSpPr>
            <a:spLocks noChangeArrowheads="1"/>
          </p:cNvSpPr>
          <p:nvPr/>
        </p:nvSpPr>
        <p:spPr bwMode="auto">
          <a:xfrm rot="245137">
            <a:off x="5341938" y="3240088"/>
            <a:ext cx="79375" cy="42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90478" name="Rectangle 14"/>
          <p:cNvSpPr>
            <a:spLocks noChangeArrowheads="1"/>
          </p:cNvSpPr>
          <p:nvPr/>
        </p:nvSpPr>
        <p:spPr bwMode="auto">
          <a:xfrm rot="3799929">
            <a:off x="4243388" y="2424113"/>
            <a:ext cx="127000" cy="120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90479" name="Oval 15"/>
          <p:cNvSpPr>
            <a:spLocks noChangeArrowheads="1"/>
          </p:cNvSpPr>
          <p:nvPr/>
        </p:nvSpPr>
        <p:spPr bwMode="auto">
          <a:xfrm>
            <a:off x="-2943225" y="182563"/>
            <a:ext cx="7886700" cy="1005522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90480" name="Rectangle 16"/>
          <p:cNvSpPr>
            <a:spLocks noChangeArrowheads="1"/>
          </p:cNvSpPr>
          <p:nvPr/>
        </p:nvSpPr>
        <p:spPr bwMode="auto">
          <a:xfrm>
            <a:off x="-207963" y="0"/>
            <a:ext cx="4462463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90482" name="Line 18"/>
          <p:cNvSpPr>
            <a:spLocks noChangeShapeType="1"/>
          </p:cNvSpPr>
          <p:nvPr/>
        </p:nvSpPr>
        <p:spPr bwMode="auto">
          <a:xfrm>
            <a:off x="422275" y="5192713"/>
            <a:ext cx="4154488" cy="623887"/>
          </a:xfrm>
          <a:prstGeom prst="line">
            <a:avLst/>
          </a:prstGeom>
          <a:noFill/>
          <a:ln w="19050">
            <a:solidFill>
              <a:srgbClr val="FFCC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90483" name="Rectangle 19"/>
          <p:cNvSpPr>
            <a:spLocks noChangeArrowheads="1"/>
          </p:cNvSpPr>
          <p:nvPr/>
        </p:nvSpPr>
        <p:spPr bwMode="auto">
          <a:xfrm rot="3899312">
            <a:off x="5845969" y="1791494"/>
            <a:ext cx="119063" cy="1755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90484" name="Line 20"/>
          <p:cNvSpPr>
            <a:spLocks noChangeShapeType="1"/>
          </p:cNvSpPr>
          <p:nvPr/>
        </p:nvSpPr>
        <p:spPr bwMode="auto">
          <a:xfrm flipV="1">
            <a:off x="434975" y="1958975"/>
            <a:ext cx="7010400" cy="3233738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90485" name="Line 21"/>
          <p:cNvSpPr>
            <a:spLocks noChangeShapeType="1"/>
          </p:cNvSpPr>
          <p:nvPr/>
        </p:nvSpPr>
        <p:spPr bwMode="auto">
          <a:xfrm>
            <a:off x="5370513" y="3300413"/>
            <a:ext cx="49212" cy="15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90486" name="Text Box 22"/>
          <p:cNvSpPr txBox="1">
            <a:spLocks noChangeArrowheads="1"/>
          </p:cNvSpPr>
          <p:nvPr/>
        </p:nvSpPr>
        <p:spPr bwMode="auto">
          <a:xfrm>
            <a:off x="741363" y="1779588"/>
            <a:ext cx="165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Ewald sphere</a:t>
            </a:r>
          </a:p>
        </p:txBody>
      </p:sp>
      <p:sp>
        <p:nvSpPr>
          <p:cNvPr id="190487" name="Text Box 23"/>
          <p:cNvSpPr txBox="1">
            <a:spLocks noChangeArrowheads="1"/>
          </p:cNvSpPr>
          <p:nvPr/>
        </p:nvSpPr>
        <p:spPr bwMode="auto">
          <a:xfrm rot="16200000">
            <a:off x="5325269" y="4025107"/>
            <a:ext cx="1492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accent2"/>
                </a:solidFill>
              </a:rPr>
              <a:t>spindle axis</a:t>
            </a:r>
          </a:p>
        </p:txBody>
      </p:sp>
      <p:sp>
        <p:nvSpPr>
          <p:cNvPr id="190488" name="Text Box 24"/>
          <p:cNvSpPr txBox="1">
            <a:spLocks noChangeArrowheads="1"/>
          </p:cNvSpPr>
          <p:nvPr/>
        </p:nvSpPr>
        <p:spPr bwMode="auto">
          <a:xfrm>
            <a:off x="6378575" y="2657475"/>
            <a:ext cx="1123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sz="2000" b="1">
                <a:solidFill>
                  <a:srgbClr val="008000"/>
                </a:solidFill>
                <a:cs typeface="Arial" charset="0"/>
              </a:rPr>
              <a:t>Φ</a:t>
            </a:r>
            <a:r>
              <a:rPr lang="en-US" sz="2000" b="1">
                <a:solidFill>
                  <a:srgbClr val="008000"/>
                </a:solidFill>
                <a:cs typeface="Arial" charset="0"/>
              </a:rPr>
              <a:t> </a:t>
            </a:r>
            <a:r>
              <a:rPr lang="en-US" sz="2000" b="1">
                <a:solidFill>
                  <a:srgbClr val="008000"/>
                </a:solidFill>
              </a:rPr>
              <a:t>circle</a:t>
            </a:r>
          </a:p>
        </p:txBody>
      </p:sp>
      <p:sp>
        <p:nvSpPr>
          <p:cNvPr id="190489" name="Text Box 25"/>
          <p:cNvSpPr txBox="1">
            <a:spLocks noChangeArrowheads="1"/>
          </p:cNvSpPr>
          <p:nvPr/>
        </p:nvSpPr>
        <p:spPr bwMode="auto">
          <a:xfrm rot="-2052373">
            <a:off x="2457450" y="4079875"/>
            <a:ext cx="1631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diffracted ray</a:t>
            </a:r>
          </a:p>
        </p:txBody>
      </p:sp>
      <p:sp>
        <p:nvSpPr>
          <p:cNvPr id="190490" name="Text Box 26"/>
          <p:cNvSpPr txBox="1">
            <a:spLocks noChangeArrowheads="1"/>
          </p:cNvSpPr>
          <p:nvPr/>
        </p:nvSpPr>
        <p:spPr bwMode="auto">
          <a:xfrm>
            <a:off x="7526338" y="3430588"/>
            <a:ext cx="79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8000"/>
                </a:solidFill>
              </a:rPr>
              <a:t>(h,k,l)</a:t>
            </a:r>
          </a:p>
        </p:txBody>
      </p:sp>
      <p:sp>
        <p:nvSpPr>
          <p:cNvPr id="190491" name="Freeform 27"/>
          <p:cNvSpPr>
            <a:spLocks/>
          </p:cNvSpPr>
          <p:nvPr/>
        </p:nvSpPr>
        <p:spPr bwMode="auto">
          <a:xfrm>
            <a:off x="7204075" y="3311525"/>
            <a:ext cx="360363" cy="338138"/>
          </a:xfrm>
          <a:custGeom>
            <a:avLst/>
            <a:gdLst/>
            <a:ahLst/>
            <a:cxnLst>
              <a:cxn ang="0">
                <a:pos x="227" y="201"/>
              </a:cxn>
              <a:cxn ang="0">
                <a:pos x="122" y="201"/>
              </a:cxn>
              <a:cxn ang="0">
                <a:pos x="35" y="131"/>
              </a:cxn>
              <a:cxn ang="0">
                <a:pos x="9" y="52"/>
              </a:cxn>
              <a:cxn ang="0">
                <a:pos x="0" y="0"/>
              </a:cxn>
            </a:cxnLst>
            <a:rect l="0" t="0" r="r" b="b"/>
            <a:pathLst>
              <a:path w="227" h="213">
                <a:moveTo>
                  <a:pt x="227" y="201"/>
                </a:moveTo>
                <a:cubicBezTo>
                  <a:pt x="190" y="207"/>
                  <a:pt x="154" y="213"/>
                  <a:pt x="122" y="201"/>
                </a:cubicBezTo>
                <a:cubicBezTo>
                  <a:pt x="90" y="189"/>
                  <a:pt x="54" y="156"/>
                  <a:pt x="35" y="131"/>
                </a:cubicBezTo>
                <a:cubicBezTo>
                  <a:pt x="16" y="106"/>
                  <a:pt x="15" y="74"/>
                  <a:pt x="9" y="52"/>
                </a:cubicBezTo>
                <a:cubicBezTo>
                  <a:pt x="3" y="30"/>
                  <a:pt x="1" y="15"/>
                  <a:pt x="0" y="0"/>
                </a:cubicBezTo>
              </a:path>
            </a:pathLst>
          </a:cu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90492" name="Line 28"/>
          <p:cNvSpPr>
            <a:spLocks noChangeShapeType="1"/>
          </p:cNvSpPr>
          <p:nvPr/>
        </p:nvSpPr>
        <p:spPr bwMode="auto">
          <a:xfrm flipH="1" flipV="1">
            <a:off x="4638675" y="3259138"/>
            <a:ext cx="1135063" cy="1946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90493" name="Text Box 29"/>
          <p:cNvSpPr txBox="1">
            <a:spLocks noChangeArrowheads="1"/>
          </p:cNvSpPr>
          <p:nvPr/>
        </p:nvSpPr>
        <p:spPr bwMode="auto">
          <a:xfrm>
            <a:off x="5100638" y="3889375"/>
            <a:ext cx="41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d*</a:t>
            </a:r>
          </a:p>
        </p:txBody>
      </p:sp>
      <p:sp>
        <p:nvSpPr>
          <p:cNvPr id="190494" name="Line 30"/>
          <p:cNvSpPr>
            <a:spLocks noChangeShapeType="1"/>
          </p:cNvSpPr>
          <p:nvPr/>
        </p:nvSpPr>
        <p:spPr bwMode="auto">
          <a:xfrm>
            <a:off x="444500" y="5195888"/>
            <a:ext cx="53197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190495" name="Text Box 31"/>
          <p:cNvSpPr txBox="1">
            <a:spLocks noChangeArrowheads="1"/>
          </p:cNvSpPr>
          <p:nvPr/>
        </p:nvSpPr>
        <p:spPr bwMode="auto">
          <a:xfrm>
            <a:off x="3294063" y="4832350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b="1"/>
              <a:t>λ</a:t>
            </a:r>
            <a:r>
              <a:rPr lang="en-US" b="1"/>
              <a:t>’*</a:t>
            </a:r>
          </a:p>
        </p:txBody>
      </p:sp>
      <p:sp>
        <p:nvSpPr>
          <p:cNvPr id="190496" name="Text Box 32"/>
          <p:cNvSpPr txBox="1">
            <a:spLocks noChangeArrowheads="1"/>
          </p:cNvSpPr>
          <p:nvPr/>
        </p:nvSpPr>
        <p:spPr bwMode="auto">
          <a:xfrm>
            <a:off x="2201863" y="3641725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b="1"/>
              <a:t>λ</a:t>
            </a:r>
            <a:r>
              <a:rPr lang="en-US" b="1"/>
              <a:t>’*</a:t>
            </a:r>
          </a:p>
        </p:txBody>
      </p:sp>
      <p:sp>
        <p:nvSpPr>
          <p:cNvPr id="34" name="Rectangle 17"/>
          <p:cNvSpPr>
            <a:spLocks noGrp="1" noChangeArrowheads="1"/>
          </p:cNvSpPr>
          <p:nvPr>
            <p:ph type="title"/>
          </p:nvPr>
        </p:nvSpPr>
        <p:spPr>
          <a:xfrm>
            <a:off x="15752" y="0"/>
            <a:ext cx="8229600" cy="1143000"/>
          </a:xfrm>
          <a:noFill/>
        </p:spPr>
        <p:txBody>
          <a:bodyPr/>
          <a:lstStyle/>
          <a:p>
            <a:r>
              <a:rPr lang="en-US" dirty="0" smtClean="0"/>
              <a:t>Spectral dispersion</a:t>
            </a:r>
            <a:endParaRPr lang="en-US" dirty="0"/>
          </a:p>
        </p:txBody>
      </p:sp>
      <p:sp>
        <p:nvSpPr>
          <p:cNvPr id="35" name="Rectangle 3"/>
          <p:cNvSpPr txBox="1">
            <a:spLocks noChangeArrowheads="1"/>
          </p:cNvSpPr>
          <p:nvPr/>
        </p:nvSpPr>
        <p:spPr>
          <a:xfrm>
            <a:off x="0" y="606748"/>
            <a:ext cx="7493876" cy="6650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Variation in wavelength of incident X-rays (and hence radius of </a:t>
            </a:r>
            <a:r>
              <a:rPr lang="en-GB" sz="2000" kern="0" dirty="0" err="1" smtClean="0">
                <a:solidFill>
                  <a:schemeClr val="accent2"/>
                </a:solidFill>
                <a:latin typeface="+mn-lt"/>
              </a:rPr>
              <a:t>Ewald</a:t>
            </a: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 sphere) </a:t>
            </a:r>
            <a:endParaRPr lang="en-GB" sz="2000" kern="0" noProof="0" dirty="0" smtClean="0">
              <a:solidFill>
                <a:schemeClr val="accent2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92" name="Picture 4" descr="dispersion_00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874643" y="0"/>
            <a:ext cx="5728154" cy="48297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000" kern="0" dirty="0" smtClean="0">
                <a:solidFill>
                  <a:schemeClr val="bg1"/>
                </a:solidFill>
                <a:latin typeface="+mn-lt"/>
              </a:rPr>
              <a:t>dispersion = 0.0</a:t>
            </a:r>
            <a:endParaRPr lang="en-GB" sz="3000" kern="0" noProof="0" dirty="0" smtClean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Picture 6" descr="dispersion_016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12" name="Rectangle 3"/>
            <p:cNvSpPr txBox="1">
              <a:spLocks noChangeArrowheads="1"/>
            </p:cNvSpPr>
            <p:nvPr/>
          </p:nvSpPr>
          <p:spPr>
            <a:xfrm>
              <a:off x="882896" y="0"/>
              <a:ext cx="5728154" cy="482978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 smtClean="0">
                  <a:solidFill>
                    <a:schemeClr val="bg1"/>
                  </a:solidFill>
                  <a:latin typeface="+mn-lt"/>
                </a:rPr>
                <a:t>dispersion = 0.014% (Si 111)</a:t>
              </a:r>
              <a:endParaRPr lang="en-GB" sz="3000" kern="0" noProof="0" dirty="0" smtClean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3" descr="dispersion_025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15" name="Rectangle 3"/>
            <p:cNvSpPr txBox="1">
              <a:spLocks noChangeArrowheads="1"/>
            </p:cNvSpPr>
            <p:nvPr/>
          </p:nvSpPr>
          <p:spPr>
            <a:xfrm>
              <a:off x="882896" y="0"/>
              <a:ext cx="5728154" cy="482978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 smtClean="0">
                  <a:solidFill>
                    <a:schemeClr val="bg1"/>
                  </a:solidFill>
                  <a:latin typeface="+mn-lt"/>
                </a:rPr>
                <a:t>dispersion = 0.25% (Cu K</a:t>
              </a:r>
              <a:r>
                <a:rPr lang="en-GB" sz="3000" kern="0" dirty="0" smtClean="0">
                  <a:solidFill>
                    <a:schemeClr val="bg1"/>
                  </a:solidFill>
                  <a:latin typeface="Symbol" pitchFamily="18" charset="2"/>
                </a:rPr>
                <a:t>a</a:t>
              </a:r>
              <a:r>
                <a:rPr lang="en-GB" sz="3000" kern="0" dirty="0" smtClean="0">
                  <a:solidFill>
                    <a:schemeClr val="bg1"/>
                  </a:solidFill>
                  <a:latin typeface="+mn-lt"/>
                </a:rPr>
                <a:t>)</a:t>
              </a:r>
              <a:endParaRPr lang="en-GB" sz="3000" kern="0" noProof="0" dirty="0" smtClean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7" descr="dispersion_064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18" name="Rectangle 3"/>
            <p:cNvSpPr txBox="1">
              <a:spLocks noChangeArrowheads="1"/>
            </p:cNvSpPr>
            <p:nvPr/>
          </p:nvSpPr>
          <p:spPr>
            <a:xfrm>
              <a:off x="882896" y="0"/>
              <a:ext cx="5728154" cy="482978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 smtClean="0">
                  <a:solidFill>
                    <a:schemeClr val="bg1"/>
                  </a:solidFill>
                  <a:latin typeface="+mn-lt"/>
                </a:rPr>
                <a:t>dispersion = 0.6%</a:t>
              </a:r>
              <a:endParaRPr lang="en-GB" sz="3000" kern="0" noProof="0" dirty="0" smtClean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0" name="Picture 2" descr="dispersion_128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21" name="Rectangle 3"/>
            <p:cNvSpPr txBox="1">
              <a:spLocks noChangeArrowheads="1"/>
            </p:cNvSpPr>
            <p:nvPr/>
          </p:nvSpPr>
          <p:spPr>
            <a:xfrm>
              <a:off x="882896" y="0"/>
              <a:ext cx="5728154" cy="482978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 smtClean="0">
                  <a:solidFill>
                    <a:schemeClr val="bg1"/>
                  </a:solidFill>
                  <a:latin typeface="+mn-lt"/>
                </a:rPr>
                <a:t>dispersion = 1.3%</a:t>
              </a:r>
              <a:endParaRPr lang="en-GB" sz="3000" kern="0" noProof="0" dirty="0" smtClean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" descr="dispersion_256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24" name="Rectangle 3"/>
            <p:cNvSpPr txBox="1">
              <a:spLocks noChangeArrowheads="1"/>
            </p:cNvSpPr>
            <p:nvPr/>
          </p:nvSpPr>
          <p:spPr>
            <a:xfrm>
              <a:off x="882896" y="0"/>
              <a:ext cx="5728154" cy="482978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 smtClean="0">
                  <a:solidFill>
                    <a:schemeClr val="bg1"/>
                  </a:solidFill>
                  <a:latin typeface="+mn-lt"/>
                </a:rPr>
                <a:t>dispersion = 2.6%</a:t>
              </a:r>
              <a:endParaRPr lang="en-GB" sz="3000" kern="0" noProof="0" dirty="0" smtClean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6" name="Picture 2" descr="dispersion_512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27" name="Rectangle 3"/>
            <p:cNvSpPr txBox="1">
              <a:spLocks noChangeArrowheads="1"/>
            </p:cNvSpPr>
            <p:nvPr/>
          </p:nvSpPr>
          <p:spPr>
            <a:xfrm>
              <a:off x="882896" y="0"/>
              <a:ext cx="5728154" cy="482978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000" kern="0" dirty="0" smtClean="0">
                  <a:solidFill>
                    <a:schemeClr val="bg1"/>
                  </a:solidFill>
                  <a:latin typeface="+mn-lt"/>
                </a:rPr>
                <a:t>dispersion = 5.1%</a:t>
              </a:r>
              <a:endParaRPr lang="en-GB" sz="3000" kern="0" noProof="0" dirty="0" smtClean="0">
                <a:solidFill>
                  <a:schemeClr val="bg1"/>
                </a:solidFill>
                <a:latin typeface="+mn-lt"/>
              </a:endParaRPr>
            </a:p>
          </p:txBody>
        </p:sp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232" name="Oval 96"/>
          <p:cNvSpPr>
            <a:spLocks noChangeArrowheads="1"/>
          </p:cNvSpPr>
          <p:nvPr/>
        </p:nvSpPr>
        <p:spPr bwMode="auto">
          <a:xfrm>
            <a:off x="3429000" y="2379663"/>
            <a:ext cx="4692650" cy="928687"/>
          </a:xfrm>
          <a:prstGeom prst="ellips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202" name="Rectangle 66"/>
          <p:cNvSpPr>
            <a:spLocks noChangeArrowheads="1"/>
          </p:cNvSpPr>
          <p:nvPr/>
        </p:nvSpPr>
        <p:spPr bwMode="auto">
          <a:xfrm>
            <a:off x="3429000" y="2297113"/>
            <a:ext cx="4692650" cy="508000"/>
          </a:xfrm>
          <a:prstGeom prst="rect">
            <a:avLst/>
          </a:prstGeom>
          <a:gradFill rotWithShape="1">
            <a:gsLst>
              <a:gs pos="0">
                <a:schemeClr val="bg1">
                  <a:alpha val="89999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235" name="Rectangle 99"/>
          <p:cNvSpPr>
            <a:spLocks noChangeArrowheads="1"/>
          </p:cNvSpPr>
          <p:nvPr/>
        </p:nvSpPr>
        <p:spPr bwMode="auto">
          <a:xfrm>
            <a:off x="3429000" y="2297113"/>
            <a:ext cx="4692650" cy="508000"/>
          </a:xfrm>
          <a:prstGeom prst="rect">
            <a:avLst/>
          </a:prstGeom>
          <a:gradFill rotWithShape="1">
            <a:gsLst>
              <a:gs pos="0">
                <a:schemeClr val="bg1">
                  <a:alpha val="89999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38" name="Line 2"/>
          <p:cNvSpPr>
            <a:spLocks noChangeShapeType="1"/>
          </p:cNvSpPr>
          <p:nvPr/>
        </p:nvSpPr>
        <p:spPr bwMode="auto">
          <a:xfrm flipH="1" flipV="1">
            <a:off x="5765800" y="2466975"/>
            <a:ext cx="0" cy="4086225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139" name="Rectangle 3"/>
          <p:cNvSpPr>
            <a:spLocks noChangeArrowheads="1"/>
          </p:cNvSpPr>
          <p:nvPr/>
        </p:nvSpPr>
        <p:spPr bwMode="auto">
          <a:xfrm>
            <a:off x="5222875" y="3240088"/>
            <a:ext cx="679450" cy="120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40" name="Oval 4"/>
          <p:cNvSpPr>
            <a:spLocks noChangeArrowheads="1"/>
          </p:cNvSpPr>
          <p:nvPr/>
        </p:nvSpPr>
        <p:spPr bwMode="auto">
          <a:xfrm>
            <a:off x="3429000" y="2379663"/>
            <a:ext cx="4692650" cy="928687"/>
          </a:xfrm>
          <a:prstGeom prst="ellips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41" name="Rectangle 5"/>
          <p:cNvSpPr>
            <a:spLocks noChangeArrowheads="1"/>
          </p:cNvSpPr>
          <p:nvPr/>
        </p:nvSpPr>
        <p:spPr bwMode="auto">
          <a:xfrm>
            <a:off x="3429000" y="2297113"/>
            <a:ext cx="4692650" cy="508000"/>
          </a:xfrm>
          <a:prstGeom prst="rect">
            <a:avLst/>
          </a:prstGeom>
          <a:gradFill rotWithShape="1">
            <a:gsLst>
              <a:gs pos="0">
                <a:schemeClr val="bg1">
                  <a:alpha val="89999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42" name="Rectangle 6"/>
          <p:cNvSpPr>
            <a:spLocks noChangeArrowheads="1"/>
          </p:cNvSpPr>
          <p:nvPr/>
        </p:nvSpPr>
        <p:spPr bwMode="auto">
          <a:xfrm>
            <a:off x="4846638" y="2338388"/>
            <a:ext cx="146050" cy="130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43" name="Rectangle 7"/>
          <p:cNvSpPr>
            <a:spLocks noChangeArrowheads="1"/>
          </p:cNvSpPr>
          <p:nvPr/>
        </p:nvSpPr>
        <p:spPr bwMode="auto">
          <a:xfrm>
            <a:off x="5710238" y="2297113"/>
            <a:ext cx="134937" cy="158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44" name="Line 8"/>
          <p:cNvSpPr>
            <a:spLocks noChangeShapeType="1"/>
          </p:cNvSpPr>
          <p:nvPr/>
        </p:nvSpPr>
        <p:spPr bwMode="auto">
          <a:xfrm flipH="1" flipV="1">
            <a:off x="5765800" y="1476375"/>
            <a:ext cx="0" cy="1677988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145" name="Oval 9"/>
          <p:cNvSpPr>
            <a:spLocks noChangeAspect="1" noChangeArrowheads="1"/>
          </p:cNvSpPr>
          <p:nvPr/>
        </p:nvSpPr>
        <p:spPr bwMode="auto">
          <a:xfrm>
            <a:off x="-3371850" y="4305300"/>
            <a:ext cx="9140825" cy="180975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47" name="Oval 11"/>
          <p:cNvSpPr>
            <a:spLocks noChangeAspect="1" noChangeArrowheads="1"/>
          </p:cNvSpPr>
          <p:nvPr/>
        </p:nvSpPr>
        <p:spPr bwMode="auto">
          <a:xfrm>
            <a:off x="-4286250" y="182563"/>
            <a:ext cx="10055225" cy="100552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48" name="Rectangle 12"/>
          <p:cNvSpPr>
            <a:spLocks noChangeArrowheads="1"/>
          </p:cNvSpPr>
          <p:nvPr/>
        </p:nvSpPr>
        <p:spPr bwMode="auto">
          <a:xfrm>
            <a:off x="5373688" y="3319463"/>
            <a:ext cx="80962" cy="42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49" name="Rectangle 13"/>
          <p:cNvSpPr>
            <a:spLocks noChangeArrowheads="1"/>
          </p:cNvSpPr>
          <p:nvPr/>
        </p:nvSpPr>
        <p:spPr bwMode="auto">
          <a:xfrm rot="245137">
            <a:off x="5341938" y="3240088"/>
            <a:ext cx="79375" cy="42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50" name="Rectangle 14"/>
          <p:cNvSpPr>
            <a:spLocks noChangeArrowheads="1"/>
          </p:cNvSpPr>
          <p:nvPr/>
        </p:nvSpPr>
        <p:spPr bwMode="auto">
          <a:xfrm rot="3799929">
            <a:off x="4243388" y="2424113"/>
            <a:ext cx="127000" cy="120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51" name="Oval 15"/>
          <p:cNvSpPr>
            <a:spLocks noChangeArrowheads="1"/>
          </p:cNvSpPr>
          <p:nvPr/>
        </p:nvSpPr>
        <p:spPr bwMode="auto">
          <a:xfrm>
            <a:off x="-2943225" y="182563"/>
            <a:ext cx="7886700" cy="1005522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52" name="Rectangle 16"/>
          <p:cNvSpPr>
            <a:spLocks noChangeArrowheads="1"/>
          </p:cNvSpPr>
          <p:nvPr/>
        </p:nvSpPr>
        <p:spPr bwMode="auto">
          <a:xfrm>
            <a:off x="-207963" y="0"/>
            <a:ext cx="4462463" cy="1344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54" name="Line 18"/>
          <p:cNvSpPr>
            <a:spLocks noChangeShapeType="1"/>
          </p:cNvSpPr>
          <p:nvPr/>
        </p:nvSpPr>
        <p:spPr bwMode="auto">
          <a:xfrm>
            <a:off x="422275" y="5192713"/>
            <a:ext cx="4154488" cy="623887"/>
          </a:xfrm>
          <a:prstGeom prst="line">
            <a:avLst/>
          </a:prstGeom>
          <a:noFill/>
          <a:ln w="19050">
            <a:solidFill>
              <a:srgbClr val="FFCC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155" name="Rectangle 19"/>
          <p:cNvSpPr>
            <a:spLocks noChangeArrowheads="1"/>
          </p:cNvSpPr>
          <p:nvPr/>
        </p:nvSpPr>
        <p:spPr bwMode="auto">
          <a:xfrm rot="3899312">
            <a:off x="5845969" y="1791494"/>
            <a:ext cx="119063" cy="1755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56" name="Line 20"/>
          <p:cNvSpPr>
            <a:spLocks noChangeShapeType="1"/>
          </p:cNvSpPr>
          <p:nvPr/>
        </p:nvSpPr>
        <p:spPr bwMode="auto">
          <a:xfrm flipV="1">
            <a:off x="434975" y="1958975"/>
            <a:ext cx="7010400" cy="3233738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157" name="Line 21"/>
          <p:cNvSpPr>
            <a:spLocks noChangeShapeType="1"/>
          </p:cNvSpPr>
          <p:nvPr/>
        </p:nvSpPr>
        <p:spPr bwMode="auto">
          <a:xfrm>
            <a:off x="5370513" y="3300413"/>
            <a:ext cx="49212" cy="158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158" name="Text Box 22"/>
          <p:cNvSpPr txBox="1">
            <a:spLocks noChangeArrowheads="1"/>
          </p:cNvSpPr>
          <p:nvPr/>
        </p:nvSpPr>
        <p:spPr bwMode="auto">
          <a:xfrm>
            <a:off x="741363" y="1779588"/>
            <a:ext cx="165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Ewald sphere</a:t>
            </a:r>
          </a:p>
        </p:txBody>
      </p:sp>
      <p:sp>
        <p:nvSpPr>
          <p:cNvPr id="347159" name="Text Box 23"/>
          <p:cNvSpPr txBox="1">
            <a:spLocks noChangeArrowheads="1"/>
          </p:cNvSpPr>
          <p:nvPr/>
        </p:nvSpPr>
        <p:spPr bwMode="auto">
          <a:xfrm rot="16200000">
            <a:off x="5325269" y="4025107"/>
            <a:ext cx="1492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accent2"/>
                </a:solidFill>
              </a:rPr>
              <a:t>spindle axis</a:t>
            </a:r>
          </a:p>
        </p:txBody>
      </p:sp>
      <p:sp>
        <p:nvSpPr>
          <p:cNvPr id="347160" name="Text Box 24"/>
          <p:cNvSpPr txBox="1">
            <a:spLocks noChangeArrowheads="1"/>
          </p:cNvSpPr>
          <p:nvPr/>
        </p:nvSpPr>
        <p:spPr bwMode="auto">
          <a:xfrm>
            <a:off x="6378575" y="2657475"/>
            <a:ext cx="1123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sz="2000" b="1">
                <a:solidFill>
                  <a:srgbClr val="008000"/>
                </a:solidFill>
                <a:cs typeface="Arial" charset="0"/>
              </a:rPr>
              <a:t>Φ</a:t>
            </a:r>
            <a:r>
              <a:rPr lang="en-US" sz="2000" b="1">
                <a:solidFill>
                  <a:srgbClr val="008000"/>
                </a:solidFill>
                <a:cs typeface="Arial" charset="0"/>
              </a:rPr>
              <a:t> </a:t>
            </a:r>
            <a:r>
              <a:rPr lang="en-US" sz="2000" b="1">
                <a:solidFill>
                  <a:srgbClr val="008000"/>
                </a:solidFill>
              </a:rPr>
              <a:t>circle</a:t>
            </a:r>
          </a:p>
        </p:txBody>
      </p:sp>
      <p:sp>
        <p:nvSpPr>
          <p:cNvPr id="347161" name="Text Box 25"/>
          <p:cNvSpPr txBox="1">
            <a:spLocks noChangeArrowheads="1"/>
          </p:cNvSpPr>
          <p:nvPr/>
        </p:nvSpPr>
        <p:spPr bwMode="auto">
          <a:xfrm rot="-2052373">
            <a:off x="2457450" y="4079875"/>
            <a:ext cx="1631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diffracted ray</a:t>
            </a:r>
          </a:p>
        </p:txBody>
      </p:sp>
      <p:sp>
        <p:nvSpPr>
          <p:cNvPr id="347162" name="Text Box 26"/>
          <p:cNvSpPr txBox="1">
            <a:spLocks noChangeArrowheads="1"/>
          </p:cNvSpPr>
          <p:nvPr/>
        </p:nvSpPr>
        <p:spPr bwMode="auto">
          <a:xfrm>
            <a:off x="7526338" y="3430588"/>
            <a:ext cx="79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8000"/>
                </a:solidFill>
              </a:rPr>
              <a:t>(h,k,l)</a:t>
            </a:r>
          </a:p>
        </p:txBody>
      </p:sp>
      <p:sp>
        <p:nvSpPr>
          <p:cNvPr id="347163" name="Freeform 27"/>
          <p:cNvSpPr>
            <a:spLocks/>
          </p:cNvSpPr>
          <p:nvPr/>
        </p:nvSpPr>
        <p:spPr bwMode="auto">
          <a:xfrm>
            <a:off x="7204075" y="3311525"/>
            <a:ext cx="360363" cy="338138"/>
          </a:xfrm>
          <a:custGeom>
            <a:avLst/>
            <a:gdLst/>
            <a:ahLst/>
            <a:cxnLst>
              <a:cxn ang="0">
                <a:pos x="227" y="201"/>
              </a:cxn>
              <a:cxn ang="0">
                <a:pos x="122" y="201"/>
              </a:cxn>
              <a:cxn ang="0">
                <a:pos x="35" y="131"/>
              </a:cxn>
              <a:cxn ang="0">
                <a:pos x="9" y="52"/>
              </a:cxn>
              <a:cxn ang="0">
                <a:pos x="0" y="0"/>
              </a:cxn>
            </a:cxnLst>
            <a:rect l="0" t="0" r="r" b="b"/>
            <a:pathLst>
              <a:path w="227" h="213">
                <a:moveTo>
                  <a:pt x="227" y="201"/>
                </a:moveTo>
                <a:cubicBezTo>
                  <a:pt x="190" y="207"/>
                  <a:pt x="154" y="213"/>
                  <a:pt x="122" y="201"/>
                </a:cubicBezTo>
                <a:cubicBezTo>
                  <a:pt x="90" y="189"/>
                  <a:pt x="54" y="156"/>
                  <a:pt x="35" y="131"/>
                </a:cubicBezTo>
                <a:cubicBezTo>
                  <a:pt x="16" y="106"/>
                  <a:pt x="15" y="74"/>
                  <a:pt x="9" y="52"/>
                </a:cubicBezTo>
                <a:cubicBezTo>
                  <a:pt x="3" y="30"/>
                  <a:pt x="1" y="15"/>
                  <a:pt x="0" y="0"/>
                </a:cubicBezTo>
              </a:path>
            </a:pathLst>
          </a:cu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164" name="Line 28"/>
          <p:cNvSpPr>
            <a:spLocks noChangeShapeType="1"/>
          </p:cNvSpPr>
          <p:nvPr/>
        </p:nvSpPr>
        <p:spPr bwMode="auto">
          <a:xfrm flipH="1" flipV="1">
            <a:off x="4638675" y="3259138"/>
            <a:ext cx="1135063" cy="1946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165" name="Text Box 29"/>
          <p:cNvSpPr txBox="1">
            <a:spLocks noChangeArrowheads="1"/>
          </p:cNvSpPr>
          <p:nvPr/>
        </p:nvSpPr>
        <p:spPr bwMode="auto">
          <a:xfrm>
            <a:off x="5100638" y="3889375"/>
            <a:ext cx="41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d*</a:t>
            </a:r>
          </a:p>
        </p:txBody>
      </p:sp>
      <p:sp>
        <p:nvSpPr>
          <p:cNvPr id="347166" name="Line 30"/>
          <p:cNvSpPr>
            <a:spLocks noChangeShapeType="1"/>
          </p:cNvSpPr>
          <p:nvPr/>
        </p:nvSpPr>
        <p:spPr bwMode="auto">
          <a:xfrm>
            <a:off x="444500" y="5195888"/>
            <a:ext cx="53197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167" name="Text Box 31"/>
          <p:cNvSpPr txBox="1">
            <a:spLocks noChangeArrowheads="1"/>
          </p:cNvSpPr>
          <p:nvPr/>
        </p:nvSpPr>
        <p:spPr bwMode="auto">
          <a:xfrm>
            <a:off x="3294063" y="4832350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b="1"/>
              <a:t>λ</a:t>
            </a:r>
            <a:r>
              <a:rPr lang="en-US" b="1"/>
              <a:t>’*</a:t>
            </a:r>
          </a:p>
        </p:txBody>
      </p:sp>
      <p:sp>
        <p:nvSpPr>
          <p:cNvPr id="347168" name="Text Box 32"/>
          <p:cNvSpPr txBox="1">
            <a:spLocks noChangeArrowheads="1"/>
          </p:cNvSpPr>
          <p:nvPr/>
        </p:nvSpPr>
        <p:spPr bwMode="auto">
          <a:xfrm>
            <a:off x="2201863" y="3641725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b="1"/>
              <a:t>λ</a:t>
            </a:r>
            <a:r>
              <a:rPr lang="en-US" b="1"/>
              <a:t>’*</a:t>
            </a:r>
          </a:p>
        </p:txBody>
      </p:sp>
      <p:sp>
        <p:nvSpPr>
          <p:cNvPr id="347169" name="Line 33"/>
          <p:cNvSpPr>
            <a:spLocks noChangeShapeType="1"/>
          </p:cNvSpPr>
          <p:nvPr/>
        </p:nvSpPr>
        <p:spPr bwMode="auto">
          <a:xfrm flipH="1" flipV="1">
            <a:off x="5765800" y="2466975"/>
            <a:ext cx="0" cy="4086225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170" name="Rectangle 34"/>
          <p:cNvSpPr>
            <a:spLocks noChangeArrowheads="1"/>
          </p:cNvSpPr>
          <p:nvPr/>
        </p:nvSpPr>
        <p:spPr bwMode="auto">
          <a:xfrm>
            <a:off x="5222875" y="3240088"/>
            <a:ext cx="679450" cy="120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71" name="Oval 35"/>
          <p:cNvSpPr>
            <a:spLocks noChangeArrowheads="1"/>
          </p:cNvSpPr>
          <p:nvPr/>
        </p:nvSpPr>
        <p:spPr bwMode="auto">
          <a:xfrm>
            <a:off x="3429000" y="2379663"/>
            <a:ext cx="4692650" cy="928687"/>
          </a:xfrm>
          <a:prstGeom prst="ellips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72" name="Rectangle 36"/>
          <p:cNvSpPr>
            <a:spLocks noChangeArrowheads="1"/>
          </p:cNvSpPr>
          <p:nvPr/>
        </p:nvSpPr>
        <p:spPr bwMode="auto">
          <a:xfrm>
            <a:off x="4741863" y="2354263"/>
            <a:ext cx="146050" cy="130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73" name="Rectangle 37"/>
          <p:cNvSpPr>
            <a:spLocks noChangeArrowheads="1"/>
          </p:cNvSpPr>
          <p:nvPr/>
        </p:nvSpPr>
        <p:spPr bwMode="auto">
          <a:xfrm>
            <a:off x="5710238" y="2297113"/>
            <a:ext cx="134937" cy="158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75" name="Line 39"/>
          <p:cNvSpPr>
            <a:spLocks noChangeShapeType="1"/>
          </p:cNvSpPr>
          <p:nvPr/>
        </p:nvSpPr>
        <p:spPr bwMode="auto">
          <a:xfrm flipH="1" flipV="1">
            <a:off x="5765800" y="1476375"/>
            <a:ext cx="0" cy="1677988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176" name="Oval 40"/>
          <p:cNvSpPr>
            <a:spLocks noChangeAspect="1" noChangeArrowheads="1"/>
          </p:cNvSpPr>
          <p:nvPr/>
        </p:nvSpPr>
        <p:spPr bwMode="auto">
          <a:xfrm>
            <a:off x="-3371850" y="4305300"/>
            <a:ext cx="9140825" cy="180975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78" name="Oval 42"/>
          <p:cNvSpPr>
            <a:spLocks noChangeArrowheads="1"/>
          </p:cNvSpPr>
          <p:nvPr/>
        </p:nvSpPr>
        <p:spPr bwMode="auto">
          <a:xfrm>
            <a:off x="-3371850" y="639763"/>
            <a:ext cx="9140825" cy="91408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79" name="Rectangle 43"/>
          <p:cNvSpPr>
            <a:spLocks noChangeArrowheads="1"/>
          </p:cNvSpPr>
          <p:nvPr/>
        </p:nvSpPr>
        <p:spPr bwMode="auto">
          <a:xfrm>
            <a:off x="5326063" y="3322638"/>
            <a:ext cx="80962" cy="42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80" name="Rectangle 44"/>
          <p:cNvSpPr>
            <a:spLocks noChangeArrowheads="1"/>
          </p:cNvSpPr>
          <p:nvPr/>
        </p:nvSpPr>
        <p:spPr bwMode="auto">
          <a:xfrm rot="245137">
            <a:off x="5294313" y="3240088"/>
            <a:ext cx="79375" cy="42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81" name="Rectangle 45"/>
          <p:cNvSpPr>
            <a:spLocks noChangeArrowheads="1"/>
          </p:cNvSpPr>
          <p:nvPr/>
        </p:nvSpPr>
        <p:spPr bwMode="auto">
          <a:xfrm rot="3799929">
            <a:off x="3914775" y="2486025"/>
            <a:ext cx="127000" cy="120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82" name="Oval 46"/>
          <p:cNvSpPr>
            <a:spLocks noChangeArrowheads="1"/>
          </p:cNvSpPr>
          <p:nvPr/>
        </p:nvSpPr>
        <p:spPr bwMode="auto">
          <a:xfrm>
            <a:off x="-2228850" y="639763"/>
            <a:ext cx="6856413" cy="914082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83" name="Rectangle 47"/>
          <p:cNvSpPr>
            <a:spLocks noChangeArrowheads="1"/>
          </p:cNvSpPr>
          <p:nvPr/>
        </p:nvSpPr>
        <p:spPr bwMode="auto">
          <a:xfrm>
            <a:off x="-207963" y="387350"/>
            <a:ext cx="4462463" cy="957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84" name="Line 48"/>
          <p:cNvSpPr>
            <a:spLocks noChangeShapeType="1"/>
          </p:cNvSpPr>
          <p:nvPr/>
        </p:nvSpPr>
        <p:spPr bwMode="auto">
          <a:xfrm>
            <a:off x="1196975" y="5207000"/>
            <a:ext cx="3379788" cy="609600"/>
          </a:xfrm>
          <a:prstGeom prst="line">
            <a:avLst/>
          </a:prstGeom>
          <a:noFill/>
          <a:ln w="19050">
            <a:solidFill>
              <a:srgbClr val="FFCC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185" name="Rectangle 49"/>
          <p:cNvSpPr>
            <a:spLocks noChangeArrowheads="1"/>
          </p:cNvSpPr>
          <p:nvPr/>
        </p:nvSpPr>
        <p:spPr bwMode="auto">
          <a:xfrm rot="3438604">
            <a:off x="5325268" y="1955007"/>
            <a:ext cx="119063" cy="1054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186" name="Line 50"/>
          <p:cNvSpPr>
            <a:spLocks noChangeShapeType="1"/>
          </p:cNvSpPr>
          <p:nvPr/>
        </p:nvSpPr>
        <p:spPr bwMode="auto">
          <a:xfrm flipV="1">
            <a:off x="1196975" y="1382713"/>
            <a:ext cx="5888038" cy="38100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187" name="Line 51"/>
          <p:cNvSpPr>
            <a:spLocks noChangeShapeType="1"/>
          </p:cNvSpPr>
          <p:nvPr/>
        </p:nvSpPr>
        <p:spPr bwMode="auto">
          <a:xfrm>
            <a:off x="5330825" y="3302000"/>
            <a:ext cx="49213" cy="1588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188" name="Text Box 52"/>
          <p:cNvSpPr txBox="1">
            <a:spLocks noChangeArrowheads="1"/>
          </p:cNvSpPr>
          <p:nvPr/>
        </p:nvSpPr>
        <p:spPr bwMode="auto">
          <a:xfrm>
            <a:off x="741363" y="1779588"/>
            <a:ext cx="165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Ewald sphere</a:t>
            </a:r>
          </a:p>
        </p:txBody>
      </p:sp>
      <p:sp>
        <p:nvSpPr>
          <p:cNvPr id="347189" name="Text Box 53"/>
          <p:cNvSpPr txBox="1">
            <a:spLocks noChangeArrowheads="1"/>
          </p:cNvSpPr>
          <p:nvPr/>
        </p:nvSpPr>
        <p:spPr bwMode="auto">
          <a:xfrm rot="16200000">
            <a:off x="5325269" y="4025107"/>
            <a:ext cx="1492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accent2"/>
                </a:solidFill>
              </a:rPr>
              <a:t>spindle axis</a:t>
            </a:r>
          </a:p>
        </p:txBody>
      </p:sp>
      <p:sp>
        <p:nvSpPr>
          <p:cNvPr id="347190" name="Text Box 54"/>
          <p:cNvSpPr txBox="1">
            <a:spLocks noChangeArrowheads="1"/>
          </p:cNvSpPr>
          <p:nvPr/>
        </p:nvSpPr>
        <p:spPr bwMode="auto">
          <a:xfrm>
            <a:off x="6378575" y="2657475"/>
            <a:ext cx="1123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sz="2000" b="1">
                <a:solidFill>
                  <a:srgbClr val="008000"/>
                </a:solidFill>
                <a:cs typeface="Arial" charset="0"/>
              </a:rPr>
              <a:t>Φ</a:t>
            </a:r>
            <a:r>
              <a:rPr lang="en-US" sz="2000" b="1">
                <a:solidFill>
                  <a:srgbClr val="008000"/>
                </a:solidFill>
                <a:cs typeface="Arial" charset="0"/>
              </a:rPr>
              <a:t> </a:t>
            </a:r>
            <a:r>
              <a:rPr lang="en-US" sz="2000" b="1">
                <a:solidFill>
                  <a:srgbClr val="008000"/>
                </a:solidFill>
              </a:rPr>
              <a:t>circle</a:t>
            </a:r>
          </a:p>
        </p:txBody>
      </p:sp>
      <p:sp>
        <p:nvSpPr>
          <p:cNvPr id="347191" name="Text Box 55"/>
          <p:cNvSpPr txBox="1">
            <a:spLocks noChangeArrowheads="1"/>
          </p:cNvSpPr>
          <p:nvPr/>
        </p:nvSpPr>
        <p:spPr bwMode="auto">
          <a:xfrm rot="-2052373">
            <a:off x="2457450" y="4079875"/>
            <a:ext cx="1631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diffracted ray</a:t>
            </a:r>
          </a:p>
        </p:txBody>
      </p:sp>
      <p:sp>
        <p:nvSpPr>
          <p:cNvPr id="347192" name="Text Box 56"/>
          <p:cNvSpPr txBox="1">
            <a:spLocks noChangeArrowheads="1"/>
          </p:cNvSpPr>
          <p:nvPr/>
        </p:nvSpPr>
        <p:spPr bwMode="auto">
          <a:xfrm>
            <a:off x="7526338" y="3430588"/>
            <a:ext cx="79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8000"/>
                </a:solidFill>
              </a:rPr>
              <a:t>(h,k,l)</a:t>
            </a:r>
          </a:p>
        </p:txBody>
      </p:sp>
      <p:sp>
        <p:nvSpPr>
          <p:cNvPr id="347193" name="Freeform 57"/>
          <p:cNvSpPr>
            <a:spLocks/>
          </p:cNvSpPr>
          <p:nvPr/>
        </p:nvSpPr>
        <p:spPr bwMode="auto">
          <a:xfrm>
            <a:off x="7204075" y="3311525"/>
            <a:ext cx="360363" cy="338138"/>
          </a:xfrm>
          <a:custGeom>
            <a:avLst/>
            <a:gdLst/>
            <a:ahLst/>
            <a:cxnLst>
              <a:cxn ang="0">
                <a:pos x="227" y="201"/>
              </a:cxn>
              <a:cxn ang="0">
                <a:pos x="122" y="201"/>
              </a:cxn>
              <a:cxn ang="0">
                <a:pos x="35" y="131"/>
              </a:cxn>
              <a:cxn ang="0">
                <a:pos x="9" y="52"/>
              </a:cxn>
              <a:cxn ang="0">
                <a:pos x="0" y="0"/>
              </a:cxn>
            </a:cxnLst>
            <a:rect l="0" t="0" r="r" b="b"/>
            <a:pathLst>
              <a:path w="227" h="213">
                <a:moveTo>
                  <a:pt x="227" y="201"/>
                </a:moveTo>
                <a:cubicBezTo>
                  <a:pt x="190" y="207"/>
                  <a:pt x="154" y="213"/>
                  <a:pt x="122" y="201"/>
                </a:cubicBezTo>
                <a:cubicBezTo>
                  <a:pt x="90" y="189"/>
                  <a:pt x="54" y="156"/>
                  <a:pt x="35" y="131"/>
                </a:cubicBezTo>
                <a:cubicBezTo>
                  <a:pt x="16" y="106"/>
                  <a:pt x="15" y="74"/>
                  <a:pt x="9" y="52"/>
                </a:cubicBezTo>
                <a:cubicBezTo>
                  <a:pt x="3" y="30"/>
                  <a:pt x="1" y="15"/>
                  <a:pt x="0" y="0"/>
                </a:cubicBezTo>
              </a:path>
            </a:pathLst>
          </a:cu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194" name="Line 58"/>
          <p:cNvSpPr>
            <a:spLocks noChangeShapeType="1"/>
          </p:cNvSpPr>
          <p:nvPr/>
        </p:nvSpPr>
        <p:spPr bwMode="auto">
          <a:xfrm flipH="1" flipV="1">
            <a:off x="4306888" y="3227388"/>
            <a:ext cx="1466850" cy="1978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195" name="Text Box 59"/>
          <p:cNvSpPr txBox="1">
            <a:spLocks noChangeArrowheads="1"/>
          </p:cNvSpPr>
          <p:nvPr/>
        </p:nvSpPr>
        <p:spPr bwMode="auto">
          <a:xfrm>
            <a:off x="4948238" y="3929063"/>
            <a:ext cx="41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d*</a:t>
            </a:r>
          </a:p>
        </p:txBody>
      </p:sp>
      <p:sp>
        <p:nvSpPr>
          <p:cNvPr id="347196" name="Line 60"/>
          <p:cNvSpPr>
            <a:spLocks noChangeShapeType="1"/>
          </p:cNvSpPr>
          <p:nvPr/>
        </p:nvSpPr>
        <p:spPr bwMode="auto">
          <a:xfrm>
            <a:off x="1192213" y="5195888"/>
            <a:ext cx="457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197" name="Text Box 61"/>
          <p:cNvSpPr txBox="1">
            <a:spLocks noChangeArrowheads="1"/>
          </p:cNvSpPr>
          <p:nvPr/>
        </p:nvSpPr>
        <p:spPr bwMode="auto">
          <a:xfrm>
            <a:off x="3557588" y="4873625"/>
            <a:ext cx="400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b="1"/>
              <a:t>λ</a:t>
            </a:r>
            <a:r>
              <a:rPr lang="en-US" b="1"/>
              <a:t>*</a:t>
            </a:r>
          </a:p>
        </p:txBody>
      </p:sp>
      <p:sp>
        <p:nvSpPr>
          <p:cNvPr id="347198" name="Text Box 62"/>
          <p:cNvSpPr txBox="1">
            <a:spLocks noChangeArrowheads="1"/>
          </p:cNvSpPr>
          <p:nvPr/>
        </p:nvSpPr>
        <p:spPr bwMode="auto">
          <a:xfrm>
            <a:off x="2574925" y="3640138"/>
            <a:ext cx="400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b="1"/>
              <a:t>λ</a:t>
            </a:r>
            <a:r>
              <a:rPr lang="en-US" b="1"/>
              <a:t>*</a:t>
            </a:r>
          </a:p>
        </p:txBody>
      </p:sp>
      <p:sp>
        <p:nvSpPr>
          <p:cNvPr id="347199" name="Line 63"/>
          <p:cNvSpPr>
            <a:spLocks noChangeShapeType="1"/>
          </p:cNvSpPr>
          <p:nvPr/>
        </p:nvSpPr>
        <p:spPr bwMode="auto">
          <a:xfrm flipH="1" flipV="1">
            <a:off x="5765800" y="2466975"/>
            <a:ext cx="0" cy="4086225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200" name="Rectangle 64"/>
          <p:cNvSpPr>
            <a:spLocks noChangeArrowheads="1"/>
          </p:cNvSpPr>
          <p:nvPr/>
        </p:nvSpPr>
        <p:spPr bwMode="auto">
          <a:xfrm>
            <a:off x="5670550" y="3240088"/>
            <a:ext cx="231775" cy="120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201" name="Oval 65"/>
          <p:cNvSpPr>
            <a:spLocks noChangeArrowheads="1"/>
          </p:cNvSpPr>
          <p:nvPr/>
        </p:nvSpPr>
        <p:spPr bwMode="auto">
          <a:xfrm>
            <a:off x="3429000" y="2379663"/>
            <a:ext cx="4692650" cy="928687"/>
          </a:xfrm>
          <a:prstGeom prst="ellips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203" name="Rectangle 67"/>
          <p:cNvSpPr>
            <a:spLocks noChangeArrowheads="1"/>
          </p:cNvSpPr>
          <p:nvPr/>
        </p:nvSpPr>
        <p:spPr bwMode="auto">
          <a:xfrm>
            <a:off x="5326063" y="3322638"/>
            <a:ext cx="80962" cy="42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204" name="Rectangle 68"/>
          <p:cNvSpPr>
            <a:spLocks noChangeArrowheads="1"/>
          </p:cNvSpPr>
          <p:nvPr/>
        </p:nvSpPr>
        <p:spPr bwMode="auto">
          <a:xfrm rot="245137">
            <a:off x="5294313" y="3240088"/>
            <a:ext cx="79375" cy="42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205" name="Rectangle 69"/>
          <p:cNvSpPr>
            <a:spLocks noChangeArrowheads="1"/>
          </p:cNvSpPr>
          <p:nvPr/>
        </p:nvSpPr>
        <p:spPr bwMode="auto">
          <a:xfrm>
            <a:off x="-207963" y="387350"/>
            <a:ext cx="4462463" cy="957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206" name="Text Box 70"/>
          <p:cNvSpPr txBox="1">
            <a:spLocks noChangeArrowheads="1"/>
          </p:cNvSpPr>
          <p:nvPr/>
        </p:nvSpPr>
        <p:spPr bwMode="auto">
          <a:xfrm rot="16200000">
            <a:off x="5325269" y="4025107"/>
            <a:ext cx="1492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accent2"/>
                </a:solidFill>
              </a:rPr>
              <a:t>spindle axis</a:t>
            </a:r>
          </a:p>
        </p:txBody>
      </p:sp>
      <p:sp>
        <p:nvSpPr>
          <p:cNvPr id="347207" name="Text Box 71"/>
          <p:cNvSpPr txBox="1">
            <a:spLocks noChangeArrowheads="1"/>
          </p:cNvSpPr>
          <p:nvPr/>
        </p:nvSpPr>
        <p:spPr bwMode="auto">
          <a:xfrm>
            <a:off x="6378575" y="2657475"/>
            <a:ext cx="1123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sz="2000" b="1">
                <a:solidFill>
                  <a:srgbClr val="008000"/>
                </a:solidFill>
                <a:cs typeface="Arial" charset="0"/>
              </a:rPr>
              <a:t>Φ</a:t>
            </a:r>
            <a:r>
              <a:rPr lang="en-US" sz="2000" b="1">
                <a:solidFill>
                  <a:srgbClr val="008000"/>
                </a:solidFill>
                <a:cs typeface="Arial" charset="0"/>
              </a:rPr>
              <a:t> </a:t>
            </a:r>
            <a:r>
              <a:rPr lang="en-US" sz="2000" b="1">
                <a:solidFill>
                  <a:srgbClr val="008000"/>
                </a:solidFill>
              </a:rPr>
              <a:t>circle</a:t>
            </a:r>
          </a:p>
        </p:txBody>
      </p:sp>
      <p:sp>
        <p:nvSpPr>
          <p:cNvPr id="347208" name="Text Box 72"/>
          <p:cNvSpPr txBox="1">
            <a:spLocks noChangeArrowheads="1"/>
          </p:cNvSpPr>
          <p:nvPr/>
        </p:nvSpPr>
        <p:spPr bwMode="auto">
          <a:xfrm rot="-2052373">
            <a:off x="2457450" y="4079875"/>
            <a:ext cx="1631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diffracted ray</a:t>
            </a:r>
          </a:p>
        </p:txBody>
      </p:sp>
      <p:sp>
        <p:nvSpPr>
          <p:cNvPr id="347209" name="Text Box 73"/>
          <p:cNvSpPr txBox="1">
            <a:spLocks noChangeArrowheads="1"/>
          </p:cNvSpPr>
          <p:nvPr/>
        </p:nvSpPr>
        <p:spPr bwMode="auto">
          <a:xfrm>
            <a:off x="7526338" y="3430588"/>
            <a:ext cx="79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8000"/>
                </a:solidFill>
              </a:rPr>
              <a:t>(h,k,l)</a:t>
            </a:r>
          </a:p>
        </p:txBody>
      </p:sp>
      <p:sp>
        <p:nvSpPr>
          <p:cNvPr id="347210" name="Freeform 74"/>
          <p:cNvSpPr>
            <a:spLocks/>
          </p:cNvSpPr>
          <p:nvPr/>
        </p:nvSpPr>
        <p:spPr bwMode="auto">
          <a:xfrm>
            <a:off x="7204075" y="3311525"/>
            <a:ext cx="360363" cy="338138"/>
          </a:xfrm>
          <a:custGeom>
            <a:avLst/>
            <a:gdLst/>
            <a:ahLst/>
            <a:cxnLst>
              <a:cxn ang="0">
                <a:pos x="227" y="201"/>
              </a:cxn>
              <a:cxn ang="0">
                <a:pos x="122" y="201"/>
              </a:cxn>
              <a:cxn ang="0">
                <a:pos x="35" y="131"/>
              </a:cxn>
              <a:cxn ang="0">
                <a:pos x="9" y="52"/>
              </a:cxn>
              <a:cxn ang="0">
                <a:pos x="0" y="0"/>
              </a:cxn>
            </a:cxnLst>
            <a:rect l="0" t="0" r="r" b="b"/>
            <a:pathLst>
              <a:path w="227" h="213">
                <a:moveTo>
                  <a:pt x="227" y="201"/>
                </a:moveTo>
                <a:cubicBezTo>
                  <a:pt x="190" y="207"/>
                  <a:pt x="154" y="213"/>
                  <a:pt x="122" y="201"/>
                </a:cubicBezTo>
                <a:cubicBezTo>
                  <a:pt x="90" y="189"/>
                  <a:pt x="54" y="156"/>
                  <a:pt x="35" y="131"/>
                </a:cubicBezTo>
                <a:cubicBezTo>
                  <a:pt x="16" y="106"/>
                  <a:pt x="15" y="74"/>
                  <a:pt x="9" y="52"/>
                </a:cubicBezTo>
                <a:cubicBezTo>
                  <a:pt x="3" y="30"/>
                  <a:pt x="1" y="15"/>
                  <a:pt x="0" y="0"/>
                </a:cubicBezTo>
              </a:path>
            </a:pathLst>
          </a:cu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211" name="Text Box 75"/>
          <p:cNvSpPr txBox="1">
            <a:spLocks noChangeArrowheads="1"/>
          </p:cNvSpPr>
          <p:nvPr/>
        </p:nvSpPr>
        <p:spPr bwMode="auto">
          <a:xfrm>
            <a:off x="4595813" y="3733800"/>
            <a:ext cx="41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d*</a:t>
            </a:r>
          </a:p>
        </p:txBody>
      </p:sp>
      <p:sp>
        <p:nvSpPr>
          <p:cNvPr id="347213" name="Oval 77"/>
          <p:cNvSpPr>
            <a:spLocks noChangeArrowheads="1"/>
          </p:cNvSpPr>
          <p:nvPr/>
        </p:nvSpPr>
        <p:spPr bwMode="auto">
          <a:xfrm rot="-617010">
            <a:off x="-3314700" y="1425575"/>
            <a:ext cx="9140825" cy="91408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215" name="Oval 79"/>
          <p:cNvSpPr>
            <a:spLocks noChangeAspect="1" noChangeArrowheads="1"/>
          </p:cNvSpPr>
          <p:nvPr/>
        </p:nvSpPr>
        <p:spPr bwMode="auto">
          <a:xfrm rot="-617010">
            <a:off x="-3314700" y="5091113"/>
            <a:ext cx="9140825" cy="180975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217" name="Oval 81"/>
          <p:cNvSpPr>
            <a:spLocks noChangeArrowheads="1"/>
          </p:cNvSpPr>
          <p:nvPr/>
        </p:nvSpPr>
        <p:spPr bwMode="auto">
          <a:xfrm rot="-617010">
            <a:off x="-2173288" y="1423988"/>
            <a:ext cx="6856413" cy="914082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218" name="Line 82"/>
          <p:cNvSpPr>
            <a:spLocks noChangeShapeType="1"/>
          </p:cNvSpPr>
          <p:nvPr/>
        </p:nvSpPr>
        <p:spPr bwMode="auto">
          <a:xfrm rot="-617010">
            <a:off x="1279525" y="5686425"/>
            <a:ext cx="3379788" cy="609600"/>
          </a:xfrm>
          <a:prstGeom prst="line">
            <a:avLst/>
          </a:prstGeom>
          <a:noFill/>
          <a:ln w="19050">
            <a:solidFill>
              <a:srgbClr val="FFCC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219" name="Text Box 83"/>
          <p:cNvSpPr txBox="1">
            <a:spLocks noChangeArrowheads="1"/>
          </p:cNvSpPr>
          <p:nvPr/>
        </p:nvSpPr>
        <p:spPr bwMode="auto">
          <a:xfrm rot="-617010">
            <a:off x="212725" y="2551113"/>
            <a:ext cx="165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Ewald sphere</a:t>
            </a:r>
          </a:p>
        </p:txBody>
      </p:sp>
      <p:sp>
        <p:nvSpPr>
          <p:cNvPr id="347220" name="Line 84"/>
          <p:cNvSpPr>
            <a:spLocks noChangeShapeType="1"/>
          </p:cNvSpPr>
          <p:nvPr/>
        </p:nvSpPr>
        <p:spPr bwMode="auto">
          <a:xfrm rot="-617010">
            <a:off x="1209675" y="5573713"/>
            <a:ext cx="457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221" name="Text Box 85"/>
          <p:cNvSpPr txBox="1">
            <a:spLocks noChangeArrowheads="1"/>
          </p:cNvSpPr>
          <p:nvPr/>
        </p:nvSpPr>
        <p:spPr bwMode="auto">
          <a:xfrm>
            <a:off x="3544888" y="5178425"/>
            <a:ext cx="400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b="1"/>
              <a:t>λ</a:t>
            </a:r>
            <a:r>
              <a:rPr lang="en-US" b="1"/>
              <a:t>*</a:t>
            </a:r>
          </a:p>
        </p:txBody>
      </p:sp>
      <p:sp>
        <p:nvSpPr>
          <p:cNvPr id="347222" name="Text Box 86"/>
          <p:cNvSpPr txBox="1">
            <a:spLocks noChangeArrowheads="1"/>
          </p:cNvSpPr>
          <p:nvPr/>
        </p:nvSpPr>
        <p:spPr bwMode="auto">
          <a:xfrm>
            <a:off x="2243138" y="3971925"/>
            <a:ext cx="400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b="1"/>
              <a:t>λ</a:t>
            </a:r>
            <a:r>
              <a:rPr lang="en-US" b="1"/>
              <a:t>*</a:t>
            </a:r>
          </a:p>
        </p:txBody>
      </p:sp>
      <p:sp>
        <p:nvSpPr>
          <p:cNvPr id="347223" name="Line 87"/>
          <p:cNvSpPr>
            <a:spLocks noChangeShapeType="1"/>
          </p:cNvSpPr>
          <p:nvPr/>
        </p:nvSpPr>
        <p:spPr bwMode="auto">
          <a:xfrm flipH="1" flipV="1">
            <a:off x="3684588" y="3060700"/>
            <a:ext cx="2089150" cy="2144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224" name="Rectangle 88"/>
          <p:cNvSpPr>
            <a:spLocks noChangeArrowheads="1"/>
          </p:cNvSpPr>
          <p:nvPr/>
        </p:nvSpPr>
        <p:spPr bwMode="auto">
          <a:xfrm rot="180767">
            <a:off x="4856163" y="3213100"/>
            <a:ext cx="134937" cy="120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225" name="Line 89"/>
          <p:cNvSpPr>
            <a:spLocks noChangeShapeType="1"/>
          </p:cNvSpPr>
          <p:nvPr/>
        </p:nvSpPr>
        <p:spPr bwMode="auto">
          <a:xfrm>
            <a:off x="4845050" y="3270250"/>
            <a:ext cx="157163" cy="11113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226" name="Rectangle 90"/>
          <p:cNvSpPr>
            <a:spLocks noChangeArrowheads="1"/>
          </p:cNvSpPr>
          <p:nvPr/>
        </p:nvSpPr>
        <p:spPr bwMode="auto">
          <a:xfrm rot="2408014">
            <a:off x="4025900" y="2346325"/>
            <a:ext cx="127000" cy="3206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227" name="Line 91"/>
          <p:cNvSpPr>
            <a:spLocks noChangeShapeType="1"/>
          </p:cNvSpPr>
          <p:nvPr/>
        </p:nvSpPr>
        <p:spPr bwMode="auto">
          <a:xfrm flipV="1">
            <a:off x="1225550" y="1244600"/>
            <a:ext cx="3905250" cy="4751388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228" name="Rectangle 92"/>
          <p:cNvSpPr>
            <a:spLocks noChangeArrowheads="1"/>
          </p:cNvSpPr>
          <p:nvPr/>
        </p:nvSpPr>
        <p:spPr bwMode="auto">
          <a:xfrm>
            <a:off x="5710238" y="2297113"/>
            <a:ext cx="134937" cy="158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229" name="Line 93"/>
          <p:cNvSpPr>
            <a:spLocks noChangeShapeType="1"/>
          </p:cNvSpPr>
          <p:nvPr/>
        </p:nvSpPr>
        <p:spPr bwMode="auto">
          <a:xfrm flipH="1" flipV="1">
            <a:off x="5765800" y="1476375"/>
            <a:ext cx="0" cy="1677988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230" name="Line 94"/>
          <p:cNvSpPr>
            <a:spLocks noChangeShapeType="1"/>
          </p:cNvSpPr>
          <p:nvPr/>
        </p:nvSpPr>
        <p:spPr bwMode="auto">
          <a:xfrm flipH="1" flipV="1">
            <a:off x="5765800" y="2466975"/>
            <a:ext cx="0" cy="4086225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233" name="Rectangle 97"/>
          <p:cNvSpPr>
            <a:spLocks noChangeArrowheads="1"/>
          </p:cNvSpPr>
          <p:nvPr/>
        </p:nvSpPr>
        <p:spPr bwMode="auto">
          <a:xfrm>
            <a:off x="4741863" y="2354263"/>
            <a:ext cx="146050" cy="1301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234" name="Rectangle 98"/>
          <p:cNvSpPr>
            <a:spLocks noChangeArrowheads="1"/>
          </p:cNvSpPr>
          <p:nvPr/>
        </p:nvSpPr>
        <p:spPr bwMode="auto">
          <a:xfrm>
            <a:off x="5710238" y="2297113"/>
            <a:ext cx="134937" cy="158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236" name="Line 100"/>
          <p:cNvSpPr>
            <a:spLocks noChangeShapeType="1"/>
          </p:cNvSpPr>
          <p:nvPr/>
        </p:nvSpPr>
        <p:spPr bwMode="auto">
          <a:xfrm flipH="1" flipV="1">
            <a:off x="5765800" y="1476375"/>
            <a:ext cx="0" cy="1677988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237" name="Oval 101"/>
          <p:cNvSpPr>
            <a:spLocks noChangeAspect="1" noChangeArrowheads="1"/>
          </p:cNvSpPr>
          <p:nvPr/>
        </p:nvSpPr>
        <p:spPr bwMode="auto">
          <a:xfrm>
            <a:off x="-3371850" y="4305300"/>
            <a:ext cx="9140825" cy="180975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239" name="Oval 103"/>
          <p:cNvSpPr>
            <a:spLocks noChangeArrowheads="1"/>
          </p:cNvSpPr>
          <p:nvPr/>
        </p:nvSpPr>
        <p:spPr bwMode="auto">
          <a:xfrm>
            <a:off x="-3371850" y="639763"/>
            <a:ext cx="9140825" cy="9140825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240" name="Rectangle 104"/>
          <p:cNvSpPr>
            <a:spLocks noChangeArrowheads="1"/>
          </p:cNvSpPr>
          <p:nvPr/>
        </p:nvSpPr>
        <p:spPr bwMode="auto">
          <a:xfrm>
            <a:off x="5326063" y="3322638"/>
            <a:ext cx="80962" cy="42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241" name="Rectangle 105"/>
          <p:cNvSpPr>
            <a:spLocks noChangeArrowheads="1"/>
          </p:cNvSpPr>
          <p:nvPr/>
        </p:nvSpPr>
        <p:spPr bwMode="auto">
          <a:xfrm rot="245137">
            <a:off x="5294313" y="3240088"/>
            <a:ext cx="79375" cy="42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243" name="Oval 107"/>
          <p:cNvSpPr>
            <a:spLocks noChangeArrowheads="1"/>
          </p:cNvSpPr>
          <p:nvPr/>
        </p:nvSpPr>
        <p:spPr bwMode="auto">
          <a:xfrm>
            <a:off x="-2228850" y="639763"/>
            <a:ext cx="6592888" cy="914082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244" name="Line 108"/>
          <p:cNvSpPr>
            <a:spLocks noChangeShapeType="1"/>
          </p:cNvSpPr>
          <p:nvPr/>
        </p:nvSpPr>
        <p:spPr bwMode="auto">
          <a:xfrm>
            <a:off x="1196975" y="5207000"/>
            <a:ext cx="3379788" cy="609600"/>
          </a:xfrm>
          <a:prstGeom prst="line">
            <a:avLst/>
          </a:prstGeom>
          <a:noFill/>
          <a:ln w="19050">
            <a:solidFill>
              <a:srgbClr val="FFCC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245" name="Rectangle 109"/>
          <p:cNvSpPr>
            <a:spLocks noChangeArrowheads="1"/>
          </p:cNvSpPr>
          <p:nvPr/>
        </p:nvSpPr>
        <p:spPr bwMode="auto">
          <a:xfrm rot="3276946">
            <a:off x="5264943" y="1523207"/>
            <a:ext cx="119063" cy="1352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246" name="Line 110"/>
          <p:cNvSpPr>
            <a:spLocks noChangeShapeType="1"/>
          </p:cNvSpPr>
          <p:nvPr/>
        </p:nvSpPr>
        <p:spPr bwMode="auto">
          <a:xfrm flipV="1">
            <a:off x="1196975" y="1133475"/>
            <a:ext cx="5610225" cy="4059238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247" name="Line 111"/>
          <p:cNvSpPr>
            <a:spLocks noChangeShapeType="1"/>
          </p:cNvSpPr>
          <p:nvPr/>
        </p:nvSpPr>
        <p:spPr bwMode="auto">
          <a:xfrm>
            <a:off x="5330825" y="3302000"/>
            <a:ext cx="49213" cy="1588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248" name="Text Box 112"/>
          <p:cNvSpPr txBox="1">
            <a:spLocks noChangeArrowheads="1"/>
          </p:cNvSpPr>
          <p:nvPr/>
        </p:nvSpPr>
        <p:spPr bwMode="auto">
          <a:xfrm>
            <a:off x="741363" y="1779588"/>
            <a:ext cx="165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Ewald sphere</a:t>
            </a:r>
          </a:p>
        </p:txBody>
      </p:sp>
      <p:sp>
        <p:nvSpPr>
          <p:cNvPr id="347249" name="Text Box 113"/>
          <p:cNvSpPr txBox="1">
            <a:spLocks noChangeArrowheads="1"/>
          </p:cNvSpPr>
          <p:nvPr/>
        </p:nvSpPr>
        <p:spPr bwMode="auto">
          <a:xfrm rot="16200000">
            <a:off x="5325269" y="4025107"/>
            <a:ext cx="1492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accent2"/>
                </a:solidFill>
              </a:rPr>
              <a:t>spindle axis</a:t>
            </a:r>
          </a:p>
        </p:txBody>
      </p:sp>
      <p:sp>
        <p:nvSpPr>
          <p:cNvPr id="347250" name="Text Box 114"/>
          <p:cNvSpPr txBox="1">
            <a:spLocks noChangeArrowheads="1"/>
          </p:cNvSpPr>
          <p:nvPr/>
        </p:nvSpPr>
        <p:spPr bwMode="auto">
          <a:xfrm>
            <a:off x="6378575" y="2657475"/>
            <a:ext cx="1123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sz="2000" b="1">
                <a:solidFill>
                  <a:srgbClr val="008000"/>
                </a:solidFill>
                <a:cs typeface="Arial" charset="0"/>
              </a:rPr>
              <a:t>Φ</a:t>
            </a:r>
            <a:r>
              <a:rPr lang="en-US" sz="2000" b="1">
                <a:solidFill>
                  <a:srgbClr val="008000"/>
                </a:solidFill>
                <a:cs typeface="Arial" charset="0"/>
              </a:rPr>
              <a:t> </a:t>
            </a:r>
            <a:r>
              <a:rPr lang="en-US" sz="2000" b="1">
                <a:solidFill>
                  <a:srgbClr val="008000"/>
                </a:solidFill>
              </a:rPr>
              <a:t>circle</a:t>
            </a:r>
          </a:p>
        </p:txBody>
      </p:sp>
      <p:sp>
        <p:nvSpPr>
          <p:cNvPr id="347251" name="Text Box 115"/>
          <p:cNvSpPr txBox="1">
            <a:spLocks noChangeArrowheads="1"/>
          </p:cNvSpPr>
          <p:nvPr/>
        </p:nvSpPr>
        <p:spPr bwMode="auto">
          <a:xfrm rot="-2052373">
            <a:off x="2446338" y="4043363"/>
            <a:ext cx="1758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diffracted rays</a:t>
            </a:r>
          </a:p>
        </p:txBody>
      </p:sp>
      <p:sp>
        <p:nvSpPr>
          <p:cNvPr id="347252" name="Text Box 116"/>
          <p:cNvSpPr txBox="1">
            <a:spLocks noChangeArrowheads="1"/>
          </p:cNvSpPr>
          <p:nvPr/>
        </p:nvSpPr>
        <p:spPr bwMode="auto">
          <a:xfrm>
            <a:off x="7526338" y="3430588"/>
            <a:ext cx="79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8000"/>
                </a:solidFill>
              </a:rPr>
              <a:t>(h,k,l)</a:t>
            </a:r>
          </a:p>
        </p:txBody>
      </p:sp>
      <p:sp>
        <p:nvSpPr>
          <p:cNvPr id="347253" name="Freeform 117"/>
          <p:cNvSpPr>
            <a:spLocks/>
          </p:cNvSpPr>
          <p:nvPr/>
        </p:nvSpPr>
        <p:spPr bwMode="auto">
          <a:xfrm>
            <a:off x="7204075" y="3311525"/>
            <a:ext cx="360363" cy="338138"/>
          </a:xfrm>
          <a:custGeom>
            <a:avLst/>
            <a:gdLst/>
            <a:ahLst/>
            <a:cxnLst>
              <a:cxn ang="0">
                <a:pos x="227" y="201"/>
              </a:cxn>
              <a:cxn ang="0">
                <a:pos x="122" y="201"/>
              </a:cxn>
              <a:cxn ang="0">
                <a:pos x="35" y="131"/>
              </a:cxn>
              <a:cxn ang="0">
                <a:pos x="9" y="52"/>
              </a:cxn>
              <a:cxn ang="0">
                <a:pos x="0" y="0"/>
              </a:cxn>
            </a:cxnLst>
            <a:rect l="0" t="0" r="r" b="b"/>
            <a:pathLst>
              <a:path w="227" h="213">
                <a:moveTo>
                  <a:pt x="227" y="201"/>
                </a:moveTo>
                <a:cubicBezTo>
                  <a:pt x="190" y="207"/>
                  <a:pt x="154" y="213"/>
                  <a:pt x="122" y="201"/>
                </a:cubicBezTo>
                <a:cubicBezTo>
                  <a:pt x="90" y="189"/>
                  <a:pt x="54" y="156"/>
                  <a:pt x="35" y="131"/>
                </a:cubicBezTo>
                <a:cubicBezTo>
                  <a:pt x="16" y="106"/>
                  <a:pt x="15" y="74"/>
                  <a:pt x="9" y="52"/>
                </a:cubicBezTo>
                <a:cubicBezTo>
                  <a:pt x="3" y="30"/>
                  <a:pt x="1" y="15"/>
                  <a:pt x="0" y="0"/>
                </a:cubicBezTo>
              </a:path>
            </a:pathLst>
          </a:cu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254" name="Oval 118"/>
          <p:cNvSpPr>
            <a:spLocks noChangeArrowheads="1"/>
          </p:cNvSpPr>
          <p:nvPr/>
        </p:nvSpPr>
        <p:spPr bwMode="auto">
          <a:xfrm rot="2720962">
            <a:off x="4031456" y="2840832"/>
            <a:ext cx="428625" cy="735012"/>
          </a:xfrm>
          <a:prstGeom prst="ellipse">
            <a:avLst/>
          </a:prstGeom>
          <a:solidFill>
            <a:srgbClr val="008000">
              <a:alpha val="50000"/>
            </a:srgbClr>
          </a:solidFill>
          <a:ln w="9525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255" name="Oval 119"/>
          <p:cNvSpPr>
            <a:spLocks noChangeArrowheads="1"/>
          </p:cNvSpPr>
          <p:nvPr/>
        </p:nvSpPr>
        <p:spPr bwMode="auto">
          <a:xfrm>
            <a:off x="-2219325" y="649288"/>
            <a:ext cx="7078663" cy="9140825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256" name="Text Box 120"/>
          <p:cNvSpPr txBox="1">
            <a:spLocks noChangeArrowheads="1"/>
          </p:cNvSpPr>
          <p:nvPr/>
        </p:nvSpPr>
        <p:spPr bwMode="auto">
          <a:xfrm>
            <a:off x="5046663" y="3748088"/>
            <a:ext cx="41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d*</a:t>
            </a:r>
          </a:p>
        </p:txBody>
      </p:sp>
      <p:sp>
        <p:nvSpPr>
          <p:cNvPr id="347257" name="Line 121"/>
          <p:cNvSpPr>
            <a:spLocks noChangeShapeType="1"/>
          </p:cNvSpPr>
          <p:nvPr/>
        </p:nvSpPr>
        <p:spPr bwMode="auto">
          <a:xfrm flipH="1" flipV="1">
            <a:off x="4500563" y="3211513"/>
            <a:ext cx="1282700" cy="2003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258" name="Rectangle 122"/>
          <p:cNvSpPr>
            <a:spLocks noChangeArrowheads="1"/>
          </p:cNvSpPr>
          <p:nvPr/>
        </p:nvSpPr>
        <p:spPr bwMode="auto">
          <a:xfrm rot="3542409">
            <a:off x="5449094" y="2064544"/>
            <a:ext cx="119062" cy="1054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47259" name="Text Box 123"/>
          <p:cNvSpPr txBox="1">
            <a:spLocks noChangeArrowheads="1"/>
          </p:cNvSpPr>
          <p:nvPr/>
        </p:nvSpPr>
        <p:spPr bwMode="auto">
          <a:xfrm>
            <a:off x="4367213" y="4054475"/>
            <a:ext cx="41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d*</a:t>
            </a:r>
          </a:p>
        </p:txBody>
      </p:sp>
      <p:sp>
        <p:nvSpPr>
          <p:cNvPr id="347260" name="Line 124"/>
          <p:cNvSpPr>
            <a:spLocks noChangeShapeType="1"/>
          </p:cNvSpPr>
          <p:nvPr/>
        </p:nvSpPr>
        <p:spPr bwMode="auto">
          <a:xfrm flipH="1" flipV="1">
            <a:off x="4027488" y="3163888"/>
            <a:ext cx="1746250" cy="2041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261" name="Line 125"/>
          <p:cNvSpPr>
            <a:spLocks noChangeShapeType="1"/>
          </p:cNvSpPr>
          <p:nvPr/>
        </p:nvSpPr>
        <p:spPr bwMode="auto">
          <a:xfrm flipV="1">
            <a:off x="1209675" y="1716088"/>
            <a:ext cx="5791200" cy="3449637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347262" name="Rectangle 126"/>
          <p:cNvSpPr>
            <a:spLocks noChangeArrowheads="1"/>
          </p:cNvSpPr>
          <p:nvPr/>
        </p:nvSpPr>
        <p:spPr bwMode="auto">
          <a:xfrm>
            <a:off x="-207963" y="387350"/>
            <a:ext cx="4462463" cy="957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19" name="Rectangle 17"/>
          <p:cNvSpPr>
            <a:spLocks noGrp="1" noChangeArrowheads="1"/>
          </p:cNvSpPr>
          <p:nvPr>
            <p:ph type="title"/>
          </p:nvPr>
        </p:nvSpPr>
        <p:spPr>
          <a:xfrm>
            <a:off x="15752" y="0"/>
            <a:ext cx="8229600" cy="1143000"/>
          </a:xfrm>
          <a:noFill/>
        </p:spPr>
        <p:txBody>
          <a:bodyPr/>
          <a:lstStyle/>
          <a:p>
            <a:r>
              <a:rPr lang="en-US" dirty="0" smtClean="0"/>
              <a:t>All together….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2" descr="file://///data.diamond.ac.uk/i24/data/2012/cm5719-3/jpegs/data030812/robin/test1_2_0001.jpeg"/>
          <p:cNvPicPr>
            <a:picLocks noChangeAspect="1" noChangeArrowheads="1"/>
          </p:cNvPicPr>
          <p:nvPr/>
        </p:nvPicPr>
        <p:blipFill>
          <a:blip r:embed="rId2" cstate="print"/>
          <a:srcRect b="2304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19" name="Rectangle 17"/>
          <p:cNvSpPr>
            <a:spLocks noGrp="1" noChangeArrowheads="1"/>
          </p:cNvSpPr>
          <p:nvPr>
            <p:ph type="title"/>
          </p:nvPr>
        </p:nvSpPr>
        <p:spPr>
          <a:xfrm>
            <a:off x="15752" y="0"/>
            <a:ext cx="8229600" cy="1143000"/>
          </a:xfrm>
          <a:noFill/>
        </p:spPr>
        <p:txBody>
          <a:bodyPr/>
          <a:lstStyle/>
          <a:p>
            <a:r>
              <a:rPr lang="en-US" dirty="0" smtClean="0"/>
              <a:t>All together….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920174" y="1431550"/>
            <a:ext cx="7281081" cy="585170"/>
          </a:xfrm>
        </p:spPr>
        <p:txBody>
          <a:bodyPr/>
          <a:lstStyle/>
          <a:p>
            <a:r>
              <a:rPr lang="en-GB" sz="2400" dirty="0" smtClean="0"/>
              <a:t>A picture of a duck and its Fourier Transform</a:t>
            </a:r>
          </a:p>
        </p:txBody>
      </p:sp>
      <p:pic>
        <p:nvPicPr>
          <p:cNvPr id="41988" name="Picture 4" descr="picfft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91100" y="2183607"/>
            <a:ext cx="3330575" cy="3205163"/>
          </a:xfrm>
          <a:noFill/>
        </p:spPr>
      </p:pic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221664" y="66813"/>
            <a:ext cx="7243661" cy="93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800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How much data do I need?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800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The importance of data completeness</a:t>
            </a:r>
            <a:endParaRPr kumimoji="0" lang="en-GB" sz="28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15"/>
          <p:cNvSpPr>
            <a:spLocks/>
          </p:cNvSpPr>
          <p:nvPr/>
        </p:nvSpPr>
        <p:spPr bwMode="auto">
          <a:xfrm>
            <a:off x="4730344" y="6416121"/>
            <a:ext cx="3907160" cy="2769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800" i="1" dirty="0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from Kevin </a:t>
            </a:r>
            <a:r>
              <a:rPr lang="en-US" sz="1800" i="1" dirty="0" err="1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Cowtan’s</a:t>
            </a:r>
            <a:r>
              <a:rPr lang="en-US" sz="1800" i="1" dirty="0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 “Book of Fourier”</a:t>
            </a:r>
          </a:p>
        </p:txBody>
      </p:sp>
      <p:pic>
        <p:nvPicPr>
          <p:cNvPr id="41987" name="Picture 3" descr="picduck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31850" y="2160588"/>
            <a:ext cx="3378200" cy="3251200"/>
          </a:xfrm>
          <a:noFill/>
        </p:spPr>
      </p:pic>
      <p:grpSp>
        <p:nvGrpSpPr>
          <p:cNvPr id="9" name="Group 8"/>
          <p:cNvGrpSpPr/>
          <p:nvPr/>
        </p:nvGrpSpPr>
        <p:grpSpPr>
          <a:xfrm>
            <a:off x="3998794" y="3444994"/>
            <a:ext cx="1514902" cy="682388"/>
            <a:chOff x="3998794" y="3444994"/>
            <a:chExt cx="1514902" cy="682388"/>
          </a:xfrm>
        </p:grpSpPr>
        <p:sp>
          <p:nvSpPr>
            <p:cNvPr id="7" name="Right Arrow 6"/>
            <p:cNvSpPr/>
            <p:nvPr/>
          </p:nvSpPr>
          <p:spPr bwMode="auto">
            <a:xfrm>
              <a:off x="3998794" y="3444994"/>
              <a:ext cx="1514902" cy="682388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367283" y="3570745"/>
              <a:ext cx="53091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i="1" dirty="0" smtClean="0"/>
                <a:t>FT</a:t>
              </a:r>
              <a:endParaRPr lang="en-GB" i="1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754954" y="4313674"/>
            <a:ext cx="1514902" cy="682388"/>
            <a:chOff x="3754954" y="4313674"/>
            <a:chExt cx="1514902" cy="682388"/>
          </a:xfrm>
        </p:grpSpPr>
        <p:sp>
          <p:nvSpPr>
            <p:cNvPr id="14" name="Right Arrow 13"/>
            <p:cNvSpPr/>
            <p:nvPr/>
          </p:nvSpPr>
          <p:spPr bwMode="auto">
            <a:xfrm rot="10800000">
              <a:off x="3754954" y="4313674"/>
              <a:ext cx="1514902" cy="682388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352043" y="4439425"/>
              <a:ext cx="53091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i="1" dirty="0" smtClean="0"/>
                <a:t>FT</a:t>
              </a:r>
              <a:endParaRPr lang="en-GB" i="1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picfftfftlo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702232" y="667029"/>
            <a:ext cx="2947373" cy="2835826"/>
          </a:xfrm>
          <a:noFill/>
        </p:spPr>
      </p:pic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6264322" cy="805218"/>
          </a:xfrm>
        </p:spPr>
        <p:txBody>
          <a:bodyPr/>
          <a:lstStyle/>
          <a:p>
            <a:r>
              <a:rPr lang="en-GB" sz="2800" dirty="0" smtClean="0"/>
              <a:t>Omitting high and low resolution data</a:t>
            </a:r>
          </a:p>
        </p:txBody>
      </p:sp>
      <p:pic>
        <p:nvPicPr>
          <p:cNvPr id="7" name="Picture 4" descr="picfftffth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97540" y="3737051"/>
            <a:ext cx="3004090" cy="2890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7"/>
          <p:cNvGrpSpPr/>
          <p:nvPr/>
        </p:nvGrpSpPr>
        <p:grpSpPr>
          <a:xfrm>
            <a:off x="2661311" y="1813824"/>
            <a:ext cx="1514902" cy="682388"/>
            <a:chOff x="3998794" y="3444994"/>
            <a:chExt cx="1514902" cy="682388"/>
          </a:xfrm>
        </p:grpSpPr>
        <p:sp>
          <p:nvSpPr>
            <p:cNvPr id="9" name="Right Arrow 8"/>
            <p:cNvSpPr/>
            <p:nvPr/>
          </p:nvSpPr>
          <p:spPr bwMode="auto">
            <a:xfrm>
              <a:off x="3998794" y="3444994"/>
              <a:ext cx="1514902" cy="682388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367283" y="3570745"/>
              <a:ext cx="53091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i="1" dirty="0" smtClean="0"/>
                <a:t>FT</a:t>
              </a:r>
              <a:endParaRPr lang="en-GB" i="1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6707874" y="1430363"/>
            <a:ext cx="23815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dirty="0" smtClean="0">
                <a:solidFill>
                  <a:schemeClr val="accent2"/>
                </a:solidFill>
              </a:rPr>
              <a:t>Omission of high resolution data results in a lost of detail</a:t>
            </a:r>
            <a:endParaRPr lang="en-GB" sz="1800" dirty="0">
              <a:solidFill>
                <a:schemeClr val="accent2"/>
              </a:solidFill>
            </a:endParaRPr>
          </a:p>
        </p:txBody>
      </p:sp>
      <p:pic>
        <p:nvPicPr>
          <p:cNvPr id="43011" name="Picture 3" descr="picfftlo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36479" y="648884"/>
            <a:ext cx="2856961" cy="2749426"/>
          </a:xfrm>
          <a:noFill/>
        </p:spPr>
      </p:pic>
      <p:grpSp>
        <p:nvGrpSpPr>
          <p:cNvPr id="12" name="Group 11"/>
          <p:cNvGrpSpPr/>
          <p:nvPr/>
        </p:nvGrpSpPr>
        <p:grpSpPr>
          <a:xfrm>
            <a:off x="2718170" y="4962455"/>
            <a:ext cx="1514902" cy="682388"/>
            <a:chOff x="3998794" y="3444994"/>
            <a:chExt cx="1514902" cy="682388"/>
          </a:xfrm>
        </p:grpSpPr>
        <p:sp>
          <p:nvSpPr>
            <p:cNvPr id="13" name="Right Arrow 12"/>
            <p:cNvSpPr/>
            <p:nvPr/>
          </p:nvSpPr>
          <p:spPr bwMode="auto">
            <a:xfrm>
              <a:off x="3998794" y="3444994"/>
              <a:ext cx="1514902" cy="682388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367283" y="3570745"/>
              <a:ext cx="53091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i="1" dirty="0" smtClean="0"/>
                <a:t>FT</a:t>
              </a:r>
              <a:endParaRPr lang="en-GB" i="1" dirty="0"/>
            </a:p>
          </p:txBody>
        </p:sp>
      </p:grpSp>
      <p:pic>
        <p:nvPicPr>
          <p:cNvPr id="6" name="Picture 3" descr="picffth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5035" y="3742440"/>
            <a:ext cx="2962064" cy="284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6735174" y="4519092"/>
            <a:ext cx="25862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Omission</a:t>
            </a:r>
            <a:r>
              <a:rPr kumimoji="0" lang="en-GB" sz="1800" b="0" i="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of</a:t>
            </a: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low resolution data results in</a:t>
            </a:r>
            <a:r>
              <a:rPr kumimoji="0" lang="en-GB" sz="1800" b="0" i="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only the </a:t>
            </a: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outline of a duck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821373" cy="968991"/>
          </a:xfrm>
        </p:spPr>
        <p:txBody>
          <a:bodyPr/>
          <a:lstStyle/>
          <a:p>
            <a:r>
              <a:rPr lang="en-GB" sz="2800" dirty="0" smtClean="0"/>
              <a:t>Omitting shells of data</a:t>
            </a:r>
          </a:p>
        </p:txBody>
      </p:sp>
      <p:pic>
        <p:nvPicPr>
          <p:cNvPr id="45060" name="Picture 4" descr="picfftfftf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796078" y="658878"/>
            <a:ext cx="2819010" cy="2713370"/>
          </a:xfrm>
          <a:noFill/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6794315" y="1953906"/>
            <a:ext cx="204943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10% of data</a:t>
            </a:r>
            <a:r>
              <a:rPr kumimoji="0" lang="en-GB" sz="1800" b="0" i="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randomly omitted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4" descr="picfftfftf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8971" y="3780884"/>
            <a:ext cx="2871107" cy="276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6994479" y="4682865"/>
            <a:ext cx="2013045" cy="1185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800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10% of data </a:t>
            </a: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systematically</a:t>
            </a:r>
            <a:r>
              <a:rPr kumimoji="0" lang="en-GB" sz="1800" b="0" i="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omitted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756847" y="1674369"/>
            <a:ext cx="1514902" cy="682388"/>
            <a:chOff x="3998794" y="3444994"/>
            <a:chExt cx="1514902" cy="682388"/>
          </a:xfrm>
        </p:grpSpPr>
        <p:sp>
          <p:nvSpPr>
            <p:cNvPr id="10" name="Right Arrow 9"/>
            <p:cNvSpPr/>
            <p:nvPr/>
          </p:nvSpPr>
          <p:spPr bwMode="auto">
            <a:xfrm>
              <a:off x="3998794" y="3444994"/>
              <a:ext cx="1514902" cy="682388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367283" y="3570745"/>
              <a:ext cx="53091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i="1" dirty="0" smtClean="0"/>
                <a:t>FT</a:t>
              </a:r>
              <a:endParaRPr lang="en-GB" i="1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718177" y="4820976"/>
            <a:ext cx="1514902" cy="682388"/>
            <a:chOff x="3998794" y="3444994"/>
            <a:chExt cx="1514902" cy="682388"/>
          </a:xfrm>
        </p:grpSpPr>
        <p:sp>
          <p:nvSpPr>
            <p:cNvPr id="13" name="Right Arrow 12"/>
            <p:cNvSpPr/>
            <p:nvPr/>
          </p:nvSpPr>
          <p:spPr bwMode="auto">
            <a:xfrm>
              <a:off x="3998794" y="3444994"/>
              <a:ext cx="1514902" cy="682388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367283" y="3570745"/>
              <a:ext cx="53091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i="1" dirty="0" smtClean="0"/>
                <a:t>FT</a:t>
              </a:r>
              <a:endParaRPr lang="en-GB" i="1" dirty="0"/>
            </a:p>
          </p:txBody>
        </p:sp>
      </p:grpSp>
      <p:pic>
        <p:nvPicPr>
          <p:cNvPr id="45059" name="Picture 3" descr="picfftf1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09185" y="619806"/>
            <a:ext cx="2900050" cy="2791515"/>
          </a:xfrm>
          <a:noFill/>
        </p:spPr>
      </p:pic>
      <p:pic>
        <p:nvPicPr>
          <p:cNvPr id="6" name="Picture 3" descr="picfftf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2166" y="3780884"/>
            <a:ext cx="2871107" cy="276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picfftffts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41815" y="628177"/>
            <a:ext cx="3003550" cy="2890838"/>
          </a:xfrm>
          <a:noFill/>
        </p:spPr>
      </p:pic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1422400" y="6215063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GB"/>
          </a:p>
        </p:txBody>
      </p:sp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962640" y="4077126"/>
            <a:ext cx="74168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2000" kern="0" dirty="0" smtClean="0">
                <a:solidFill>
                  <a:srgbClr val="333399"/>
                </a:solidFill>
                <a:latin typeface="Arial"/>
                <a:ea typeface="+mj-ea"/>
                <a:cs typeface="+mj-cs"/>
              </a:rPr>
              <a:t>If we omit a segment of the data, a perpendicular segment of the image is blurred</a:t>
            </a:r>
            <a:endParaRPr lang="en-GB" sz="2000" dirty="0" smtClean="0">
              <a:solidFill>
                <a:schemeClr val="accent2"/>
              </a:solidFill>
              <a:latin typeface="+mj-lt"/>
            </a:endParaRPr>
          </a:p>
          <a:p>
            <a:pPr eaLnBrk="0" hangingPunct="0"/>
            <a:endParaRPr lang="en-GB" sz="2000" dirty="0" smtClean="0">
              <a:solidFill>
                <a:schemeClr val="accent2"/>
              </a:solidFill>
              <a:latin typeface="+mj-lt"/>
            </a:endParaRPr>
          </a:p>
          <a:p>
            <a:pPr eaLnBrk="0" hangingPunct="0"/>
            <a:r>
              <a:rPr lang="en-GB" sz="2000" dirty="0" smtClean="0">
                <a:solidFill>
                  <a:schemeClr val="accent2"/>
                </a:solidFill>
                <a:latin typeface="+mj-lt"/>
              </a:rPr>
              <a:t>Calculated </a:t>
            </a:r>
            <a:r>
              <a:rPr lang="en-GB" sz="2000" dirty="0">
                <a:solidFill>
                  <a:schemeClr val="accent2"/>
                </a:solidFill>
                <a:latin typeface="+mj-lt"/>
              </a:rPr>
              <a:t>electron density contains </a:t>
            </a:r>
            <a:r>
              <a:rPr lang="en-GB" sz="2000" dirty="0" smtClean="0">
                <a:solidFill>
                  <a:schemeClr val="accent2"/>
                </a:solidFill>
                <a:latin typeface="+mj-lt"/>
              </a:rPr>
              <a:t>artefacts therefore it is important </a:t>
            </a:r>
            <a:r>
              <a:rPr lang="en-GB" sz="2000" dirty="0">
                <a:solidFill>
                  <a:schemeClr val="accent2"/>
                </a:solidFill>
                <a:latin typeface="+mj-lt"/>
              </a:rPr>
              <a:t>to record all of the unique data for the map calculation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949855" y="1581807"/>
            <a:ext cx="1514902" cy="682388"/>
            <a:chOff x="3998794" y="3444994"/>
            <a:chExt cx="1514902" cy="682388"/>
          </a:xfrm>
        </p:grpSpPr>
        <p:sp>
          <p:nvSpPr>
            <p:cNvPr id="8" name="Right Arrow 7"/>
            <p:cNvSpPr/>
            <p:nvPr/>
          </p:nvSpPr>
          <p:spPr bwMode="auto">
            <a:xfrm>
              <a:off x="3998794" y="3444994"/>
              <a:ext cx="1514902" cy="682388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367283" y="3570745"/>
              <a:ext cx="53091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i="1" dirty="0" smtClean="0"/>
                <a:t>FT</a:t>
              </a:r>
              <a:endParaRPr lang="en-GB" i="1" dirty="0"/>
            </a:p>
          </p:txBody>
        </p:sp>
      </p:grpSp>
      <p:pic>
        <p:nvPicPr>
          <p:cNvPr id="48131" name="Picture 3" descr="picffts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240" y="571027"/>
            <a:ext cx="3003550" cy="2890838"/>
          </a:xfrm>
          <a:noFill/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0" y="0"/>
            <a:ext cx="4776716" cy="968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Omitting a wedge of data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ight Arrow 40"/>
          <p:cNvSpPr/>
          <p:nvPr/>
        </p:nvSpPr>
        <p:spPr bwMode="auto">
          <a:xfrm rot="5400000">
            <a:off x="-845125" y="3837712"/>
            <a:ext cx="5375564" cy="471055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Rounded Rectangle 28"/>
          <p:cNvSpPr/>
          <p:nvPr/>
        </p:nvSpPr>
        <p:spPr bwMode="auto">
          <a:xfrm>
            <a:off x="568040" y="2092042"/>
            <a:ext cx="2549235" cy="66501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Rounded Rectangle 30"/>
          <p:cNvSpPr/>
          <p:nvPr/>
        </p:nvSpPr>
        <p:spPr bwMode="auto">
          <a:xfrm>
            <a:off x="152402" y="2923315"/>
            <a:ext cx="3380510" cy="66501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Rounded Rectangle 32"/>
          <p:cNvSpPr/>
          <p:nvPr/>
        </p:nvSpPr>
        <p:spPr bwMode="auto">
          <a:xfrm>
            <a:off x="249385" y="3782299"/>
            <a:ext cx="3186545" cy="51261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Rounded Rectangle 34"/>
          <p:cNvSpPr/>
          <p:nvPr/>
        </p:nvSpPr>
        <p:spPr bwMode="auto">
          <a:xfrm>
            <a:off x="547258" y="4544299"/>
            <a:ext cx="2590799" cy="665017"/>
          </a:xfrm>
          <a:prstGeom prst="roundRect">
            <a:avLst/>
          </a:prstGeom>
          <a:solidFill>
            <a:srgbClr val="00FFFF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ounded Rectangle 36"/>
          <p:cNvSpPr/>
          <p:nvPr/>
        </p:nvSpPr>
        <p:spPr bwMode="auto">
          <a:xfrm>
            <a:off x="401785" y="5320154"/>
            <a:ext cx="2881744" cy="429489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Rounded Rectangle 38"/>
          <p:cNvSpPr/>
          <p:nvPr/>
        </p:nvSpPr>
        <p:spPr bwMode="auto">
          <a:xfrm>
            <a:off x="651167" y="5957459"/>
            <a:ext cx="2382980" cy="401779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>
            <a:off x="249385" y="942110"/>
            <a:ext cx="3186545" cy="66501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304803" y="2141264"/>
            <a:ext cx="3075709" cy="712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Mount and centre crystal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69275" y="2972537"/>
            <a:ext cx="3546765" cy="712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big is my</a:t>
            </a:r>
            <a:r>
              <a:rPr kumimoji="0" lang="en-GB" sz="2200" b="0" i="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crystal and how big is the beam?</a:t>
            </a: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 bwMode="auto">
          <a:xfrm>
            <a:off x="304803" y="3873086"/>
            <a:ext cx="3075709" cy="477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Test crystal diffraction</a:t>
            </a:r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 bwMode="auto">
          <a:xfrm>
            <a:off x="408712" y="4593521"/>
            <a:ext cx="2867891" cy="712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Determine data collection strategy</a:t>
            </a: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 bwMode="auto">
          <a:xfrm>
            <a:off x="304803" y="5369376"/>
            <a:ext cx="3075709" cy="421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Setup data collection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685802" y="6006681"/>
            <a:ext cx="2313710" cy="4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Collect the data</a:t>
            </a: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304803" y="991332"/>
            <a:ext cx="3075709" cy="712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 objective of this data collection?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 bwMode="auto">
          <a:xfrm>
            <a:off x="221664" y="66813"/>
            <a:ext cx="6303827" cy="667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200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How much data do I need?</a:t>
            </a: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47252" y="727241"/>
            <a:ext cx="8460650" cy="1157829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Again, use the </a:t>
            </a:r>
            <a:r>
              <a:rPr lang="en-GB" sz="2000" kern="0" dirty="0" err="1" smtClean="0">
                <a:solidFill>
                  <a:schemeClr val="accent2"/>
                </a:solidFill>
                <a:latin typeface="+mn-lt"/>
              </a:rPr>
              <a:t>Ewald</a:t>
            </a: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 sphere construction. 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In order to see which parts of reciprocal space are recorded it is easier to fix the resolution sphere and rotate the </a:t>
            </a:r>
            <a:r>
              <a:rPr lang="en-GB" sz="2000" kern="0" dirty="0" err="1" smtClean="0">
                <a:solidFill>
                  <a:schemeClr val="accent2"/>
                </a:solidFill>
                <a:latin typeface="+mn-lt"/>
              </a:rPr>
              <a:t>Ewald</a:t>
            </a: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 sphere. 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The region of data collected is the volume swept out by the leading and trailing edges of the sphere</a:t>
            </a:r>
            <a:endParaRPr kumimoji="0" lang="en-GB" sz="2000" b="0" i="0" u="none" strike="noStrike" kern="0" cap="none" spc="0" normalizeH="0" baseline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838606" y="6332150"/>
            <a:ext cx="7305394" cy="5258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800" kern="0" dirty="0" smtClean="0">
                <a:solidFill>
                  <a:schemeClr val="accent2"/>
                </a:solidFill>
                <a:latin typeface="+mn-lt"/>
              </a:rPr>
              <a:t>Figures from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800" kern="0" dirty="0" smtClean="0">
                <a:solidFill>
                  <a:schemeClr val="accent2"/>
                </a:solidFill>
                <a:latin typeface="+mn-lt"/>
              </a:rPr>
              <a:t>Z. </a:t>
            </a:r>
            <a:r>
              <a:rPr lang="en-GB" sz="1800" kern="0" dirty="0" err="1" smtClean="0">
                <a:solidFill>
                  <a:schemeClr val="accent2"/>
                </a:solidFill>
                <a:latin typeface="+mn-lt"/>
              </a:rPr>
              <a:t>Dauter</a:t>
            </a:r>
            <a:r>
              <a:rPr lang="en-GB" sz="1800" kern="0" dirty="0" smtClean="0">
                <a:solidFill>
                  <a:schemeClr val="accent2"/>
                </a:solidFill>
                <a:latin typeface="+mn-lt"/>
              </a:rPr>
              <a:t>. Data collection strategies (1999) </a:t>
            </a:r>
            <a:r>
              <a:rPr lang="en-GB" sz="1800" i="1" kern="0" dirty="0" err="1" smtClean="0">
                <a:solidFill>
                  <a:schemeClr val="accent2"/>
                </a:solidFill>
                <a:latin typeface="+mn-lt"/>
              </a:rPr>
              <a:t>Acta</a:t>
            </a:r>
            <a:r>
              <a:rPr lang="en-GB" sz="1800" i="1" kern="0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en-GB" sz="1800" i="1" kern="0" dirty="0" err="1" smtClean="0">
                <a:solidFill>
                  <a:schemeClr val="accent2"/>
                </a:solidFill>
                <a:latin typeface="+mn-lt"/>
              </a:rPr>
              <a:t>Cryst</a:t>
            </a:r>
            <a:r>
              <a:rPr lang="en-GB" sz="1800" i="1" kern="0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en-GB" sz="1800" b="1" kern="0" dirty="0" smtClean="0">
                <a:solidFill>
                  <a:schemeClr val="accent2"/>
                </a:solidFill>
                <a:latin typeface="+mn-lt"/>
              </a:rPr>
              <a:t>D55</a:t>
            </a:r>
            <a:r>
              <a:rPr lang="en-GB" sz="1800" kern="0" dirty="0" smtClean="0">
                <a:solidFill>
                  <a:schemeClr val="accent2"/>
                </a:solidFill>
                <a:latin typeface="+mn-lt"/>
              </a:rPr>
              <a:t> 1703-1717</a:t>
            </a:r>
            <a:endParaRPr kumimoji="0" lang="en-GB" sz="1800" b="0" i="0" u="none" strike="noStrike" kern="0" cap="none" spc="0" normalizeH="0" baseline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 descr="[Figure 17]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8476" y="2288014"/>
            <a:ext cx="5167507" cy="3512291"/>
          </a:xfrm>
          <a:prstGeom prst="rect">
            <a:avLst/>
          </a:prstGeom>
          <a:noFill/>
        </p:spPr>
      </p:pic>
      <p:sp>
        <p:nvSpPr>
          <p:cNvPr id="31" name="Rectangle 3"/>
          <p:cNvSpPr txBox="1">
            <a:spLocks noChangeArrowheads="1"/>
          </p:cNvSpPr>
          <p:nvPr/>
        </p:nvSpPr>
        <p:spPr>
          <a:xfrm>
            <a:off x="683350" y="4016737"/>
            <a:ext cx="8460650" cy="1157829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>
          <a:xfrm>
            <a:off x="5176911" y="2272343"/>
            <a:ext cx="3587261" cy="314581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In a rotation of 180°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2000" kern="0" dirty="0" smtClean="0">
              <a:solidFill>
                <a:schemeClr val="accent2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The </a:t>
            </a:r>
            <a:r>
              <a:rPr lang="en-GB" sz="2000" kern="0" dirty="0" smtClean="0">
                <a:solidFill>
                  <a:srgbClr val="CC6600"/>
                </a:solidFill>
                <a:latin typeface="+mn-lt"/>
              </a:rPr>
              <a:t>brown</a:t>
            </a: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 and </a:t>
            </a:r>
            <a:r>
              <a:rPr lang="en-GB" sz="2000" kern="0" dirty="0" smtClean="0">
                <a:solidFill>
                  <a:srgbClr val="00CC00"/>
                </a:solidFill>
                <a:latin typeface="+mn-lt"/>
              </a:rPr>
              <a:t>green</a:t>
            </a: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 regions are collected.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The </a:t>
            </a:r>
            <a:r>
              <a:rPr lang="en-GB" sz="2000" kern="0" dirty="0" smtClean="0">
                <a:latin typeface="+mn-lt"/>
              </a:rPr>
              <a:t>black</a:t>
            </a: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 region is measured twice.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</a:t>
            </a:r>
            <a:r>
              <a:rPr kumimoji="0" lang="en-GB" sz="2000" b="0" i="0" u="none" strike="noStrike" kern="0" cap="none" spc="0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blue</a:t>
            </a:r>
            <a:r>
              <a:rPr kumimoji="0" lang="en-GB" sz="2000" b="0" i="0" u="none" strike="noStrike" kern="0" cap="none" spc="0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region is</a:t>
            </a: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 not measured.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Because of </a:t>
            </a:r>
            <a:r>
              <a:rPr lang="en-GB" sz="2000" kern="0" dirty="0" err="1" smtClean="0">
                <a:solidFill>
                  <a:schemeClr val="accent2"/>
                </a:solidFill>
                <a:latin typeface="+mn-lt"/>
              </a:rPr>
              <a:t>Friedel’s</a:t>
            </a: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 law the dataset is complete.</a:t>
            </a:r>
            <a:endParaRPr kumimoji="0" lang="en-GB" sz="2000" b="0" i="0" u="none" strike="noStrike" kern="0" cap="none" spc="0" normalizeH="0" baseline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590002" y="3712199"/>
            <a:ext cx="4177299" cy="2074459"/>
            <a:chOff x="562707" y="3199225"/>
            <a:chExt cx="3795932" cy="1885071"/>
          </a:xfrm>
        </p:grpSpPr>
        <p:sp>
          <p:nvSpPr>
            <p:cNvPr id="34" name="Oval 33"/>
            <p:cNvSpPr/>
            <p:nvPr/>
          </p:nvSpPr>
          <p:spPr bwMode="auto">
            <a:xfrm>
              <a:off x="562707" y="3199225"/>
              <a:ext cx="1885071" cy="1885071"/>
            </a:xfrm>
            <a:prstGeom prst="ellips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5" name="Oval 34"/>
            <p:cNvSpPr/>
            <p:nvPr/>
          </p:nvSpPr>
          <p:spPr bwMode="auto">
            <a:xfrm>
              <a:off x="2473568" y="3199225"/>
              <a:ext cx="1885071" cy="1885071"/>
            </a:xfrm>
            <a:prstGeom prst="ellipse">
              <a:avLst/>
            </a:prstGeom>
            <a:noFill/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41" name="Arc 40"/>
          <p:cNvSpPr/>
          <p:nvPr/>
        </p:nvSpPr>
        <p:spPr bwMode="auto">
          <a:xfrm>
            <a:off x="245888" y="2320126"/>
            <a:ext cx="4872021" cy="4733261"/>
          </a:xfrm>
          <a:prstGeom prst="arc">
            <a:avLst>
              <a:gd name="adj1" fmla="val 10746579"/>
              <a:gd name="adj2" fmla="val 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0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4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 bwMode="auto">
          <a:xfrm>
            <a:off x="221664" y="66813"/>
            <a:ext cx="6303827" cy="667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200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How much data do I need?</a:t>
            </a: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47252" y="727241"/>
            <a:ext cx="8460650" cy="1157829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A partial rotation of 135° fills the higher resolution shell but results in incomplete low resolution data</a:t>
            </a:r>
            <a:endParaRPr kumimoji="0" lang="en-GB" sz="2000" b="0" i="0" u="none" strike="noStrike" kern="0" cap="none" spc="0" normalizeH="0" baseline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838606" y="6332150"/>
            <a:ext cx="7305394" cy="5258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800" kern="0" dirty="0" smtClean="0">
                <a:solidFill>
                  <a:schemeClr val="accent2"/>
                </a:solidFill>
                <a:latin typeface="+mn-lt"/>
              </a:rPr>
              <a:t>Figures from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800" kern="0" dirty="0" smtClean="0">
                <a:solidFill>
                  <a:schemeClr val="accent2"/>
                </a:solidFill>
                <a:latin typeface="+mn-lt"/>
              </a:rPr>
              <a:t>Z. </a:t>
            </a:r>
            <a:r>
              <a:rPr lang="en-GB" sz="1800" kern="0" dirty="0" err="1" smtClean="0">
                <a:solidFill>
                  <a:schemeClr val="accent2"/>
                </a:solidFill>
                <a:latin typeface="+mn-lt"/>
              </a:rPr>
              <a:t>Dauter</a:t>
            </a:r>
            <a:r>
              <a:rPr lang="en-GB" sz="1800" kern="0" dirty="0" smtClean="0">
                <a:solidFill>
                  <a:schemeClr val="accent2"/>
                </a:solidFill>
                <a:latin typeface="+mn-lt"/>
              </a:rPr>
              <a:t>. Data collection strategies (1999) </a:t>
            </a:r>
            <a:r>
              <a:rPr lang="en-GB" sz="1800" i="1" kern="0" dirty="0" err="1" smtClean="0">
                <a:solidFill>
                  <a:schemeClr val="accent2"/>
                </a:solidFill>
                <a:latin typeface="+mn-lt"/>
              </a:rPr>
              <a:t>Acta</a:t>
            </a:r>
            <a:r>
              <a:rPr lang="en-GB" sz="1800" i="1" kern="0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en-GB" sz="1800" i="1" kern="0" dirty="0" err="1" smtClean="0">
                <a:solidFill>
                  <a:schemeClr val="accent2"/>
                </a:solidFill>
                <a:latin typeface="+mn-lt"/>
              </a:rPr>
              <a:t>Cryst</a:t>
            </a:r>
            <a:r>
              <a:rPr lang="en-GB" sz="1800" i="1" kern="0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en-GB" sz="1800" b="1" kern="0" dirty="0" smtClean="0">
                <a:solidFill>
                  <a:schemeClr val="accent2"/>
                </a:solidFill>
                <a:latin typeface="+mn-lt"/>
              </a:rPr>
              <a:t>D55</a:t>
            </a:r>
            <a:r>
              <a:rPr lang="en-GB" sz="1800" kern="0" dirty="0" smtClean="0">
                <a:solidFill>
                  <a:schemeClr val="accent2"/>
                </a:solidFill>
                <a:latin typeface="+mn-lt"/>
              </a:rPr>
              <a:t> 1703-1717</a:t>
            </a:r>
            <a:endParaRPr kumimoji="0" lang="en-GB" sz="1800" b="0" i="0" u="none" strike="noStrike" kern="0" cap="none" spc="0" normalizeH="0" baseline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Rectangle 3"/>
          <p:cNvSpPr txBox="1">
            <a:spLocks noChangeArrowheads="1"/>
          </p:cNvSpPr>
          <p:nvPr/>
        </p:nvSpPr>
        <p:spPr>
          <a:xfrm>
            <a:off x="683350" y="4016737"/>
            <a:ext cx="8460650" cy="1157829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>
          <a:xfrm>
            <a:off x="5176911" y="2272343"/>
            <a:ext cx="3587261" cy="314581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In a rotation of 135°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2000" kern="0" dirty="0" smtClean="0">
              <a:solidFill>
                <a:schemeClr val="accent2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The </a:t>
            </a:r>
            <a:r>
              <a:rPr lang="en-GB" sz="2000" kern="0" dirty="0" smtClean="0">
                <a:solidFill>
                  <a:srgbClr val="CC6600"/>
                </a:solidFill>
                <a:latin typeface="+mn-lt"/>
              </a:rPr>
              <a:t>brown</a:t>
            </a: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 and </a:t>
            </a:r>
            <a:r>
              <a:rPr lang="en-GB" sz="2000" kern="0" dirty="0" smtClean="0">
                <a:solidFill>
                  <a:srgbClr val="00CC00"/>
                </a:solidFill>
                <a:latin typeface="+mn-lt"/>
              </a:rPr>
              <a:t>green</a:t>
            </a: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 regions are collected.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white and </a:t>
            </a:r>
            <a:r>
              <a:rPr kumimoji="0" lang="en-GB" sz="2000" b="0" i="0" u="none" strike="noStrike" kern="0" cap="none" spc="0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blue</a:t>
            </a:r>
            <a:r>
              <a:rPr kumimoji="0" lang="en-GB" sz="2000" b="0" i="0" u="none" strike="noStrike" kern="0" cap="none" spc="0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regions are</a:t>
            </a: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 not measured.</a:t>
            </a:r>
          </a:p>
        </p:txBody>
      </p:sp>
      <p:pic>
        <p:nvPicPr>
          <p:cNvPr id="2052" name="Picture 4" descr="[Figure 18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953" y="1949157"/>
            <a:ext cx="4362160" cy="34692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 bwMode="auto">
          <a:xfrm>
            <a:off x="221664" y="66813"/>
            <a:ext cx="6303827" cy="667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200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How much data do I need?</a:t>
            </a: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08140" y="674751"/>
            <a:ext cx="8467369" cy="156579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Symmetry in real space is manifested as symmetry in reciprocal space.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</a:t>
            </a:r>
            <a:r>
              <a:rPr kumimoji="0" lang="en-GB" sz="2000" b="0" i="0" u="none" strike="noStrike" kern="0" cap="none" spc="0" normalizeH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do not need to collect every data point in the reciprocal space sphere, but only the part containing all the unique reflections ‘the asymmetric unit of reciprocal space’.</a:t>
            </a:r>
            <a:endParaRPr kumimoji="0" lang="en-GB" sz="2000" b="0" i="0" u="none" strike="noStrike" kern="0" cap="none" spc="0" normalizeH="0" baseline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[Figure 2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842" y="2866726"/>
            <a:ext cx="3775048" cy="3757353"/>
          </a:xfrm>
          <a:prstGeom prst="rect">
            <a:avLst/>
          </a:prstGeom>
          <a:noFill/>
        </p:spPr>
      </p:pic>
      <p:pic>
        <p:nvPicPr>
          <p:cNvPr id="1028" name="Picture 4" descr="[Figure 22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2392" y="2634030"/>
            <a:ext cx="3775049" cy="3769150"/>
          </a:xfrm>
          <a:prstGeom prst="rect">
            <a:avLst/>
          </a:prstGeom>
          <a:noFill/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678911" y="1987211"/>
            <a:ext cx="3906743" cy="81058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800" kern="0" dirty="0" smtClean="0">
                <a:solidFill>
                  <a:schemeClr val="accent2"/>
                </a:solidFill>
                <a:latin typeface="+mn-lt"/>
              </a:rPr>
              <a:t>Rotation of an orthorhombic crystal by 90° starting at an axis gives a complete dataset</a:t>
            </a:r>
            <a:endParaRPr kumimoji="0" lang="en-GB" sz="1800" b="0" i="0" u="none" strike="noStrike" kern="0" cap="none" spc="0" normalizeH="0" baseline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444258" y="1975838"/>
            <a:ext cx="3617859" cy="81058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800" kern="0" dirty="0" smtClean="0">
                <a:solidFill>
                  <a:schemeClr val="accent2"/>
                </a:solidFill>
                <a:latin typeface="+mn-lt"/>
              </a:rPr>
              <a:t>A 90° rotation starting at the diagonal collects the same region twice and gives incomplete data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906974" y="6515993"/>
            <a:ext cx="5213444" cy="34200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Starting at the optimal position is crucial!</a:t>
            </a: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 bwMode="auto">
          <a:xfrm>
            <a:off x="221664" y="66813"/>
            <a:ext cx="6303827" cy="667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200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The blind region</a:t>
            </a: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3906" name="Picture 2" descr="[Figure 13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94774"/>
            <a:ext cx="4499598" cy="3220026"/>
          </a:xfrm>
          <a:prstGeom prst="rect">
            <a:avLst/>
          </a:prstGeom>
          <a:noFill/>
        </p:spPr>
      </p:pic>
      <p:pic>
        <p:nvPicPr>
          <p:cNvPr id="123908" name="Picture 4" descr="[Figure 14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1786" y="2759623"/>
            <a:ext cx="4150254" cy="4098377"/>
          </a:xfrm>
          <a:prstGeom prst="rect">
            <a:avLst/>
          </a:prstGeom>
          <a:noFill/>
        </p:spPr>
      </p:pic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571999" y="1722501"/>
            <a:ext cx="4572001" cy="906399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The blind region is larger at long wavelengths as 1/</a:t>
            </a:r>
            <a:r>
              <a:rPr lang="en-GB" sz="2000" kern="0" dirty="0" smtClean="0">
                <a:solidFill>
                  <a:schemeClr val="accent2"/>
                </a:solidFill>
                <a:latin typeface="Symbol" pitchFamily="18" charset="2"/>
              </a:rPr>
              <a:t>l,</a:t>
            </a: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 and hence the radius of the </a:t>
            </a:r>
            <a:r>
              <a:rPr lang="en-GB" sz="2000" kern="0" dirty="0" err="1" smtClean="0">
                <a:solidFill>
                  <a:schemeClr val="accent2"/>
                </a:solidFill>
                <a:latin typeface="+mn-lt"/>
              </a:rPr>
              <a:t>Ewald</a:t>
            </a: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 sphere, is smaller.</a:t>
            </a:r>
            <a:endParaRPr kumimoji="0" lang="en-GB" sz="2000" b="0" i="0" u="none" strike="noStrike" kern="0" cap="none" spc="0" normalizeH="0" baseline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209551" y="4580001"/>
            <a:ext cx="4533900" cy="172554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At low resolution the blind region can be neglected but at high resolution and in low symmetry space groups it may be necessary to offset the rotation axis.</a:t>
            </a: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6877050" y="4027551"/>
            <a:ext cx="2019300" cy="944499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sz="1800" kern="0" dirty="0" smtClean="0">
                <a:solidFill>
                  <a:srgbClr val="008000"/>
                </a:solidFill>
                <a:latin typeface="+mn-lt"/>
              </a:rPr>
              <a:t>1.54  Å (green)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sz="1800" kern="0" dirty="0" smtClean="0">
                <a:solidFill>
                  <a:schemeClr val="accent2"/>
                </a:solidFill>
                <a:latin typeface="+mn-lt"/>
              </a:rPr>
              <a:t>1.0  Å (blue) </a:t>
            </a: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sz="1800" kern="0" dirty="0" smtClean="0">
                <a:solidFill>
                  <a:srgbClr val="C00000"/>
                </a:solidFill>
                <a:latin typeface="+mn-lt"/>
              </a:rPr>
              <a:t>0.71  Å (red)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688081" y="712851"/>
            <a:ext cx="5257800" cy="841629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When rotating around a single axis some reflections close to the rotation axis will never pass through the </a:t>
            </a:r>
            <a:r>
              <a:rPr lang="en-GB" sz="2000" kern="0" dirty="0" err="1" smtClean="0">
                <a:solidFill>
                  <a:schemeClr val="accent2"/>
                </a:solidFill>
                <a:latin typeface="+mn-lt"/>
              </a:rPr>
              <a:t>Ewald</a:t>
            </a: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 sphere.</a:t>
            </a:r>
            <a:endParaRPr kumimoji="0" lang="en-GB" sz="2000" b="0" i="0" u="none" strike="noStrike" kern="0" cap="none" spc="0" normalizeH="0" baseline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6141720" y="2926080"/>
            <a:ext cx="2514600" cy="624840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6050281" y="2979801"/>
            <a:ext cx="2682239" cy="506349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900" kern="0" dirty="0" smtClean="0">
                <a:solidFill>
                  <a:schemeClr val="accent2"/>
                </a:solidFill>
                <a:latin typeface="+mn-lt"/>
              </a:rPr>
              <a:t>Fraction of reflections in blind region</a:t>
            </a:r>
            <a:endParaRPr kumimoji="0" lang="en-GB" sz="1900" b="0" i="0" strike="noStrike" kern="0" cap="none" spc="0" normalizeH="0" baseline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900" b="0" i="0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 bwMode="auto">
          <a:xfrm>
            <a:off x="221664" y="66813"/>
            <a:ext cx="6303827" cy="667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200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Strategy</a:t>
            </a: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08140" y="674749"/>
            <a:ext cx="8481017" cy="3733477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sz="2000" kern="0" dirty="0" smtClean="0">
                <a:solidFill>
                  <a:schemeClr val="accent2"/>
                </a:solidFill>
              </a:rPr>
              <a:t>Radiation damage limits the amount of data that can be collected from each crystal.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Strategy programs exist – use them!    </a:t>
            </a:r>
            <a:r>
              <a:rPr kumimoji="0" lang="en-GB" sz="2000" b="0" i="0" u="none" strike="noStrike" kern="0" cap="none" spc="0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MOSFLM, EDNA,</a:t>
            </a:r>
            <a:r>
              <a:rPr kumimoji="0" lang="en-GB" sz="2000" b="0" i="0" u="none" strike="noStrike" kern="0" cap="none" spc="0" normalizeH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XPLAN, BEST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From the two test images 90° apart you should be able to obtain a lattice and its orientation. Strategy programs will tell you the start angle and the required rotation range.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 descr="completeness"/>
          <p:cNvPicPr>
            <a:picLocks noChangeAspect="1" noChangeArrowheads="1"/>
          </p:cNvPicPr>
          <p:nvPr/>
        </p:nvPicPr>
        <p:blipFill>
          <a:blip r:embed="rId2" cstate="print"/>
          <a:srcRect t="34795" b="5429"/>
          <a:stretch>
            <a:fillRect/>
          </a:stretch>
        </p:blipFill>
        <p:spPr bwMode="auto">
          <a:xfrm>
            <a:off x="1923393" y="2816684"/>
            <a:ext cx="7012325" cy="3836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02885" y="3996019"/>
            <a:ext cx="2030411" cy="87552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sz="2000" b="1" kern="0" dirty="0" smtClean="0">
                <a:solidFill>
                  <a:schemeClr val="accent2"/>
                </a:solidFill>
              </a:rPr>
              <a:t>Completeness as a function of start angle</a:t>
            </a:r>
            <a:endParaRPr lang="en-GB" sz="2000" b="1" kern="0" dirty="0" smtClean="0">
              <a:solidFill>
                <a:schemeClr val="accent2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0" cap="none" spc="0" normalizeH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961140" y="2176068"/>
            <a:ext cx="31828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</a:rPr>
              <a:t>M</a:t>
            </a:r>
            <a:r>
              <a:rPr lang="en-US" sz="2000" dirty="0" smtClean="0">
                <a:solidFill>
                  <a:schemeClr val="accent2"/>
                </a:solidFill>
              </a:rPr>
              <a:t>aps </a:t>
            </a:r>
            <a:r>
              <a:rPr lang="en-US" sz="2000" dirty="0">
                <a:solidFill>
                  <a:schemeClr val="accent2"/>
                </a:solidFill>
              </a:rPr>
              <a:t>calculated with a certain percentage of data removed, at </a:t>
            </a:r>
            <a:r>
              <a:rPr lang="en-US" sz="2000" dirty="0" smtClean="0">
                <a:solidFill>
                  <a:schemeClr val="accent2"/>
                </a:solidFill>
              </a:rPr>
              <a:t>random.</a:t>
            </a:r>
          </a:p>
          <a:p>
            <a:endParaRPr lang="en-US" sz="2000" dirty="0">
              <a:solidFill>
                <a:schemeClr val="accent2"/>
              </a:solidFill>
            </a:endParaRPr>
          </a:p>
          <a:p>
            <a:r>
              <a:rPr lang="en-US" sz="2000" dirty="0" smtClean="0">
                <a:solidFill>
                  <a:schemeClr val="accent2"/>
                </a:solidFill>
              </a:rPr>
              <a:t>(the </a:t>
            </a:r>
            <a:r>
              <a:rPr lang="en-US" sz="2000" dirty="0">
                <a:solidFill>
                  <a:schemeClr val="accent2"/>
                </a:solidFill>
              </a:rPr>
              <a:t>same way the </a:t>
            </a:r>
            <a:r>
              <a:rPr lang="en-US" sz="2000" dirty="0" err="1">
                <a:solidFill>
                  <a:schemeClr val="accent2"/>
                </a:solidFill>
              </a:rPr>
              <a:t>R</a:t>
            </a:r>
            <a:r>
              <a:rPr lang="en-US" sz="2000" baseline="-25000" dirty="0" err="1">
                <a:solidFill>
                  <a:schemeClr val="accent2"/>
                </a:solidFill>
              </a:rPr>
              <a:t>free</a:t>
            </a:r>
            <a:r>
              <a:rPr lang="en-US" sz="2000" dirty="0">
                <a:solidFill>
                  <a:schemeClr val="accent2"/>
                </a:solidFill>
              </a:rPr>
              <a:t> flags would be </a:t>
            </a:r>
            <a:r>
              <a:rPr lang="en-US" sz="2000" dirty="0" smtClean="0">
                <a:solidFill>
                  <a:schemeClr val="accent2"/>
                </a:solidFill>
              </a:rPr>
              <a:t>calculated)</a:t>
            </a:r>
            <a:endParaRPr lang="en-GB" sz="2000" dirty="0">
              <a:solidFill>
                <a:schemeClr val="accent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427113"/>
            <a:ext cx="45937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2"/>
                </a:solidFill>
              </a:rPr>
              <a:t>Animation – James Holton ALS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7" name="Rectangle 11"/>
          <p:cNvSpPr txBox="1">
            <a:spLocks noChangeArrowheads="1"/>
          </p:cNvSpPr>
          <p:nvPr/>
        </p:nvSpPr>
        <p:spPr bwMode="auto">
          <a:xfrm>
            <a:off x="249375" y="66813"/>
            <a:ext cx="5888182" cy="806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effect of completeness</a:t>
            </a:r>
          </a:p>
        </p:txBody>
      </p:sp>
      <p:pic>
        <p:nvPicPr>
          <p:cNvPr id="3" name="completeness.mpe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5872" y="1323208"/>
            <a:ext cx="5447121" cy="408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578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 bwMode="auto">
          <a:xfrm>
            <a:off x="221664" y="66813"/>
            <a:ext cx="6303827" cy="667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200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Collecting anomalous data</a:t>
            </a: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87928" y="783513"/>
            <a:ext cx="7952508" cy="243074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000" kern="0" dirty="0" smtClean="0">
                <a:solidFill>
                  <a:schemeClr val="accent2"/>
                </a:solidFill>
                <a:latin typeface="+mj-lt"/>
              </a:rPr>
              <a:t>More data is required because </a:t>
            </a:r>
            <a:r>
              <a:rPr lang="en-GB" sz="2000" kern="0" dirty="0" err="1" smtClean="0">
                <a:solidFill>
                  <a:schemeClr val="accent2"/>
                </a:solidFill>
                <a:latin typeface="+mj-lt"/>
              </a:rPr>
              <a:t>Friedel’s</a:t>
            </a:r>
            <a:r>
              <a:rPr lang="en-GB" sz="2000" kern="0" dirty="0" smtClean="0">
                <a:solidFill>
                  <a:schemeClr val="accent2"/>
                </a:solidFill>
                <a:latin typeface="+mj-lt"/>
              </a:rPr>
              <a:t> law is no longer true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000" i="1" kern="0" dirty="0" smtClean="0">
                <a:solidFill>
                  <a:schemeClr val="accent2"/>
                </a:solidFill>
                <a:latin typeface="+mj-lt"/>
              </a:rPr>
              <a:t>i.e.</a:t>
            </a:r>
            <a:r>
              <a:rPr lang="en-GB" sz="2000" kern="0" dirty="0" smtClean="0">
                <a:solidFill>
                  <a:schemeClr val="accent2"/>
                </a:solidFill>
                <a:latin typeface="+mj-lt"/>
              </a:rPr>
              <a:t> I(</a:t>
            </a:r>
            <a:r>
              <a:rPr lang="en-GB" sz="2000" i="1" kern="0" dirty="0" err="1" smtClean="0">
                <a:solidFill>
                  <a:schemeClr val="accent2"/>
                </a:solidFill>
                <a:latin typeface="+mj-lt"/>
              </a:rPr>
              <a:t>h,k,l</a:t>
            </a:r>
            <a:r>
              <a:rPr lang="en-GB" sz="2000" kern="0" dirty="0" smtClean="0">
                <a:solidFill>
                  <a:schemeClr val="accent2"/>
                </a:solidFill>
                <a:latin typeface="+mj-lt"/>
              </a:rPr>
              <a:t>) ≠ I(</a:t>
            </a:r>
            <a:r>
              <a:rPr lang="en-GB" sz="2000" i="1" kern="0" dirty="0" smtClean="0">
                <a:solidFill>
                  <a:schemeClr val="accent2"/>
                </a:solidFill>
                <a:latin typeface="+mj-lt"/>
              </a:rPr>
              <a:t>-h,-k,-l</a:t>
            </a:r>
            <a:r>
              <a:rPr lang="en-GB" sz="2000" kern="0" dirty="0" smtClean="0">
                <a:solidFill>
                  <a:schemeClr val="accent2"/>
                </a:solidFill>
                <a:latin typeface="+mj-lt"/>
              </a:rPr>
              <a:t>)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 sz="2000" kern="0" dirty="0" smtClean="0">
                <a:solidFill>
                  <a:schemeClr val="accent2"/>
                </a:solidFill>
                <a:latin typeface="+mj-lt"/>
              </a:rPr>
              <a:t>This occurs because electron resonance occurs in elements at certain wavelengths. The resonant wavelength depends on the element 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965" y="2184068"/>
            <a:ext cx="752475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 bwMode="auto">
          <a:xfrm>
            <a:off x="221664" y="66813"/>
            <a:ext cx="6303827" cy="667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200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Strategy</a:t>
            </a: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08140" y="674749"/>
            <a:ext cx="8481017" cy="3733477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sz="2000" kern="0" dirty="0" smtClean="0">
                <a:solidFill>
                  <a:schemeClr val="accent2"/>
                </a:solidFill>
              </a:rPr>
              <a:t>Programs such as BEST go further than just providing a start angle and oscillation range..</a:t>
            </a:r>
            <a:endParaRPr lang="en-GB" sz="2000" kern="0" dirty="0" smtClean="0">
              <a:solidFill>
                <a:schemeClr val="accent2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77220" y="6211669"/>
            <a:ext cx="3657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dirty="0" smtClean="0">
                <a:solidFill>
                  <a:schemeClr val="accent2"/>
                </a:solidFill>
              </a:rPr>
              <a:t>BEST: </a:t>
            </a:r>
            <a:r>
              <a:rPr lang="en-GB" sz="1800" dirty="0" err="1" smtClean="0">
                <a:solidFill>
                  <a:schemeClr val="accent2"/>
                </a:solidFill>
              </a:rPr>
              <a:t>Bourenkov</a:t>
            </a:r>
            <a:r>
              <a:rPr lang="en-GB" sz="1800" dirty="0" smtClean="0">
                <a:solidFill>
                  <a:schemeClr val="accent2"/>
                </a:solidFill>
              </a:rPr>
              <a:t> and Popov </a:t>
            </a:r>
          </a:p>
          <a:p>
            <a:r>
              <a:rPr lang="en-GB" sz="1800" i="1" dirty="0" err="1" smtClean="0">
                <a:solidFill>
                  <a:schemeClr val="accent2"/>
                </a:solidFill>
              </a:rPr>
              <a:t>Acta</a:t>
            </a:r>
            <a:r>
              <a:rPr lang="en-GB" sz="1800" i="1" dirty="0" smtClean="0">
                <a:solidFill>
                  <a:schemeClr val="accent2"/>
                </a:solidFill>
              </a:rPr>
              <a:t> </a:t>
            </a:r>
            <a:r>
              <a:rPr lang="en-GB" sz="1800" i="1" dirty="0" err="1" smtClean="0">
                <a:solidFill>
                  <a:schemeClr val="accent2"/>
                </a:solidFill>
              </a:rPr>
              <a:t>Cryst</a:t>
            </a:r>
            <a:r>
              <a:rPr lang="en-GB" sz="1800" dirty="0" smtClean="0">
                <a:solidFill>
                  <a:schemeClr val="accent2"/>
                </a:solidFill>
              </a:rPr>
              <a:t>. (2010). </a:t>
            </a:r>
            <a:r>
              <a:rPr lang="en-GB" sz="1800" b="1" dirty="0" smtClean="0">
                <a:solidFill>
                  <a:schemeClr val="accent2"/>
                </a:solidFill>
              </a:rPr>
              <a:t>D66</a:t>
            </a:r>
            <a:r>
              <a:rPr lang="en-GB" sz="1800" dirty="0" smtClean="0">
                <a:solidFill>
                  <a:schemeClr val="accent2"/>
                </a:solidFill>
              </a:rPr>
              <a:t>, 409-419</a:t>
            </a:r>
            <a:endParaRPr lang="en-GB" sz="1800" dirty="0">
              <a:solidFill>
                <a:schemeClr val="accent2"/>
              </a:solidFill>
            </a:endParaRPr>
          </a:p>
        </p:txBody>
      </p:sp>
      <p:pic>
        <p:nvPicPr>
          <p:cNvPr id="1028" name="Picture 4" descr="file://///data.diamond.ac.uk/i24/data/2012/cm5719-3/jpegs/data030812/robin/test1_2_000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763" y="1296540"/>
            <a:ext cx="2696367" cy="26280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9" name="Rectangle 5"/>
          <p:cNvSpPr>
            <a:spLocks/>
          </p:cNvSpPr>
          <p:nvPr/>
        </p:nvSpPr>
        <p:spPr bwMode="auto">
          <a:xfrm>
            <a:off x="271170" y="1340683"/>
            <a:ext cx="1161846" cy="38397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ctr">
              <a:spcBef>
                <a:spcPts val="1441"/>
              </a:spcBef>
            </a:pPr>
            <a:r>
              <a:rPr lang="en-US" sz="1800" b="1" dirty="0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Phi = 0°</a:t>
            </a:r>
          </a:p>
        </p:txBody>
      </p:sp>
      <p:pic>
        <p:nvPicPr>
          <p:cNvPr id="1026" name="Picture 2" descr="file://///data.diamond.ac.uk/i24/data/2012/cm5719-3/jpegs/data030812/robin/test1_2_000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84132" y="2011190"/>
            <a:ext cx="2696366" cy="26280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0" name="Rectangle 6"/>
          <p:cNvSpPr>
            <a:spLocks/>
          </p:cNvSpPr>
          <p:nvPr/>
        </p:nvSpPr>
        <p:spPr bwMode="auto">
          <a:xfrm>
            <a:off x="1545713" y="2009424"/>
            <a:ext cx="1526977" cy="38397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algn="ctr"/>
            <a:r>
              <a:rPr lang="en-US" sz="1800" b="1" dirty="0">
                <a:solidFill>
                  <a:schemeClr val="accent2"/>
                </a:solidFill>
                <a:latin typeface="+mj-lt"/>
                <a:ea typeface="Gill Sans" charset="0"/>
                <a:cs typeface="Gill Sans" charset="0"/>
                <a:sym typeface="Gill Sans" charset="0"/>
              </a:rPr>
              <a:t>Phi = 90°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572001" y="1441299"/>
            <a:ext cx="4572000" cy="45364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sz="2000" i="1" kern="0" dirty="0" smtClean="0">
                <a:solidFill>
                  <a:schemeClr val="accent2"/>
                </a:solidFill>
              </a:rPr>
              <a:t>plus</a:t>
            </a:r>
            <a:endParaRPr lang="en-GB" sz="2000" i="1" kern="0" dirty="0" smtClean="0">
              <a:solidFill>
                <a:schemeClr val="accent2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000" b="0" i="0" u="none" strike="noStrike" kern="0" cap="none" spc="0" normalizeH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Estimate of crystal lifetime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 Aim of experiment (</a:t>
            </a:r>
            <a:r>
              <a:rPr lang="en-GB" sz="2000" i="1" kern="0" dirty="0" err="1" smtClean="0">
                <a:solidFill>
                  <a:schemeClr val="accent2"/>
                </a:solidFill>
                <a:latin typeface="+mn-lt"/>
              </a:rPr>
              <a:t>eg</a:t>
            </a:r>
            <a:r>
              <a:rPr lang="en-GB" sz="2000" kern="0" dirty="0" smtClean="0">
                <a:solidFill>
                  <a:schemeClr val="accent2"/>
                </a:solidFill>
                <a:latin typeface="+mn-lt"/>
              </a:rPr>
              <a:t> native or anomalous data collection)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000" b="0" i="0" u="none" strike="noStrike" kern="0" cap="none" spc="0" normalizeH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Desired multiplicity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GB" sz="2000" kern="0" dirty="0" smtClean="0">
              <a:solidFill>
                <a:schemeClr val="accent2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i="1" kern="0" dirty="0" smtClean="0">
                <a:solidFill>
                  <a:schemeClr val="accent2"/>
                </a:solidFill>
                <a:latin typeface="+mn-lt"/>
              </a:rPr>
              <a:t>gives</a:t>
            </a: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Comprehensive strategy including</a:t>
            </a:r>
            <a:r>
              <a:rPr kumimoji="0" lang="en-GB" sz="2000" b="0" i="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phi start and end, but also suggested oscillation angle, exposure time and filter transmission.</a:t>
            </a: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 bwMode="auto">
          <a:xfrm>
            <a:off x="221664" y="66813"/>
            <a:ext cx="6303827" cy="667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3200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Strategy</a:t>
            </a: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08140" y="674750"/>
            <a:ext cx="7580265" cy="123593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sz="2000" kern="0" dirty="0" smtClean="0">
                <a:solidFill>
                  <a:schemeClr val="accent2"/>
                </a:solidFill>
              </a:rPr>
              <a:t>At Diamond these programs are run for you after collecting two </a:t>
            </a:r>
            <a:r>
              <a:rPr lang="en-GB" sz="2000" kern="0" dirty="0" smtClean="0">
                <a:solidFill>
                  <a:schemeClr val="accent2"/>
                </a:solidFill>
              </a:rPr>
              <a:t>or three test </a:t>
            </a:r>
            <a:r>
              <a:rPr lang="en-GB" sz="2000" kern="0" dirty="0" smtClean="0">
                <a:solidFill>
                  <a:schemeClr val="accent2"/>
                </a:solidFill>
              </a:rPr>
              <a:t>images. Exploit this but check it looks right: unresolved spots or ice rings can/will cause problems…</a:t>
            </a:r>
            <a:endParaRPr lang="en-GB" sz="2000" kern="0" dirty="0" smtClean="0">
              <a:solidFill>
                <a:schemeClr val="accent2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 t="23906"/>
          <a:stretch>
            <a:fillRect/>
          </a:stretch>
        </p:blipFill>
        <p:spPr bwMode="auto">
          <a:xfrm>
            <a:off x="1269242" y="1869744"/>
            <a:ext cx="6467475" cy="1681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1" y="1454947"/>
            <a:ext cx="7670042" cy="126095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en-GB" sz="2000" kern="0" dirty="0" smtClean="0">
              <a:solidFill>
                <a:schemeClr val="accent2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487837" y="1648536"/>
            <a:ext cx="3934038" cy="414797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sz="2000" i="1" u="sng" kern="0" dirty="0" err="1" smtClean="0">
                <a:solidFill>
                  <a:schemeClr val="accent2"/>
                </a:solidFill>
              </a:rPr>
              <a:t>mosflm</a:t>
            </a:r>
            <a:r>
              <a:rPr lang="en-GB" sz="2000" i="1" u="sng" kern="0" dirty="0" smtClean="0">
                <a:solidFill>
                  <a:schemeClr val="accent2"/>
                </a:solidFill>
              </a:rPr>
              <a:t> output in visit webpage</a:t>
            </a:r>
            <a:endParaRPr lang="en-GB" sz="2000" i="1" u="sng" kern="0" dirty="0" smtClean="0">
              <a:solidFill>
                <a:schemeClr val="accent2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1" u="sng" strike="noStrike" kern="0" cap="none" spc="0" normalizeH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1" u="sng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503758" y="3643387"/>
            <a:ext cx="3934038" cy="414797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GB" sz="2000" i="1" u="sng" kern="0" dirty="0" smtClean="0">
                <a:solidFill>
                  <a:schemeClr val="accent2"/>
                </a:solidFill>
              </a:rPr>
              <a:t>EDNA output in visit webpage</a:t>
            </a:r>
            <a:endParaRPr lang="en-GB" sz="2000" i="1" u="sng" kern="0" dirty="0" smtClean="0">
              <a:solidFill>
                <a:schemeClr val="accent2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1" u="sng" strike="noStrike" kern="0" cap="none" spc="0" normalizeH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1" u="sng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28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61402" y="3937194"/>
            <a:ext cx="7788813" cy="2920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Oval 68"/>
          <p:cNvSpPr>
            <a:spLocks noChangeAspect="1"/>
          </p:cNvSpPr>
          <p:nvPr/>
        </p:nvSpPr>
        <p:spPr>
          <a:xfrm>
            <a:off x="2375065" y="1330088"/>
            <a:ext cx="4591332" cy="45913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</a:endParaRPr>
          </a:p>
        </p:txBody>
      </p:sp>
      <p:cxnSp>
        <p:nvCxnSpPr>
          <p:cNvPr id="71" name="Straight Connector 70"/>
          <p:cNvCxnSpPr/>
          <p:nvPr/>
        </p:nvCxnSpPr>
        <p:spPr>
          <a:xfrm flipH="1">
            <a:off x="2174789" y="3625754"/>
            <a:ext cx="62008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4670731" y="3535754"/>
            <a:ext cx="0" cy="180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0" y="6027003"/>
            <a:ext cx="436672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9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Data Collection Strategies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9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Dauter</a:t>
            </a:r>
            <a:r>
              <a:rPr lang="en-GB" sz="19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GB" sz="19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Acta</a:t>
            </a:r>
            <a:r>
              <a:rPr lang="en-GB" sz="19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9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Cryst</a:t>
            </a:r>
            <a:r>
              <a:rPr lang="en-GB" sz="19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(1999) D55 </a:t>
            </a:r>
            <a:endParaRPr lang="en-GB" sz="19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Hexagon 101"/>
          <p:cNvSpPr/>
          <p:nvPr/>
        </p:nvSpPr>
        <p:spPr>
          <a:xfrm>
            <a:off x="4557645" y="3496825"/>
            <a:ext cx="216101" cy="216101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</a:endParaRPr>
          </a:p>
        </p:txBody>
      </p:sp>
      <p:cxnSp>
        <p:nvCxnSpPr>
          <p:cNvPr id="78" name="Straight Arrow Connector 77"/>
          <p:cNvCxnSpPr/>
          <p:nvPr/>
        </p:nvCxnSpPr>
        <p:spPr>
          <a:xfrm flipV="1">
            <a:off x="4671300" y="734291"/>
            <a:ext cx="1452409" cy="289196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17"/>
          <p:cNvSpPr txBox="1">
            <a:spLocks noChangeArrowheads="1"/>
          </p:cNvSpPr>
          <p:nvPr/>
        </p:nvSpPr>
        <p:spPr bwMode="auto">
          <a:xfrm>
            <a:off x="0" y="0"/>
            <a:ext cx="3550024" cy="699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2600" b="1" kern="0" dirty="0" smtClean="0">
                <a:solidFill>
                  <a:srgbClr val="333399"/>
                </a:solidFill>
                <a:latin typeface="Arial"/>
              </a:rPr>
              <a:t>Avoiding overlaps</a:t>
            </a:r>
            <a:endParaRPr lang="en-US" sz="2600" b="1" kern="0" dirty="0">
              <a:solidFill>
                <a:srgbClr val="333399"/>
              </a:solidFill>
              <a:latin typeface="Arial"/>
            </a:endParaRPr>
          </a:p>
        </p:txBody>
      </p:sp>
      <p:sp>
        <p:nvSpPr>
          <p:cNvPr id="88" name="Arc 87"/>
          <p:cNvSpPr/>
          <p:nvPr/>
        </p:nvSpPr>
        <p:spPr>
          <a:xfrm rot="226525">
            <a:off x="4187637" y="3252498"/>
            <a:ext cx="632012" cy="833717"/>
          </a:xfrm>
          <a:prstGeom prst="arc">
            <a:avLst>
              <a:gd name="adj1" fmla="val 16200000"/>
              <a:gd name="adj2" fmla="val 19930513"/>
            </a:avLst>
          </a:prstGeom>
          <a:ln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black"/>
              </a:solidFill>
            </a:endParaRPr>
          </a:p>
        </p:txBody>
      </p:sp>
      <p:grpSp>
        <p:nvGrpSpPr>
          <p:cNvPr id="7" name="Group 76"/>
          <p:cNvGrpSpPr/>
          <p:nvPr/>
        </p:nvGrpSpPr>
        <p:grpSpPr>
          <a:xfrm>
            <a:off x="5011397" y="1485106"/>
            <a:ext cx="3899816" cy="4258498"/>
            <a:chOff x="5545772" y="1674417"/>
            <a:chExt cx="3899816" cy="4258498"/>
          </a:xfrm>
        </p:grpSpPr>
        <p:sp>
          <p:nvSpPr>
            <p:cNvPr id="2" name="Oval 1"/>
            <p:cNvSpPr/>
            <p:nvPr/>
          </p:nvSpPr>
          <p:spPr>
            <a:xfrm>
              <a:off x="5549072" y="3756136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3" name="Oval 2"/>
            <p:cNvSpPr/>
            <p:nvPr/>
          </p:nvSpPr>
          <p:spPr>
            <a:xfrm>
              <a:off x="6181225" y="3756136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4" name="Oval 3"/>
            <p:cNvSpPr/>
            <p:nvPr/>
          </p:nvSpPr>
          <p:spPr>
            <a:xfrm>
              <a:off x="6813378" y="3756136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8077684" y="3756136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7445531" y="3756136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5549072" y="4447695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181225" y="4447695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6813378" y="4447695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8077684" y="4447695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7445531" y="4447695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549072" y="5130548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6181225" y="5130548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6813378" y="5130548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8077684" y="5130548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7445531" y="5130548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8709835" y="5130548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6181224" y="582210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6813377" y="582210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8077683" y="582210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7445530" y="582210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6181224" y="237533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5549072" y="306746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6181225" y="306746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6813378" y="306746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8077684" y="306746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7445531" y="306746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8705437" y="3758945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9337588" y="3758945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8705437" y="445050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9337588" y="445050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9337588" y="513335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8705436" y="5824915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8705437" y="3070273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9337588" y="3070273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177924" y="167441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810077" y="167441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8074383" y="167441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7442230" y="1674417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5545772" y="236654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6810078" y="236654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8074384" y="236654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7442231" y="2366544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8702136" y="1677226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8702137" y="2369353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9334288" y="2369353"/>
              <a:ext cx="108000" cy="108000"/>
            </a:xfrm>
            <a:prstGeom prst="ellipse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white"/>
                </a:solidFill>
              </a:endParaRPr>
            </a:p>
          </p:txBody>
        </p:sp>
      </p:grpSp>
      <p:sp>
        <p:nvSpPr>
          <p:cNvPr id="163" name="Arc 162"/>
          <p:cNvSpPr/>
          <p:nvPr/>
        </p:nvSpPr>
        <p:spPr>
          <a:xfrm>
            <a:off x="4342246" y="3282412"/>
            <a:ext cx="632012" cy="833717"/>
          </a:xfrm>
          <a:prstGeom prst="arc">
            <a:avLst>
              <a:gd name="adj1" fmla="val 17717583"/>
              <a:gd name="adj2" fmla="val 20803528"/>
            </a:avLst>
          </a:prstGeom>
          <a:ln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black"/>
              </a:solidFill>
            </a:endParaRPr>
          </a:p>
        </p:txBody>
      </p:sp>
      <p:grpSp>
        <p:nvGrpSpPr>
          <p:cNvPr id="13" name="Group 189"/>
          <p:cNvGrpSpPr/>
          <p:nvPr/>
        </p:nvGrpSpPr>
        <p:grpSpPr>
          <a:xfrm>
            <a:off x="7554098" y="37071"/>
            <a:ext cx="1565188" cy="1260388"/>
            <a:chOff x="7554098" y="37071"/>
            <a:chExt cx="1565188" cy="1260388"/>
          </a:xfrm>
        </p:grpSpPr>
        <p:cxnSp>
          <p:nvCxnSpPr>
            <p:cNvPr id="165" name="Straight Arrow Connector 164"/>
            <p:cNvCxnSpPr/>
            <p:nvPr/>
          </p:nvCxnSpPr>
          <p:spPr>
            <a:xfrm flipV="1">
              <a:off x="7599406" y="1297459"/>
              <a:ext cx="630194" cy="0"/>
            </a:xfrm>
            <a:prstGeom prst="straightConnector1">
              <a:avLst/>
            </a:prstGeom>
            <a:ln w="19050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TextBox 165"/>
            <p:cNvSpPr txBox="1"/>
            <p:nvPr/>
          </p:nvSpPr>
          <p:spPr>
            <a:xfrm>
              <a:off x="7554098" y="37071"/>
              <a:ext cx="15651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sz="1800" dirty="0" smtClean="0">
                  <a:solidFill>
                    <a:srgbClr val="4F81BD"/>
                  </a:solidFill>
                  <a:latin typeface="Calibri"/>
                </a:rPr>
                <a:t>spacing of reciprocal lattice planes</a:t>
              </a:r>
              <a:endParaRPr lang="en-GB" sz="1800" dirty="0">
                <a:solidFill>
                  <a:srgbClr val="4F81BD"/>
                </a:solidFill>
                <a:latin typeface="Calibri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7632361" y="889688"/>
              <a:ext cx="6466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sz="1800" dirty="0" smtClean="0">
                  <a:solidFill>
                    <a:srgbClr val="4F81BD"/>
                  </a:solidFill>
                  <a:latin typeface="Calibri"/>
                </a:rPr>
                <a:t>a*</a:t>
              </a:r>
              <a:endParaRPr lang="en-GB" sz="1800" dirty="0">
                <a:solidFill>
                  <a:srgbClr val="4F81BD"/>
                </a:solidFill>
                <a:latin typeface="Calibri"/>
              </a:endParaRPr>
            </a:p>
          </p:txBody>
        </p:sp>
      </p:grpSp>
      <p:grpSp>
        <p:nvGrpSpPr>
          <p:cNvPr id="20" name="Group 170"/>
          <p:cNvGrpSpPr/>
          <p:nvPr/>
        </p:nvGrpSpPr>
        <p:grpSpPr>
          <a:xfrm>
            <a:off x="5700949" y="1166355"/>
            <a:ext cx="2530954" cy="4896000"/>
            <a:chOff x="5700949" y="936809"/>
            <a:chExt cx="2530954" cy="4896000"/>
          </a:xfrm>
        </p:grpSpPr>
        <p:cxnSp>
          <p:nvCxnSpPr>
            <p:cNvPr id="80" name="Straight Connector 79"/>
            <p:cNvCxnSpPr/>
            <p:nvPr/>
          </p:nvCxnSpPr>
          <p:spPr>
            <a:xfrm flipH="1" flipV="1">
              <a:off x="6965375" y="936809"/>
              <a:ext cx="0" cy="489600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H="1" flipV="1">
              <a:off x="6333162" y="936809"/>
              <a:ext cx="0" cy="489600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H="1" flipV="1">
              <a:off x="7597589" y="936809"/>
              <a:ext cx="0" cy="489600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H="1" flipV="1">
              <a:off x="5700949" y="936809"/>
              <a:ext cx="0" cy="489600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>
            <a:xfrm flipH="1" flipV="1">
              <a:off x="8231903" y="936809"/>
              <a:ext cx="0" cy="489600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171"/>
          <p:cNvGrpSpPr/>
          <p:nvPr/>
        </p:nvGrpSpPr>
        <p:grpSpPr>
          <a:xfrm>
            <a:off x="5700949" y="1166355"/>
            <a:ext cx="2530954" cy="4896000"/>
            <a:chOff x="5700949" y="936809"/>
            <a:chExt cx="2530954" cy="4896000"/>
          </a:xfrm>
        </p:grpSpPr>
        <p:cxnSp>
          <p:nvCxnSpPr>
            <p:cNvPr id="173" name="Straight Connector 172"/>
            <p:cNvCxnSpPr/>
            <p:nvPr/>
          </p:nvCxnSpPr>
          <p:spPr>
            <a:xfrm flipH="1" flipV="1">
              <a:off x="6965375" y="936809"/>
              <a:ext cx="0" cy="4896000"/>
            </a:xfrm>
            <a:prstGeom prst="line">
              <a:avLst/>
            </a:prstGeom>
            <a:ln w="15875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>
            <a:xfrm flipH="1" flipV="1">
              <a:off x="6333162" y="936809"/>
              <a:ext cx="0" cy="4896000"/>
            </a:xfrm>
            <a:prstGeom prst="line">
              <a:avLst/>
            </a:prstGeom>
            <a:ln w="15875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>
            <a:xfrm flipH="1" flipV="1">
              <a:off x="7597589" y="936809"/>
              <a:ext cx="0" cy="4896000"/>
            </a:xfrm>
            <a:prstGeom prst="line">
              <a:avLst/>
            </a:prstGeom>
            <a:ln w="15875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>
            <a:xfrm flipH="1" flipV="1">
              <a:off x="5700949" y="936809"/>
              <a:ext cx="0" cy="4896000"/>
            </a:xfrm>
            <a:prstGeom prst="line">
              <a:avLst/>
            </a:prstGeom>
            <a:ln w="15875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flipH="1" flipV="1">
              <a:off x="8231903" y="936809"/>
              <a:ext cx="0" cy="4896000"/>
            </a:xfrm>
            <a:prstGeom prst="line">
              <a:avLst/>
            </a:prstGeom>
            <a:ln w="15875"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0" name="Rectangle 179"/>
          <p:cNvSpPr/>
          <p:nvPr/>
        </p:nvSpPr>
        <p:spPr>
          <a:xfrm>
            <a:off x="2162432" y="1334530"/>
            <a:ext cx="2014151" cy="4757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70340" y="835317"/>
            <a:ext cx="4389118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dirty="0" err="1" smtClean="0">
                <a:solidFill>
                  <a:schemeClr val="tx2"/>
                </a:solidFill>
                <a:latin typeface="Symbol" pitchFamily="18" charset="2"/>
              </a:rPr>
              <a:t>Dj</a:t>
            </a:r>
            <a:r>
              <a:rPr lang="en-GB" sz="1800" dirty="0" smtClean="0">
                <a:solidFill>
                  <a:schemeClr val="tx2"/>
                </a:solidFill>
                <a:latin typeface="Symbol" pitchFamily="18" charset="2"/>
              </a:rPr>
              <a:t>  </a:t>
            </a:r>
            <a:r>
              <a:rPr lang="en-GB" sz="1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can not be greater than the spacing of the planes at maximal resolution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i.e.    </a:t>
            </a:r>
            <a:r>
              <a:rPr lang="en-GB" sz="1800" dirty="0" err="1" smtClean="0">
                <a:solidFill>
                  <a:schemeClr val="tx2"/>
                </a:solidFill>
                <a:latin typeface="Symbol" pitchFamily="18" charset="2"/>
              </a:rPr>
              <a:t>Dj</a:t>
            </a:r>
            <a:r>
              <a:rPr lang="en-GB" sz="1800" dirty="0" smtClean="0">
                <a:solidFill>
                  <a:schemeClr val="tx2"/>
                </a:solidFill>
                <a:latin typeface="Calibri"/>
              </a:rPr>
              <a:t>  ≤ a*/d*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dirty="0" smtClean="0">
                <a:solidFill>
                  <a:schemeClr val="tx2"/>
                </a:solidFill>
                <a:latin typeface="Symbol" pitchFamily="18" charset="2"/>
              </a:rPr>
              <a:t>        </a:t>
            </a:r>
            <a:r>
              <a:rPr lang="en-GB" sz="1800" dirty="0" err="1" smtClean="0">
                <a:solidFill>
                  <a:schemeClr val="tx2"/>
                </a:solidFill>
                <a:latin typeface="Symbol" pitchFamily="18" charset="2"/>
              </a:rPr>
              <a:t>Dj</a:t>
            </a:r>
            <a:r>
              <a:rPr lang="en-GB" sz="1800" dirty="0" smtClean="0">
                <a:solidFill>
                  <a:schemeClr val="tx2"/>
                </a:solidFill>
                <a:latin typeface="Symbol" pitchFamily="18" charset="2"/>
              </a:rPr>
              <a:t>  </a:t>
            </a:r>
            <a:r>
              <a:rPr lang="en-GB" sz="1800" dirty="0" smtClean="0">
                <a:solidFill>
                  <a:schemeClr val="tx2"/>
                </a:solidFill>
                <a:latin typeface="Calibri"/>
              </a:rPr>
              <a:t>≤ d/a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 dirty="0" smtClean="0">
              <a:solidFill>
                <a:schemeClr val="tx2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 degrees:</a:t>
            </a:r>
            <a:r>
              <a:rPr lang="en-GB" sz="1800" dirty="0" smtClean="0">
                <a:solidFill>
                  <a:schemeClr val="tx2"/>
                </a:solidFill>
                <a:latin typeface="Calibri"/>
              </a:rPr>
              <a:t>  </a:t>
            </a:r>
            <a:r>
              <a:rPr lang="en-GB" sz="1800" dirty="0" err="1" smtClean="0">
                <a:solidFill>
                  <a:schemeClr val="tx2"/>
                </a:solidFill>
                <a:latin typeface="Symbol" pitchFamily="18" charset="2"/>
              </a:rPr>
              <a:t>Dj</a:t>
            </a:r>
            <a:r>
              <a:rPr lang="en-GB" sz="1800" dirty="0" smtClean="0">
                <a:solidFill>
                  <a:schemeClr val="tx2"/>
                </a:solidFill>
                <a:latin typeface="Symbol" pitchFamily="18" charset="2"/>
              </a:rPr>
              <a:t> </a:t>
            </a:r>
            <a:r>
              <a:rPr lang="en-GB" sz="1800" dirty="0" smtClean="0">
                <a:solidFill>
                  <a:schemeClr val="tx2"/>
                </a:solidFill>
                <a:latin typeface="Calibri"/>
              </a:rPr>
              <a:t>≤   </a:t>
            </a:r>
            <a:r>
              <a:rPr lang="en-GB" sz="1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180d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dirty="0" smtClean="0">
                <a:solidFill>
                  <a:schemeClr val="tx2"/>
                </a:solidFill>
                <a:latin typeface="Symbol" pitchFamily="18" charset="2"/>
              </a:rPr>
              <a:t>                                   p</a:t>
            </a:r>
            <a:r>
              <a:rPr lang="en-GB" sz="1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GB" sz="1800" dirty="0" smtClean="0">
                <a:solidFill>
                  <a:schemeClr val="tx2"/>
                </a:solidFill>
                <a:latin typeface="Symbol" pitchFamily="18" charset="2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 dirty="0" smtClean="0">
              <a:solidFill>
                <a:schemeClr val="tx2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Taking the mosaicity, </a:t>
            </a:r>
            <a:r>
              <a:rPr lang="en-GB" sz="1800" dirty="0" smtClean="0">
                <a:solidFill>
                  <a:schemeClr val="tx2"/>
                </a:solidFill>
                <a:latin typeface="Symbol" pitchFamily="18" charset="2"/>
              </a:rPr>
              <a:t>h</a:t>
            </a:r>
            <a:r>
              <a:rPr lang="en-GB" sz="1800" dirty="0" smtClean="0">
                <a:solidFill>
                  <a:schemeClr val="tx2"/>
                </a:solidFill>
                <a:latin typeface="Calibri"/>
              </a:rPr>
              <a:t>, </a:t>
            </a:r>
            <a:r>
              <a:rPr lang="en-GB" sz="1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into account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GB" sz="18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ie</a:t>
            </a:r>
            <a:r>
              <a:rPr lang="en-GB" sz="1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width of reciprocal lattice points)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this becomes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dirty="0" smtClean="0">
                <a:solidFill>
                  <a:schemeClr val="tx2"/>
                </a:solidFill>
                <a:latin typeface="Calibri"/>
              </a:rPr>
              <a:t>             </a:t>
            </a:r>
            <a:r>
              <a:rPr lang="en-GB" sz="1800" dirty="0" err="1" smtClean="0">
                <a:solidFill>
                  <a:schemeClr val="tx2"/>
                </a:solidFill>
                <a:latin typeface="Symbol" pitchFamily="18" charset="2"/>
              </a:rPr>
              <a:t>Dj</a:t>
            </a:r>
            <a:r>
              <a:rPr lang="en-GB" sz="1800" dirty="0" smtClean="0">
                <a:solidFill>
                  <a:schemeClr val="tx2"/>
                </a:solidFill>
                <a:latin typeface="Symbol" pitchFamily="18" charset="2"/>
              </a:rPr>
              <a:t> </a:t>
            </a:r>
            <a:r>
              <a:rPr lang="en-GB" sz="1800" dirty="0" smtClean="0">
                <a:solidFill>
                  <a:schemeClr val="tx2"/>
                </a:solidFill>
                <a:latin typeface="Calibri"/>
              </a:rPr>
              <a:t>≤   </a:t>
            </a:r>
            <a:r>
              <a:rPr lang="en-GB" sz="1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180d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dirty="0" smtClean="0">
                <a:solidFill>
                  <a:schemeClr val="tx2"/>
                </a:solidFill>
                <a:latin typeface="Symbol" pitchFamily="18" charset="2"/>
              </a:rPr>
              <a:t>                         p</a:t>
            </a:r>
            <a:r>
              <a:rPr lang="en-GB" sz="1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 dirty="0" smtClean="0">
              <a:solidFill>
                <a:schemeClr val="tx2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 dirty="0" smtClean="0">
              <a:solidFill>
                <a:schemeClr val="tx2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dirty="0" smtClean="0">
                <a:solidFill>
                  <a:schemeClr val="tx2"/>
                </a:solidFill>
                <a:latin typeface="Calibri"/>
              </a:rPr>
              <a:t>If possible set long cell axis of a crystal along rotation axis to reduce such problems</a:t>
            </a:r>
            <a:endParaRPr lang="en-GB" sz="1800" dirty="0">
              <a:solidFill>
                <a:schemeClr val="tx2"/>
              </a:solidFill>
              <a:latin typeface="Calibri"/>
            </a:endParaRPr>
          </a:p>
        </p:txBody>
      </p:sp>
      <p:cxnSp>
        <p:nvCxnSpPr>
          <p:cNvPr id="179" name="Straight Connector 178"/>
          <p:cNvCxnSpPr/>
          <p:nvPr/>
        </p:nvCxnSpPr>
        <p:spPr>
          <a:xfrm>
            <a:off x="2041916" y="2533136"/>
            <a:ext cx="46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3595817" y="2644281"/>
            <a:ext cx="12371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00" dirty="0" smtClean="0">
                <a:solidFill>
                  <a:srgbClr val="4F81BD"/>
                </a:solidFill>
                <a:latin typeface="Calibri"/>
              </a:rPr>
              <a:t>maximum resolution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00" dirty="0" smtClean="0">
                <a:solidFill>
                  <a:srgbClr val="4F81BD"/>
                </a:solidFill>
                <a:latin typeface="Symbol" pitchFamily="18" charset="2"/>
              </a:rPr>
              <a:t>2q</a:t>
            </a:r>
            <a:r>
              <a:rPr lang="en-GB" sz="1600" baseline="-25000" dirty="0" smtClean="0">
                <a:solidFill>
                  <a:srgbClr val="4F81BD"/>
                </a:solidFill>
                <a:latin typeface="Calibri"/>
              </a:rPr>
              <a:t>max</a:t>
            </a:r>
            <a:endParaRPr lang="en-GB" sz="1600" dirty="0">
              <a:solidFill>
                <a:srgbClr val="4F81BD"/>
              </a:solidFill>
              <a:latin typeface="Calibri"/>
            </a:endParaRPr>
          </a:p>
        </p:txBody>
      </p:sp>
      <p:cxnSp>
        <p:nvCxnSpPr>
          <p:cNvPr id="75" name="Straight Arrow Connector 74"/>
          <p:cNvCxnSpPr/>
          <p:nvPr/>
        </p:nvCxnSpPr>
        <p:spPr>
          <a:xfrm>
            <a:off x="3645243" y="3625754"/>
            <a:ext cx="1026265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Rectangle 183"/>
          <p:cNvSpPr/>
          <p:nvPr/>
        </p:nvSpPr>
        <p:spPr>
          <a:xfrm>
            <a:off x="1938586" y="3961025"/>
            <a:ext cx="508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dirty="0" smtClean="0">
                <a:solidFill>
                  <a:schemeClr val="tx2"/>
                </a:solidFill>
                <a:latin typeface="Symbol" pitchFamily="18" charset="2"/>
              </a:rPr>
              <a:t>- h</a:t>
            </a:r>
            <a:endParaRPr lang="en-GB" sz="1800" dirty="0">
              <a:solidFill>
                <a:schemeClr val="tx2"/>
              </a:solidFill>
              <a:latin typeface="Calibri"/>
            </a:endParaRPr>
          </a:p>
        </p:txBody>
      </p:sp>
      <p:cxnSp>
        <p:nvCxnSpPr>
          <p:cNvPr id="185" name="Straight Connector 184"/>
          <p:cNvCxnSpPr/>
          <p:nvPr/>
        </p:nvCxnSpPr>
        <p:spPr>
          <a:xfrm>
            <a:off x="1462222" y="4180703"/>
            <a:ext cx="46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01"/>
          <p:cNvGrpSpPr/>
          <p:nvPr/>
        </p:nvGrpSpPr>
        <p:grpSpPr>
          <a:xfrm>
            <a:off x="4870883" y="2561702"/>
            <a:ext cx="1156505" cy="910755"/>
            <a:chOff x="5492674" y="2437338"/>
            <a:chExt cx="1156505" cy="910755"/>
          </a:xfrm>
        </p:grpSpPr>
        <p:sp>
          <p:nvSpPr>
            <p:cNvPr id="168" name="Arc 167"/>
            <p:cNvSpPr/>
            <p:nvPr/>
          </p:nvSpPr>
          <p:spPr>
            <a:xfrm rot="18415613">
              <a:off x="6002318" y="2348321"/>
              <a:ext cx="557844" cy="735878"/>
            </a:xfrm>
            <a:prstGeom prst="arc">
              <a:avLst>
                <a:gd name="adj1" fmla="val 16200000"/>
                <a:gd name="adj2" fmla="val 19930513"/>
              </a:avLst>
            </a:prstGeom>
            <a:ln w="22225">
              <a:solidFill>
                <a:schemeClr val="accent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black"/>
                </a:solidFill>
              </a:endParaRPr>
            </a:p>
          </p:txBody>
        </p:sp>
        <p:grpSp>
          <p:nvGrpSpPr>
            <p:cNvPr id="28" name="Group 187"/>
            <p:cNvGrpSpPr/>
            <p:nvPr/>
          </p:nvGrpSpPr>
          <p:grpSpPr>
            <a:xfrm>
              <a:off x="5492674" y="2486319"/>
              <a:ext cx="877924" cy="861774"/>
              <a:chOff x="4908426" y="0"/>
              <a:chExt cx="877924" cy="861774"/>
            </a:xfrm>
          </p:grpSpPr>
          <p:sp>
            <p:nvSpPr>
              <p:cNvPr id="187" name="Rectangle 186"/>
              <p:cNvSpPr/>
              <p:nvPr/>
            </p:nvSpPr>
            <p:spPr>
              <a:xfrm>
                <a:off x="5008114" y="56272"/>
                <a:ext cx="731520" cy="717451"/>
              </a:xfrm>
              <a:prstGeom prst="rect">
                <a:avLst/>
              </a:prstGeom>
              <a:solidFill>
                <a:schemeClr val="bg1">
                  <a:alpha val="8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GB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186" name="TextBox 185"/>
              <p:cNvSpPr txBox="1"/>
              <p:nvPr/>
            </p:nvSpPr>
            <p:spPr>
              <a:xfrm>
                <a:off x="4908426" y="0"/>
                <a:ext cx="877924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600" dirty="0" smtClean="0">
                    <a:solidFill>
                      <a:srgbClr val="4F81BD"/>
                    </a:solidFill>
                    <a:latin typeface="Calibri"/>
                  </a:rPr>
                  <a:t>angular rotation</a:t>
                </a: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GB" sz="1600" dirty="0" err="1" smtClean="0">
                    <a:solidFill>
                      <a:srgbClr val="4F81BD"/>
                    </a:solidFill>
                    <a:latin typeface="Symbol" pitchFamily="18" charset="2"/>
                  </a:rPr>
                  <a:t>Dj</a:t>
                </a:r>
                <a:endParaRPr lang="en-GB" sz="1600" dirty="0">
                  <a:solidFill>
                    <a:srgbClr val="4F81BD"/>
                  </a:solidFill>
                  <a:latin typeface="Calibri"/>
                </a:endParaRPr>
              </a:p>
            </p:txBody>
          </p:sp>
        </p:grpSp>
      </p:grpSp>
      <p:cxnSp>
        <p:nvCxnSpPr>
          <p:cNvPr id="192" name="Straight Connector 191"/>
          <p:cNvCxnSpPr/>
          <p:nvPr/>
        </p:nvCxnSpPr>
        <p:spPr>
          <a:xfrm>
            <a:off x="5691081" y="1549695"/>
            <a:ext cx="1273249" cy="2068033"/>
          </a:xfrm>
          <a:prstGeom prst="line">
            <a:avLst/>
          </a:prstGeom>
          <a:ln w="158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Box 200"/>
          <p:cNvSpPr txBox="1"/>
          <p:nvPr/>
        </p:nvSpPr>
        <p:spPr>
          <a:xfrm>
            <a:off x="6257089" y="2333002"/>
            <a:ext cx="518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 dirty="0" smtClean="0">
                <a:solidFill>
                  <a:srgbClr val="4F81BD"/>
                </a:solidFill>
                <a:latin typeface="Calibri"/>
              </a:rPr>
              <a:t>d*</a:t>
            </a:r>
            <a:endParaRPr lang="en-GB" sz="1800" dirty="0">
              <a:solidFill>
                <a:srgbClr val="4F81BD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972000">
                                      <p:cBhvr>
                                        <p:cTn id="1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ounded Rectangle 44"/>
          <p:cNvSpPr/>
          <p:nvPr/>
        </p:nvSpPr>
        <p:spPr bwMode="auto">
          <a:xfrm>
            <a:off x="4979237" y="1860332"/>
            <a:ext cx="2743929" cy="3049293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Right Arrow 45"/>
          <p:cNvSpPr/>
          <p:nvPr/>
        </p:nvSpPr>
        <p:spPr bwMode="auto">
          <a:xfrm rot="19061775">
            <a:off x="2933342" y="4541902"/>
            <a:ext cx="1764780" cy="597654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Right Arrow 40"/>
          <p:cNvSpPr/>
          <p:nvPr/>
        </p:nvSpPr>
        <p:spPr bwMode="auto">
          <a:xfrm rot="5400000">
            <a:off x="-845125" y="3837712"/>
            <a:ext cx="5375564" cy="471055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Rounded Rectangle 28"/>
          <p:cNvSpPr/>
          <p:nvPr/>
        </p:nvSpPr>
        <p:spPr bwMode="auto">
          <a:xfrm>
            <a:off x="568040" y="2092042"/>
            <a:ext cx="2549235" cy="66501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Rounded Rectangle 30"/>
          <p:cNvSpPr/>
          <p:nvPr/>
        </p:nvSpPr>
        <p:spPr bwMode="auto">
          <a:xfrm>
            <a:off x="152402" y="2923315"/>
            <a:ext cx="3380510" cy="66501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Rounded Rectangle 32"/>
          <p:cNvSpPr/>
          <p:nvPr/>
        </p:nvSpPr>
        <p:spPr bwMode="auto">
          <a:xfrm>
            <a:off x="249385" y="3782299"/>
            <a:ext cx="3186545" cy="51261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Rounded Rectangle 34"/>
          <p:cNvSpPr/>
          <p:nvPr/>
        </p:nvSpPr>
        <p:spPr bwMode="auto">
          <a:xfrm>
            <a:off x="547258" y="4544299"/>
            <a:ext cx="2590799" cy="66501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Rounded Rectangle 36"/>
          <p:cNvSpPr/>
          <p:nvPr/>
        </p:nvSpPr>
        <p:spPr bwMode="auto">
          <a:xfrm>
            <a:off x="401785" y="5320154"/>
            <a:ext cx="2881744" cy="429489"/>
          </a:xfrm>
          <a:prstGeom prst="roundRect">
            <a:avLst/>
          </a:prstGeom>
          <a:solidFill>
            <a:srgbClr val="00FFFF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Rounded Rectangle 38"/>
          <p:cNvSpPr/>
          <p:nvPr/>
        </p:nvSpPr>
        <p:spPr bwMode="auto">
          <a:xfrm>
            <a:off x="651167" y="5957459"/>
            <a:ext cx="2382980" cy="401779"/>
          </a:xfrm>
          <a:prstGeom prst="roundRect">
            <a:avLst/>
          </a:prstGeom>
          <a:solidFill>
            <a:srgbClr val="00FFFF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>
            <a:off x="249385" y="942110"/>
            <a:ext cx="3186545" cy="665017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304803" y="2141264"/>
            <a:ext cx="3075709" cy="712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Mount and centre crystal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69275" y="2972537"/>
            <a:ext cx="3546765" cy="712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big is my</a:t>
            </a:r>
            <a:r>
              <a:rPr kumimoji="0" lang="en-GB" sz="2200" b="0" i="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crystal and how big is the beam?</a:t>
            </a:r>
            <a:endParaRPr kumimoji="0" lang="en-GB" sz="2200" b="0" i="0" u="none" strike="noStrike" kern="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 bwMode="auto">
          <a:xfrm>
            <a:off x="304803" y="3873086"/>
            <a:ext cx="3075709" cy="477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Test crystal diffraction</a:t>
            </a:r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 bwMode="auto">
          <a:xfrm>
            <a:off x="408712" y="4593521"/>
            <a:ext cx="2867891" cy="712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Determine data collection strategy</a:t>
            </a: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 bwMode="auto">
          <a:xfrm>
            <a:off x="304803" y="5369376"/>
            <a:ext cx="3075709" cy="421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Setup data collection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685802" y="6006681"/>
            <a:ext cx="2313710" cy="4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Collect the data</a:t>
            </a: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304803" y="991332"/>
            <a:ext cx="3075709" cy="712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the objective of this data collection?</a:t>
            </a:r>
          </a:p>
        </p:txBody>
      </p:sp>
      <p:sp>
        <p:nvSpPr>
          <p:cNvPr id="47" name="Rectangle 2"/>
          <p:cNvSpPr txBox="1">
            <a:spLocks noChangeArrowheads="1"/>
          </p:cNvSpPr>
          <p:nvPr/>
        </p:nvSpPr>
        <p:spPr bwMode="auto">
          <a:xfrm>
            <a:off x="4758277" y="1861931"/>
            <a:ext cx="3250602" cy="306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Data Collection</a:t>
            </a:r>
            <a:r>
              <a:rPr kumimoji="0" lang="en-GB" sz="2100" b="0" i="0" u="none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00" b="0" i="0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Parameters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2100" kern="0" baseline="0" dirty="0" smtClean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00" b="0" i="0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Omega start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100" kern="0" baseline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Omega delta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100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Number of images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00" b="0" i="0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Detector</a:t>
            </a:r>
            <a:r>
              <a:rPr kumimoji="0" lang="en-GB" sz="2100" b="0" i="0" strike="noStrike" kern="0" cap="none" spc="0" normalizeH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distance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100" kern="0" noProof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Exposure time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100" kern="0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Filter transmission</a:t>
            </a:r>
            <a:endParaRPr kumimoji="0" lang="en-GB" sz="2100" b="0" i="0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22" name="Straight Connector 21"/>
          <p:cNvCxnSpPr/>
          <p:nvPr/>
        </p:nvCxnSpPr>
        <p:spPr bwMode="auto">
          <a:xfrm flipV="1">
            <a:off x="5289455" y="2672860"/>
            <a:ext cx="212400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See other talks today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talk on </a:t>
            </a:r>
            <a:r>
              <a:rPr lang="en-US" i="1" dirty="0" smtClean="0"/>
              <a:t>BEST</a:t>
            </a:r>
            <a:r>
              <a:rPr lang="en-US" dirty="0" smtClean="0"/>
              <a:t> strategies by Sasha Popov</a:t>
            </a:r>
          </a:p>
          <a:p>
            <a:r>
              <a:rPr lang="en-US" dirty="0" smtClean="0"/>
              <a:t>MAD/SAD experiments by Gordon Leonard</a:t>
            </a:r>
          </a:p>
          <a:p>
            <a:r>
              <a:rPr lang="en-US" dirty="0" smtClean="0"/>
              <a:t>Talk on Pilatus data collection this afternoon by Neil Paterson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464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iamond-WhiteBG-GE">
  <a:themeElements>
    <a:clrScheme name="Diamond-WhiteBG-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amond-WhiteBG-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amond-WhiteBG-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mond-WhiteBG-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mond-WhiteBG-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mond-WhiteBG-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mond-WhiteBG-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mond-WhiteBG-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mond-WhiteBG-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mond-WhiteBG-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mond-WhiteBG-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mond-WhiteBG-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mond-WhiteBG-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mond-WhiteBG-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Diamond-WhiteBG-GE</Template>
  <TotalTime>13419</TotalTime>
  <Words>2963</Words>
  <Application>Microsoft Macintosh PowerPoint</Application>
  <PresentationFormat>On-screen Show (4:3)</PresentationFormat>
  <Paragraphs>562</Paragraphs>
  <Slides>60</Slides>
  <Notes>7</Notes>
  <HiddenSlides>0</HiddenSlides>
  <MMClips>4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60</vt:i4>
      </vt:variant>
    </vt:vector>
  </HeadingPairs>
  <TitlesOfParts>
    <vt:vector size="63" baseType="lpstr">
      <vt:lpstr>Diamond-WhiteBG-GE</vt:lpstr>
      <vt:lpstr>Office Theme</vt:lpstr>
      <vt:lpstr>1_Office Theme</vt:lpstr>
      <vt:lpstr>PowerPoint Presentation</vt:lpstr>
      <vt:lpstr>PowerPoint Presentation</vt:lpstr>
      <vt:lpstr>Data Collection</vt:lpstr>
      <vt:lpstr>The experiment</vt:lpstr>
      <vt:lpstr>Steps in setting up a data collection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Matching your beam to your sample</vt:lpstr>
      <vt:lpstr>Matching your beam to your sample</vt:lpstr>
      <vt:lpstr>PowerPoint Presentation</vt:lpstr>
      <vt:lpstr>PowerPoint Presentation</vt:lpstr>
      <vt:lpstr>Resolution and detector distance</vt:lpstr>
      <vt:lpstr>Detector distance and signal to noise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Mosaic spread</vt:lpstr>
      <vt:lpstr>Mosaic spread</vt:lpstr>
      <vt:lpstr>PowerPoint Presentation</vt:lpstr>
      <vt:lpstr>Mosaic spread</vt:lpstr>
      <vt:lpstr>Beam divergence</vt:lpstr>
      <vt:lpstr>Beam divergence</vt:lpstr>
      <vt:lpstr>PowerPoint Presentation</vt:lpstr>
      <vt:lpstr>Spectral dispersion</vt:lpstr>
      <vt:lpstr>Spectral dispersion</vt:lpstr>
      <vt:lpstr>PowerPoint Presentation</vt:lpstr>
      <vt:lpstr>All together….</vt:lpstr>
      <vt:lpstr>All together….</vt:lpstr>
      <vt:lpstr>A picture of a duck and its Fourier Transform</vt:lpstr>
      <vt:lpstr>Omitting high and low resolution data</vt:lpstr>
      <vt:lpstr>Omitting shells of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See other talks today</vt:lpstr>
    </vt:vector>
  </TitlesOfParts>
  <Company>DLS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MX Data Collection</dc:title>
  <dc:creator>Robin Owen</dc:creator>
  <cp:lastModifiedBy>Gwyndaf Evans</cp:lastModifiedBy>
  <cp:revision>556</cp:revision>
  <dcterms:created xsi:type="dcterms:W3CDTF">2009-07-10T13:36:04Z</dcterms:created>
  <dcterms:modified xsi:type="dcterms:W3CDTF">2014-12-11T05:56:45Z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uthor0">
    <vt:lpwstr>Sarah Bucknall</vt:lpwstr>
  </property>
</Properties>
</file>